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7" r:id="rId2"/>
    <p:sldId id="261" r:id="rId3"/>
    <p:sldId id="269" r:id="rId4"/>
    <p:sldId id="270" r:id="rId5"/>
    <p:sldId id="271" r:id="rId6"/>
    <p:sldId id="274" r:id="rId7"/>
    <p:sldId id="272" r:id="rId8"/>
    <p:sldId id="273" r:id="rId9"/>
    <p:sldId id="260" r:id="rId10"/>
    <p:sldId id="263" r:id="rId11"/>
    <p:sldId id="265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33CC"/>
    <a:srgbClr val="FF0066"/>
    <a:srgbClr val="EF67D2"/>
    <a:srgbClr val="FF0000"/>
    <a:srgbClr val="A50021"/>
    <a:srgbClr val="0033CC"/>
    <a:srgbClr val="111111"/>
    <a:srgbClr val="000000"/>
    <a:srgbClr val="4D4D4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00" autoAdjust="0"/>
    <p:restoredTop sz="94660"/>
  </p:normalViewPr>
  <p:slideViewPr>
    <p:cSldViewPr>
      <p:cViewPr>
        <p:scale>
          <a:sx n="75" d="100"/>
          <a:sy n="75" d="100"/>
        </p:scale>
        <p:origin x="-3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1CE5A-5359-4F15-A1B7-44BD1A1DC0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5554889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21EC9-44B5-4A05-8E56-5D7E1B514C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5316886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236B1-60F6-4A9E-BAD9-EC95906B7A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2387360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9C8035-BBCA-4814-9DCA-BF3C417610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6032847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DA6B2E-E0B0-4ECF-AE4C-F6D7986303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6446460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96AD5-6FDD-4A8E-9CB1-7827A34520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3394793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25031-7B2C-4F08-87FE-CBC78467C5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2154633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09B41-EEF1-4B9B-A7DE-7C8424005E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0990736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9838F4-3D1C-48F5-8C37-C8A1C22B8A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1507630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A1BD1D-44A5-4643-A819-98054E3FB6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8417416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6D8D89-220D-457D-912F-2C5383CEC7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2288332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AD507F0-2E24-4EFD-90AE-C383B580AB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348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 cstate="print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20688"/>
            <a:ext cx="56172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Impact" pitchFamily="34" charset="0"/>
              </a:rPr>
              <a:t>Традиции и обычаи </a:t>
            </a:r>
          </a:p>
          <a:p>
            <a:pPr algn="ctr"/>
            <a:r>
              <a:rPr lang="ru-RU" sz="4800" dirty="0" smtClean="0">
                <a:latin typeface="Impact" pitchFamily="34" charset="0"/>
              </a:rPr>
              <a:t>Японии</a:t>
            </a:r>
            <a:endParaRPr lang="ru-RU" sz="4800" dirty="0">
              <a:latin typeface="Impac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5896" y="2564904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 студентка группы 211Сдс </a:t>
            </a:r>
          </a:p>
          <a:p>
            <a:r>
              <a:rPr lang="ru-RU" dirty="0" smtClean="0"/>
              <a:t>Домашнева Ирина</a:t>
            </a:r>
            <a:endParaRPr lang="ru-RU" dirty="0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le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349500"/>
            <a:ext cx="6553200" cy="4281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1026061"/>
            <a:ext cx="76335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EF67D2"/>
                </a:solidFill>
              </a:rPr>
              <a:t> Сакура – не просто дерево. Это дерево-символ. Символ Японии, символ красоты и юности. Цветение сакуры для японцев – национальный праздник. Синоптики составляют прогнозы сроков цветения сакуры. </a:t>
            </a:r>
            <a:endParaRPr lang="ru-RU" b="1" dirty="0">
              <a:solidFill>
                <a:srgbClr val="EF67D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32529" y="299482"/>
            <a:ext cx="18389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Black" pitchFamily="34" charset="0"/>
              </a:rPr>
              <a:t>Сакура</a:t>
            </a:r>
            <a:endParaRPr lang="ru-RU" sz="3200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5" descr="b9770091ee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782416"/>
            <a:ext cx="5184775" cy="3889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150084"/>
            <a:ext cx="84249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Бумажный фонарик и журавль - стали символами Японии для многих поколений европейцев. Бумажный фонарик и журавль - стали символами Японии для многих поколений европейцев. Умение складывать фигурки из бумаги стало  признаком хорошего тона и изысканных манер.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5736" y="260648"/>
            <a:ext cx="2210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C0099"/>
                </a:solidFill>
                <a:latin typeface="Arial Black" pitchFamily="34" charset="0"/>
              </a:rPr>
              <a:t>Оригами</a:t>
            </a:r>
            <a:endParaRPr lang="ru-RU" sz="3200" dirty="0">
              <a:solidFill>
                <a:srgbClr val="CC0099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23" name="Picture 7" descr="256px-JapanKanj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71274">
            <a:off x="1519272" y="4577455"/>
            <a:ext cx="3237459" cy="177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4731" y="33265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Население Японии </a:t>
            </a:r>
          </a:p>
          <a:p>
            <a:r>
              <a:rPr lang="ru-RU" b="1" dirty="0" smtClean="0"/>
              <a:t>(125 млн. человек) — </a:t>
            </a:r>
          </a:p>
          <a:p>
            <a:r>
              <a:rPr lang="ru-RU" b="1" dirty="0" smtClean="0"/>
              <a:t>99,4% японцы, а также корейцы, </a:t>
            </a:r>
            <a:r>
              <a:rPr lang="ru-RU" b="1" dirty="0" err="1" smtClean="0"/>
              <a:t>айны</a:t>
            </a:r>
            <a:r>
              <a:rPr lang="ru-RU" b="1" dirty="0" smtClean="0"/>
              <a:t> и некоторые другие. 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4731" y="198884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Государственный язык — японский. Также распространено знание английского и китайского. Письменность — около 5000 иероглифов (</a:t>
            </a:r>
            <a:r>
              <a:rPr lang="ru-RU" b="1" dirty="0" err="1" smtClean="0"/>
              <a:t>кандзи</a:t>
            </a:r>
            <a:r>
              <a:rPr lang="ru-RU" b="1" dirty="0" smtClean="0"/>
              <a:t>). </a:t>
            </a:r>
            <a:endParaRPr lang="ru-RU" b="1" dirty="0"/>
          </a:p>
        </p:txBody>
      </p:sp>
      <p:pic>
        <p:nvPicPr>
          <p:cNvPr id="3079" name="Picture 7" descr="C:\Users\Галя\Desktop\япония\v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5743" y="332656"/>
            <a:ext cx="3618986" cy="27165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Галя\Desktop\япония\aaeef897f427231a4e84549a6d512c15_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2294" y="3284984"/>
            <a:ext cx="3762435" cy="29942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115844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30" y="1477951"/>
            <a:ext cx="4189030" cy="4585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332656"/>
            <a:ext cx="30861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Impact" pitchFamily="34" charset="0"/>
              </a:rPr>
              <a:t>Японский язык 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Impact" pitchFamily="34" charset="0"/>
              </a:rPr>
              <a:t>и письменность</a:t>
            </a:r>
            <a:endParaRPr lang="ru-RU" sz="3200" dirty="0">
              <a:solidFill>
                <a:srgbClr val="002060"/>
              </a:solidFill>
              <a:latin typeface="Impac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1960" y="954585"/>
            <a:ext cx="46085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Японский язык всегда был важной составляющей японской культуры. Преобладающая часть населения страны разговаривает на японском языке. Японский язык считается одним из самых сложных для изучения. Некоторые слова в русском языке были заимствованы из японского языка, например, цунами, суши, караоке, самурай </a:t>
            </a:r>
          </a:p>
          <a:p>
            <a:pPr algn="r"/>
            <a:r>
              <a:rPr lang="ru-RU" sz="2400" b="1" dirty="0" smtClean="0"/>
              <a:t>и т. д.</a:t>
            </a:r>
            <a:endParaRPr lang="ru-RU" sz="2400" b="1" dirty="0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7" name="Picture 5" descr="Masks_NOU_M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77072"/>
            <a:ext cx="3889657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484784"/>
            <a:ext cx="468052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Одним из ранних видов театра стал театр но («талант, мастерство»), сложившийся в XIV-XV веках, актёры играли в масках и роскошных костюмах. В XVII веке сложился один из наиболее известных видов японского традиционного театра — кабуки («песня, танец, мастерство»), актёры этого театра были исключительно мужчины, их лица были сложным образом загримированы.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63591" y="476672"/>
            <a:ext cx="1303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66"/>
                </a:solidFill>
                <a:latin typeface="Impact" pitchFamily="34" charset="0"/>
              </a:rPr>
              <a:t>Театр</a:t>
            </a:r>
            <a:endParaRPr lang="ru-RU" sz="2800" dirty="0">
              <a:solidFill>
                <a:srgbClr val="FF0066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0" name="Picture 4" descr="m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76782"/>
            <a:ext cx="3726705" cy="2981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7156" y="1196162"/>
            <a:ext cx="4572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Японская архитектура имеет столь же длинную историю как любая другая составляющая часть японской культуры. В целом, для японской архитектуры характерно стремление к простоте. Традиционные деревянные жилые дома простых японцев, называемые </a:t>
            </a:r>
            <a:r>
              <a:rPr lang="ru-RU" b="1" dirty="0" err="1" smtClean="0"/>
              <a:t>минка</a:t>
            </a:r>
            <a:r>
              <a:rPr lang="ru-RU" b="1" dirty="0" smtClean="0"/>
              <a:t>, максимально приспособлены к климату страны. Минка имеет каркасную конструкцию с несущей колонной в центре дома и раздвижными дверями. В настоящее время </a:t>
            </a:r>
            <a:r>
              <a:rPr lang="ru-RU" b="1" dirty="0" err="1" smtClean="0"/>
              <a:t>минка</a:t>
            </a:r>
            <a:r>
              <a:rPr lang="ru-RU" b="1" dirty="0" smtClean="0"/>
              <a:t> сохранились только в сельской местности.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476672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  <a:latin typeface="Arial Black" pitchFamily="34" charset="0"/>
              </a:rPr>
              <a:t>Архитектура</a:t>
            </a:r>
            <a:endParaRPr lang="ru-RU" sz="2800" dirty="0">
              <a:solidFill>
                <a:srgbClr val="00B05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6" name="Picture 4" descr="920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041" y="1294607"/>
            <a:ext cx="3470275" cy="46656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7" name="Rectangle 5"/>
          <p:cNvSpPr>
            <a:spLocks noChangeArrowheads="1"/>
          </p:cNvSpPr>
          <p:nvPr/>
        </p:nvSpPr>
        <p:spPr bwMode="auto">
          <a:xfrm>
            <a:off x="315962" y="6092825"/>
            <a:ext cx="360032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Замок </a:t>
            </a:r>
            <a:r>
              <a:rPr lang="ru-RU" sz="24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Мацумото</a:t>
            </a:r>
            <a:endParaRPr lang="ru-RU" sz="2400" b="1" i="1" dirty="0">
              <a:solidFill>
                <a:schemeClr val="tx2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pic>
        <p:nvPicPr>
          <p:cNvPr id="125958" name="Picture 6" descr="Замок Химедз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6288" y="1354386"/>
            <a:ext cx="5072063" cy="4000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9" name="Rectangle 7"/>
          <p:cNvSpPr>
            <a:spLocks noChangeArrowheads="1"/>
          </p:cNvSpPr>
          <p:nvPr/>
        </p:nvSpPr>
        <p:spPr bwMode="auto">
          <a:xfrm>
            <a:off x="5164856" y="5635625"/>
            <a:ext cx="2574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</a:rPr>
              <a:t>Замок </a:t>
            </a:r>
            <a:r>
              <a:rPr lang="ru-RU" sz="2400" b="1" i="1" dirty="0" err="1">
                <a:solidFill>
                  <a:schemeClr val="accent5">
                    <a:lumMod val="75000"/>
                  </a:schemeClr>
                </a:solidFill>
              </a:rPr>
              <a:t>Химэдзи</a:t>
            </a:r>
            <a:endParaRPr lang="ru-RU" sz="24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05966" y="188640"/>
            <a:ext cx="66071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 smtClean="0"/>
              <a:t>Своеобразием отличались японские замки, служившие не только для защиты своих хозяев от врагов, но и символом власти.</a:t>
            </a:r>
            <a:endParaRPr lang="ru-RU" b="1" dirty="0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4" name="Picture 4" descr="450px-Japanese_traditional_danc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36838"/>
            <a:ext cx="3024187" cy="4032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5" name="Picture 5" descr="BJ-0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636838"/>
            <a:ext cx="2449512" cy="4032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6" name="Picture 6" descr="391440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141663"/>
            <a:ext cx="2301875" cy="3465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7152" y="1051372"/>
            <a:ext cx="87137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В Японии можно встретить два типа одежды — традиционную — </a:t>
            </a:r>
            <a:r>
              <a:rPr lang="ru-RU" dirty="0" err="1" smtClean="0"/>
              <a:t>вафуку</a:t>
            </a:r>
            <a:r>
              <a:rPr lang="ru-RU" dirty="0" smtClean="0"/>
              <a:t> и более простую, повседневную, по европейскому образцу. Кимоно — буквально переводится «одежда, наряд» — общий термин для обозначения любой одежды, а в узком — разновидность </a:t>
            </a:r>
            <a:r>
              <a:rPr lang="ru-RU" dirty="0" err="1" smtClean="0"/>
              <a:t>вафуку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55776" y="332656"/>
            <a:ext cx="1999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Одежда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11" name="Picture 7" descr="Различные виды суш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8736" y="2085248"/>
            <a:ext cx="4033142" cy="32635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556792"/>
            <a:ext cx="49685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 Японская кухня известна своим упором на сезонность питания, качество ингредиентов и подачу блюд. Основой японской кухни является рис. Японцы используют рис для приготовления самых разнообразных блюд, соусов и даже напитков. В последнее время японская кухня довольно популярна за пределами Японии, также вследствие её низкой калорийности она считается полезной для здоровья.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425142"/>
            <a:ext cx="5061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Национальная кухня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A50021"/>
                </a:solidFill>
              </a:rPr>
              <a:t>Чайная церемония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0" y="981075"/>
            <a:ext cx="8964613" cy="45259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rgbClr val="A50021"/>
                </a:solidFill>
              </a:rPr>
              <a:t>  </a:t>
            </a:r>
            <a:r>
              <a:rPr lang="ru-RU" sz="2000" b="1" dirty="0" smtClean="0">
                <a:solidFill>
                  <a:srgbClr val="A50021"/>
                </a:solidFill>
              </a:rPr>
              <a:t>Формирование чайной церемонии (</a:t>
            </a:r>
            <a:r>
              <a:rPr lang="ru-RU" sz="2000" b="1" dirty="0" err="1" smtClean="0">
                <a:solidFill>
                  <a:srgbClr val="A50021"/>
                </a:solidFill>
              </a:rPr>
              <a:t>тяною</a:t>
            </a:r>
            <a:r>
              <a:rPr lang="ru-RU" sz="2000" b="1" dirty="0" smtClean="0">
                <a:solidFill>
                  <a:srgbClr val="A50021"/>
                </a:solidFill>
              </a:rPr>
              <a:t>) как одного из величайших явлений японской культуры возникла под влиянием эстетики и философии дзен-буддизма и стремилась противопоставить настроению безысходности поклонение </a:t>
            </a:r>
            <a:r>
              <a:rPr lang="ru-RU" sz="2000" b="1" dirty="0">
                <a:solidFill>
                  <a:srgbClr val="A50021"/>
                </a:solidFill>
              </a:rPr>
              <a:t>к</a:t>
            </a:r>
            <a:r>
              <a:rPr lang="ru-RU" sz="2000" b="1" dirty="0" smtClean="0">
                <a:solidFill>
                  <a:srgbClr val="A50021"/>
                </a:solidFill>
              </a:rPr>
              <a:t>расоте. </a:t>
            </a:r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0" y="5013325"/>
            <a:ext cx="91440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b="1">
                <a:solidFill>
                  <a:srgbClr val="A50021"/>
                </a:solidFill>
              </a:rPr>
              <a:t>    </a:t>
            </a:r>
            <a:r>
              <a:rPr lang="ru-RU" b="1">
                <a:solidFill>
                  <a:srgbClr val="A50021"/>
                </a:solidFill>
              </a:rPr>
              <a:t>По мнению японцев, чайная церемония воспитывает простоту, естественность, опрятность. Это, конечно, так, но в чайной церемонии заключено и нечто большее. Приобщая людей к точно установленному ритуалу, она приучает их к строгому порядку и безусловному исполнению социальных правил. </a:t>
            </a:r>
          </a:p>
        </p:txBody>
      </p:sp>
      <p:pic>
        <p:nvPicPr>
          <p:cNvPr id="110598" name="Picture 6" descr="25073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2565400"/>
            <a:ext cx="3457575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9" name="Picture 7" descr="2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565400"/>
            <a:ext cx="3386137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</TotalTime>
  <Words>492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Чайная церемония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Zver</dc:creator>
  <cp:lastModifiedBy>spek</cp:lastModifiedBy>
  <cp:revision>26</cp:revision>
  <dcterms:created xsi:type="dcterms:W3CDTF">2008-11-16T07:06:47Z</dcterms:created>
  <dcterms:modified xsi:type="dcterms:W3CDTF">2013-04-19T09:55:56Z</dcterms:modified>
</cp:coreProperties>
</file>