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70" r:id="rId13"/>
    <p:sldId id="271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A9CFAC-87A4-4B75-872A-CC8393E45D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B4F507-98DF-4368-A102-36C3DDDAC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BA51-9288-42BC-A3BA-67F45A738721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wm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2347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143248"/>
            <a:ext cx="1357322" cy="14180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2307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Отраслевая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мирового хозяйства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Воздействие НТР.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1384352" cy="13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j016309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5" y="5143513"/>
            <a:ext cx="1496775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/>
              <a:t>Воздействие НТР на отраслевую структуру</a:t>
            </a:r>
          </a:p>
          <a:p>
            <a:pPr algn="ctr"/>
            <a:r>
              <a:rPr lang="ru-RU" sz="3200"/>
              <a:t> материального производства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1152525" y="1000108"/>
            <a:ext cx="7848600" cy="2143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>
                  <a:gamma/>
                  <a:shade val="27451"/>
                  <a:invGamma/>
                </a:srgbClr>
              </a:gs>
              <a:gs pos="50000">
                <a:srgbClr val="FF5050"/>
              </a:gs>
              <a:gs pos="100000">
                <a:srgbClr val="FF5050">
                  <a:gamma/>
                  <a:shade val="2745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</a:rPr>
              <a:t>В промышленности: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</a:p>
          <a:p>
            <a:r>
              <a:rPr lang="ru-RU" sz="2800" dirty="0">
                <a:solidFill>
                  <a:srgbClr val="FFFFFF"/>
                </a:solidFill>
              </a:rPr>
              <a:t>выросла доля обрабатывающих отраслей,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особенно отраслей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«авангардной тройки» </a:t>
            </a:r>
            <a:r>
              <a:rPr lang="ru-RU" sz="2800" dirty="0" smtClean="0">
                <a:solidFill>
                  <a:srgbClr val="FFFFFF"/>
                </a:solidFill>
              </a:rPr>
              <a:t>-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энергетики, </a:t>
            </a:r>
            <a:r>
              <a:rPr lang="ru-RU" sz="2800" dirty="0" smtClean="0">
                <a:solidFill>
                  <a:srgbClr val="FFFFFF"/>
                </a:solidFill>
              </a:rPr>
              <a:t>машиностроения</a:t>
            </a:r>
            <a:r>
              <a:rPr lang="ru-RU" sz="2800" dirty="0">
                <a:solidFill>
                  <a:srgbClr val="FFFFFF"/>
                </a:solidFill>
              </a:rPr>
              <a:t>, химической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промышленности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1714480" y="3286124"/>
            <a:ext cx="7205689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u="sng" dirty="0">
                <a:solidFill>
                  <a:schemeClr val="tx1"/>
                </a:solidFill>
              </a:rPr>
              <a:t>В сельском хозяйстве: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изменения </a:t>
            </a:r>
            <a:r>
              <a:rPr lang="ru-RU" sz="2800" dirty="0">
                <a:solidFill>
                  <a:schemeClr val="tx1"/>
                </a:solidFill>
              </a:rPr>
              <a:t>происходят медленнее.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Возрастает доля животноводства.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1223962" y="5130799"/>
            <a:ext cx="7777194" cy="1468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</a:rPr>
              <a:t>В транспорте: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уменьшается </a:t>
            </a:r>
            <a:r>
              <a:rPr lang="ru-RU" sz="2800" dirty="0">
                <a:solidFill>
                  <a:srgbClr val="FFFFFF"/>
                </a:solidFill>
              </a:rPr>
              <a:t>роль Ж/Д транспорта, возрастает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доля автомобильного </a:t>
            </a:r>
            <a:r>
              <a:rPr lang="ru-RU" sz="2800" dirty="0">
                <a:solidFill>
                  <a:srgbClr val="FFFFFF"/>
                </a:solidFill>
              </a:rPr>
              <a:t>транспорта и воздушного</a:t>
            </a:r>
          </a:p>
        </p:txBody>
      </p:sp>
      <p:pic>
        <p:nvPicPr>
          <p:cNvPr id="7" name="Рисунок 6" descr="J028536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1045385" cy="128922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1571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j041088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1252425" cy="1220847"/>
          </a:xfrm>
          <a:prstGeom prst="rect">
            <a:avLst/>
          </a:prstGeom>
        </p:spPr>
      </p:pic>
      <p:pic>
        <p:nvPicPr>
          <p:cNvPr id="14" name="Содержимое 13" descr="j0411944.wmf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429784" y="3000372"/>
            <a:ext cx="1697859" cy="13291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08511E-6 C -0.00086 0.00184 -0.00139 0.00462 -0.00277 0.00577 C -0.00538 0.00786 -0.01146 0.00948 -0.01146 0.00948 C -0.01857 0.01595 -0.03073 0.0215 -0.03906 0.02497 C -0.06527 0.02381 -0.07257 0.02705 -0.09114 0.01919 C -0.09253 0.0178 -0.09392 0.01618 -0.09548 0.01526 C -0.09826 0.01364 -0.10156 0.01341 -0.10434 0.01156 C -0.10955 0.00786 -0.1151 0.00416 -0.12014 -8.08511E-6 C -0.13211 -0.00949 -0.14166 -0.01943 -0.15503 -0.02522 C -0.16684 -0.03562 -0.17864 -0.0414 -0.19271 -0.04441 C -0.20868 -0.04372 -0.22448 -0.04372 -0.24045 -0.04256 C -0.25468 -0.04164 -0.26354 -0.03308 -0.27534 -0.02522 C -0.28021 -0.02198 -0.28611 -0.02082 -0.29114 -0.01758 C -0.29514 -0.00972 -0.29861 -0.00926 -0.30434 -0.00394 C -0.3085 -8.08511E-6 -0.3151 0.0067 -0.31875 0.01156 C -0.32777 0.02358 -0.31527 0.01179 -0.32604 0.02104 C -0.32795 0.02497 -0.32986 0.02867 -0.33177 0.0326 C -0.33264 0.03445 -0.33229 0.037 -0.33333 0.03861 C -0.33576 0.04255 -0.33958 0.04417 -0.34201 0.0481 C -0.34652 0.0555 -0.34791 0.05897 -0.35347 0.06544 C -0.35955 0.07261 -0.36041 0.07677 -0.36666 0.08094 C -0.37656 0.08764 -0.38958 0.08741 -0.4 0.0888 C -0.42257 0.0962 -0.4335 0.09528 -0.46215 0.09643 C -0.49757 0.10753 -0.52135 0.10314 -0.56371 0.10406 C -0.57691 0.1073 -0.58975 0.11146 -0.60277 0.11563 C -0.61215 0.12418 -0.60347 0.11771 -0.62309 0.12141 C -0.62604 0.1221 -0.62882 0.12418 -0.63177 0.12534 C -0.63854 0.13158 -0.64948 0.13505 -0.65781 0.13898 C -0.66458 0.148 -0.67378 0.15332 -0.68246 0.15818 C -0.68941 0.16743 -0.70312 0.17738 -0.71146 0.18524 C -0.71996 0.19333 -0.72413 0.20143 -0.73177 0.20836 C -0.74166 0.22802 -0.75277 0.24606 -0.76371 0.26433 C -0.76632 0.26873 -0.76753 0.27497 -0.771 0.27798 C -0.77882 0.28468 -0.78593 0.29255 -0.79409 0.29902 C -0.80208 0.3055 -0.80642 0.30966 -0.8158 0.31267 C -0.83038 0.32215 -0.83333 0.31984 -0.84913 0.32423 C -0.85798 0.32677 -0.86666 0.33094 -0.87534 0.33394 C -0.88663 0.33325 -0.89757 0.33302 -0.90868 0.33186 C -0.91406 0.3314 -0.91267 0.32886 -0.91736 0.32608 C -0.92014 0.32446 -0.92604 0.32238 -0.92604 0.32238 C -0.93437 0.32377 -0.93889 0.32492 -0.94635 0.32816 C -0.9493 0.32955 -0.95503 0.33186 -0.95503 0.33186 C -0.96302 0.33903 -0.96493 0.34065 -0.97378 0.34343 C -0.9842 0.35291 -0.97899 0.35013 -0.98836 0.35314 C -1.00573 0.36886 -1.03646 0.36956 -1.05503 0.37048 C -1.06076 0.37256 -1.06666 0.37372 -1.07222 0.37627 C -1.0783 0.38158 -1.0842 0.38182 -1.09114 0.38413 C -1.10034 0.38737 -1.10816 0.39454 -1.11736 0.39754 C -1.13298 0.40818 -1.15208 0.41535 -1.16944 0.41697 C -1.1868 0.41859 -1.2217 0.42067 -1.2217 0.42067 C -1.22691 0.42321 -1.22448 0.42275 -1.22882 0.42275 " pathEditMode="relative" ptsTypes="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 animBg="1"/>
      <p:bldP spid="119815" grpId="0" animBg="1"/>
      <p:bldP spid="1198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Двучленная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Трёхчленная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Десятичленная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57158" y="0"/>
            <a:ext cx="857256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Основные модели мирового хозяйства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995738" y="2276475"/>
            <a:ext cx="19446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143636" y="2060575"/>
            <a:ext cx="2286016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rgbClr val="00B0F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СЕВЕР - ЮГ</a:t>
            </a:r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211638" y="3860800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4643438" y="5373688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392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24175"/>
            <a:ext cx="2316152" cy="156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86470"/>
            <a:ext cx="2357454" cy="1647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123908" grpId="0" animBg="1"/>
      <p:bldP spid="123910" grpId="0" animBg="1"/>
      <p:bldP spid="123911" grpId="0" animBg="1"/>
      <p:bldP spid="123913" grpId="0" animBg="1"/>
      <p:bldP spid="1239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14348" y="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Трехчленная модель мирового хозяйства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403350" y="11969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140200" y="1196975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7740650" y="1196975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9750" y="1557338"/>
            <a:ext cx="17272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Центр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555875" y="1557338"/>
            <a:ext cx="3311525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Полупериферия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9388" y="2420938"/>
            <a:ext cx="2606662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/>
              <a:t>25 стран </a:t>
            </a:r>
            <a:r>
              <a:rPr lang="ru-RU" sz="2400" u="sng" dirty="0" smtClean="0"/>
              <a:t>Севера.      </a:t>
            </a:r>
            <a:r>
              <a:rPr lang="ru-RU" sz="2400" dirty="0" smtClean="0"/>
              <a:t>Страны </a:t>
            </a:r>
            <a:r>
              <a:rPr lang="ru-RU" sz="2400" dirty="0"/>
              <a:t>определяют мировой НТП и </a:t>
            </a:r>
            <a:r>
              <a:rPr lang="ru-RU" sz="2400" dirty="0" smtClean="0"/>
              <a:t>переход мировой </a:t>
            </a:r>
            <a:r>
              <a:rPr lang="ru-RU" sz="2400" dirty="0"/>
              <a:t>экономики к </a:t>
            </a:r>
            <a:r>
              <a:rPr lang="ru-RU" sz="2400" dirty="0" err="1"/>
              <a:t>постиндустриаль-ной</a:t>
            </a:r>
            <a:r>
              <a:rPr lang="ru-RU" sz="2400" dirty="0"/>
              <a:t> стадии развития.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 Пример – ЕС, США, Япония.  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140200" y="20605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403350" y="20605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928926" y="2420938"/>
            <a:ext cx="3214709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dirty="0"/>
              <a:t>Страны, </a:t>
            </a:r>
            <a:r>
              <a:rPr lang="ru-RU" sz="2400" dirty="0" smtClean="0"/>
              <a:t>которые находятся на индустриальной </a:t>
            </a:r>
            <a:r>
              <a:rPr lang="ru-RU" sz="2400" dirty="0"/>
              <a:t>стадии </a:t>
            </a:r>
            <a:r>
              <a:rPr lang="ru-RU" sz="2400" dirty="0" smtClean="0"/>
              <a:t>развития: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НИС  Азии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Страны ОПЕК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«Продвинутые</a:t>
            </a:r>
            <a:r>
              <a:rPr lang="ru-RU" sz="2000" dirty="0"/>
              <a:t>» </a:t>
            </a:r>
            <a:r>
              <a:rPr lang="ru-RU" sz="2000" dirty="0" smtClean="0"/>
              <a:t>страны Латинской Америки</a:t>
            </a:r>
            <a:r>
              <a:rPr lang="ru-RU" sz="2000" dirty="0"/>
              <a:t>, Азии, </a:t>
            </a:r>
            <a:r>
              <a:rPr lang="ru-RU" sz="2000" dirty="0" smtClean="0"/>
              <a:t>Африки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 Страны </a:t>
            </a:r>
            <a:r>
              <a:rPr lang="ru-RU" sz="2000" dirty="0"/>
              <a:t>с переходной экономикой.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227763" y="2420938"/>
            <a:ext cx="2665412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/>
              <a:t>Развивающиеся страны </a:t>
            </a:r>
            <a:endParaRPr lang="ru-RU" sz="2400" b="1" u="sng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с </a:t>
            </a:r>
            <a:r>
              <a:rPr lang="ru-RU" sz="2400" dirty="0"/>
              <a:t>преобладанием аграрной </a:t>
            </a:r>
            <a:r>
              <a:rPr lang="ru-RU" sz="2400" dirty="0" smtClean="0"/>
              <a:t>экономики </a:t>
            </a:r>
            <a:r>
              <a:rPr lang="ru-RU" sz="2400" dirty="0" err="1" smtClean="0"/>
              <a:t>продовольсвенно-сырьевой</a:t>
            </a:r>
            <a:r>
              <a:rPr lang="ru-RU" sz="2400" dirty="0" smtClean="0"/>
              <a:t> </a:t>
            </a:r>
            <a:r>
              <a:rPr lang="ru-RU" sz="2400" dirty="0"/>
              <a:t>специализации.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571602" y="2214554"/>
            <a:ext cx="429422" cy="79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156325" y="1557338"/>
            <a:ext cx="2700338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Периферия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Овал 2"/>
          <p:cNvSpPr/>
          <p:nvPr/>
        </p:nvSpPr>
        <p:spPr>
          <a:xfrm>
            <a:off x="2928938" y="1285875"/>
            <a:ext cx="1500187" cy="135731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Европей-ский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813" y="1214438"/>
            <a:ext cx="1428750" cy="12858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Северо-Амери-канский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857875" y="3429000"/>
            <a:ext cx="1143000" cy="6429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НИСы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43500" y="2857500"/>
            <a:ext cx="1214438" cy="42862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Индия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5357813" y="2000250"/>
            <a:ext cx="1285875" cy="6429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Китай</a:t>
            </a:r>
          </a:p>
        </p:txBody>
      </p:sp>
      <p:sp>
        <p:nvSpPr>
          <p:cNvPr id="8" name="Овал 7"/>
          <p:cNvSpPr/>
          <p:nvPr/>
        </p:nvSpPr>
        <p:spPr>
          <a:xfrm>
            <a:off x="6786563" y="2000250"/>
            <a:ext cx="1285875" cy="5715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Япония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5072063" y="857250"/>
            <a:ext cx="928687" cy="92868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СНГ</a:t>
            </a:r>
          </a:p>
        </p:txBody>
      </p:sp>
      <p:sp>
        <p:nvSpPr>
          <p:cNvPr id="10" name="Овал 9"/>
          <p:cNvSpPr/>
          <p:nvPr/>
        </p:nvSpPr>
        <p:spPr>
          <a:xfrm>
            <a:off x="4071938" y="2643188"/>
            <a:ext cx="928687" cy="92868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Ю-З</a:t>
            </a:r>
          </a:p>
          <a:p>
            <a:pPr algn="ctr">
              <a:defRPr/>
            </a:pPr>
            <a:r>
              <a:rPr lang="ru-RU" dirty="0"/>
              <a:t>Азия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57313" y="3571875"/>
            <a:ext cx="1643062" cy="92868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Бразилия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43625" y="4357688"/>
            <a:ext cx="1714500" cy="7143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 102-107 пп.1-3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777163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 Понятие о мировом хозяйстве (МХ).</a:t>
            </a:r>
          </a:p>
        </p:txBody>
      </p:sp>
      <p:sp>
        <p:nvSpPr>
          <p:cNvPr id="1116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7705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Этапы формирования МХ</a:t>
            </a:r>
          </a:p>
        </p:txBody>
      </p:sp>
      <p:sp>
        <p:nvSpPr>
          <p:cNvPr id="11162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2747963"/>
            <a:ext cx="7705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Современные центры мирового хозяйства.</a:t>
            </a:r>
          </a:p>
        </p:txBody>
      </p:sp>
      <p:sp>
        <p:nvSpPr>
          <p:cNvPr id="111621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429000"/>
            <a:ext cx="7704137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4. Международное географическое разделение труда (МГРТ).</a:t>
            </a:r>
          </a:p>
        </p:txBody>
      </p:sp>
      <p:sp>
        <p:nvSpPr>
          <p:cNvPr id="11162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76723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</a:rPr>
              <a:t>5.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Международная экономическая интеграция.</a:t>
            </a:r>
          </a:p>
        </p:txBody>
      </p:sp>
      <p:sp>
        <p:nvSpPr>
          <p:cNvPr id="111623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5229225"/>
            <a:ext cx="7632700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6. Интернационализация хозяйственной жизни.  </a:t>
            </a:r>
          </a:p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Транснациональные корпорации (ТНК).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928688" y="214313"/>
            <a:ext cx="7561262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Повторение</a:t>
            </a:r>
            <a:endParaRPr lang="ru-RU" sz="4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1625" name="Picture 9" descr="j03550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142875"/>
            <a:ext cx="13525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 Стадии развития </a:t>
            </a:r>
            <a:r>
              <a:rPr lang="ru-RU" smtClean="0"/>
              <a:t>мировой </a:t>
            </a:r>
            <a:r>
              <a:rPr lang="ru-RU" smtClean="0"/>
              <a:t>экономики</a:t>
            </a:r>
            <a:endParaRPr lang="ru-RU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Три сектора Мирового хозяйства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Воздействие НТР на отраслевую структуру материального производства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Основные модели мирового хозяйства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j041277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929198"/>
            <a:ext cx="1428760" cy="1572894"/>
          </a:xfrm>
          <a:prstGeom prst="rect">
            <a:avLst/>
          </a:prstGeom>
        </p:spPr>
      </p:pic>
      <p:pic>
        <p:nvPicPr>
          <p:cNvPr id="6" name="Рисунок 5" descr="j01630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5" y="5143513"/>
            <a:ext cx="1496775" cy="17144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929198"/>
            <a:ext cx="162774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97313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Три стадии развития мировой экономики</a:t>
            </a:r>
            <a:r>
              <a:rPr lang="ru-RU" sz="3200" b="0" dirty="0"/>
              <a:t>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2" y="1268413"/>
            <a:ext cx="5106993" cy="33845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400" i="1" dirty="0"/>
              <a:t>Исторический  опыт  говорит  о  том, что в своем   развитии  человеческое  общество  проходит три последовательные стадии:</a:t>
            </a:r>
          </a:p>
          <a:p>
            <a:r>
              <a:rPr lang="ru-RU" sz="2400" i="1" dirty="0"/>
              <a:t>- </a:t>
            </a:r>
            <a:r>
              <a:rPr lang="ru-RU" sz="2400" i="1" dirty="0" err="1" smtClean="0"/>
              <a:t>доиндустриальную</a:t>
            </a:r>
            <a:r>
              <a:rPr lang="ru-RU" sz="2400" i="1" dirty="0" smtClean="0"/>
              <a:t> </a:t>
            </a:r>
            <a:r>
              <a:rPr lang="ru-RU" sz="2400" i="1" dirty="0"/>
              <a:t>(аграрную);</a:t>
            </a:r>
          </a:p>
          <a:p>
            <a:r>
              <a:rPr lang="ru-RU" sz="2400" i="1" dirty="0"/>
              <a:t>- индустриальную;</a:t>
            </a:r>
          </a:p>
          <a:p>
            <a:r>
              <a:rPr lang="ru-RU" sz="2400" i="1" dirty="0"/>
              <a:t>- постиндустриальную.</a:t>
            </a:r>
          </a:p>
          <a:p>
            <a:pPr>
              <a:buFont typeface="Wingdings" pitchFamily="2" charset="2"/>
              <a:buNone/>
            </a:pPr>
            <a:endParaRPr lang="ru-RU" sz="2400" i="1" dirty="0"/>
          </a:p>
        </p:txBody>
      </p:sp>
      <p:pic>
        <p:nvPicPr>
          <p:cNvPr id="110596" name="Picture 4" descr="Стадии развития обществ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10000" contrast="20000"/>
          </a:blip>
          <a:srcRect l="6819" t="1965" r="6819" b="2458"/>
          <a:stretch>
            <a:fillRect/>
          </a:stretch>
        </p:blipFill>
        <p:spPr>
          <a:xfrm>
            <a:off x="228600" y="1285860"/>
            <a:ext cx="2986077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0597" name="Text Box 5" descr="Светлый диагональный 2"/>
          <p:cNvSpPr txBox="1">
            <a:spLocks noChangeArrowheads="1"/>
          </p:cNvSpPr>
          <p:nvPr/>
        </p:nvSpPr>
        <p:spPr bwMode="auto">
          <a:xfrm>
            <a:off x="3786182" y="4714884"/>
            <a:ext cx="508710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АГРАРНАЯ </a:t>
            </a:r>
            <a:r>
              <a:rPr lang="ru-RU" sz="1600" b="1" dirty="0" smtClean="0">
                <a:latin typeface="Times New Roman" charset="0"/>
              </a:rPr>
              <a:t>СТРУКТУРА</a:t>
            </a:r>
          </a:p>
          <a:p>
            <a:pPr algn="ctr" eaLnBrk="0" hangingPunct="0"/>
            <a:r>
              <a:rPr lang="ru-RU" sz="1600" b="1" dirty="0" smtClean="0">
                <a:latin typeface="Times New Roman" charset="0"/>
              </a:rPr>
              <a:t> </a:t>
            </a:r>
            <a:r>
              <a:rPr lang="ru-RU" sz="1600" b="1" dirty="0">
                <a:latin typeface="Times New Roman" charset="0"/>
              </a:rPr>
              <a:t>ХОЗЯЙСТВА</a:t>
            </a:r>
          </a:p>
        </p:txBody>
      </p:sp>
      <p:sp>
        <p:nvSpPr>
          <p:cNvPr id="110598" name="Text Box 6" descr="Диагональный кирпич"/>
          <p:cNvSpPr txBox="1">
            <a:spLocks noChangeArrowheads="1"/>
          </p:cNvSpPr>
          <p:nvPr/>
        </p:nvSpPr>
        <p:spPr bwMode="auto">
          <a:xfrm>
            <a:off x="3786182" y="5429264"/>
            <a:ext cx="506889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ИНДУСТРИАЛЬНАЯ СТРУКТУРА </a:t>
            </a:r>
            <a:endParaRPr lang="ru-RU" sz="1600" b="1" dirty="0" smtClean="0">
              <a:latin typeface="Times New Roman" charset="0"/>
            </a:endParaRPr>
          </a:p>
          <a:p>
            <a:pPr algn="ctr" eaLnBrk="0" hangingPunct="0"/>
            <a:r>
              <a:rPr lang="ru-RU" sz="1600" b="1" dirty="0" smtClean="0">
                <a:latin typeface="Times New Roman" charset="0"/>
              </a:rPr>
              <a:t>ХОЗЯЙСТВА</a:t>
            </a:r>
            <a:endParaRPr lang="ru-RU" sz="1600" b="1" dirty="0">
              <a:latin typeface="Times New Roman" charset="0"/>
            </a:endParaRPr>
          </a:p>
        </p:txBody>
      </p:sp>
      <p:sp>
        <p:nvSpPr>
          <p:cNvPr id="110599" name="Text Box 7" descr="Алмазная решетка (точечная)"/>
          <p:cNvSpPr txBox="1">
            <a:spLocks noChangeArrowheads="1"/>
          </p:cNvSpPr>
          <p:nvPr/>
        </p:nvSpPr>
        <p:spPr bwMode="auto">
          <a:xfrm>
            <a:off x="3786456" y="6165850"/>
            <a:ext cx="506226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ПОСТИНДУСТРИАЛЬНАЯ СТРУКТУРА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build="p" animBg="1"/>
      <p:bldP spid="110596" grpId="0" animBg="1"/>
      <p:bldP spid="110597" grpId="0" animBg="1"/>
      <p:bldP spid="110598" grpId="0" animBg="1"/>
      <p:bldP spid="110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Стадии развития общества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819" t="36369" r="6819" b="2458"/>
          <a:stretch>
            <a:fillRect/>
          </a:stretch>
        </p:blipFill>
        <p:spPr bwMode="auto">
          <a:xfrm>
            <a:off x="152400" y="838200"/>
            <a:ext cx="3124200" cy="576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4EAA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995862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ru-RU" b="1" dirty="0">
                <a:latin typeface="Times New Roman" charset="0"/>
              </a:rPr>
              <a:t>  	</a:t>
            </a:r>
            <a:r>
              <a:rPr lang="ru-RU" sz="2000" dirty="0">
                <a:latin typeface="Calibri" pitchFamily="34" charset="0"/>
              </a:rPr>
              <a:t>При аграрной структуре хозяйства основным источником  материальных  благ является сельское хозяйство  и смежные с  ним отрасли (лесное хозяйство, охота,  рыболовство).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  	Такая структура  хозяйства преобладает  в  наименее  развитых  странах   Африки   и   Юго-Восточной Азии.</a:t>
            </a:r>
          </a:p>
          <a:p>
            <a:pPr eaLnBrk="0" hangingPunct="0"/>
            <a:r>
              <a:rPr lang="ru-RU" sz="2000" i="1" dirty="0">
                <a:latin typeface="Calibri" pitchFamily="34" charset="0"/>
              </a:rPr>
              <a:t>   	Например.  В  структуре  ВВП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Сомали,  Танзании, Афганистана, Лаоса</a:t>
            </a:r>
            <a:r>
              <a:rPr lang="ru-RU" sz="2000" b="1" i="1" dirty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на долю сельского  хозяйства приходится более </a:t>
            </a: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50%.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924300" y="5229225"/>
            <a:ext cx="5040313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660033"/>
                </a:solidFill>
                <a:latin typeface="Times New Roman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</a:rPr>
              <a:t> СТРАНЫ</a:t>
            </a:r>
            <a:r>
              <a:rPr lang="ru-RU" b="1" dirty="0">
                <a:latin typeface="Times New Roman" charset="0"/>
              </a:rPr>
              <a:t>, ГДЕ ДОЛЯ ЗАНЯТОСТИ НАСЕ-</a:t>
            </a:r>
          </a:p>
          <a:p>
            <a:pPr eaLnBrk="0" hangingPunct="0"/>
            <a:r>
              <a:rPr lang="ru-RU" b="1" dirty="0">
                <a:latin typeface="Times New Roman" charset="0"/>
              </a:rPr>
              <a:t>ЛЕНИЯ В СЕЛЬСКОМ ХОЗЯЙСТВЕ БОЛЕЕ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Times New Roman" charset="0"/>
              </a:rPr>
              <a:t>50%</a:t>
            </a:r>
            <a:r>
              <a:rPr lang="ru-RU" b="1" dirty="0">
                <a:latin typeface="Times New Roman" charset="0"/>
              </a:rPr>
              <a:t>,  НАЗЫВАЮТСЯ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</a:rPr>
              <a:t>АГРАРНЫЕ.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b="1" dirty="0"/>
          </a:p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АГРАРНАЯ СТРУКТУРА ХОЗЯЙСТВА</a:t>
            </a:r>
          </a:p>
          <a:p>
            <a:pPr algn="ctr"/>
            <a:endParaRPr lang="ru-RU" sz="2400" dirty="0">
              <a:solidFill>
                <a:srgbClr val="E6F61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21" grpId="0" animBg="1"/>
      <p:bldP spid="1116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71736" y="2928934"/>
            <a:ext cx="4046557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СТРАНЫ,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ГДЕ ДОЛЯ ЗАНЯТОСТИ НАСЕ-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ЛЕНИЯ В ПРОМЫШЛЕННОСТИ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НАЗЫВАЮТ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ИНДУСТРИАЛЬНЫМИ.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142976" y="4929198"/>
            <a:ext cx="7000923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dirty="0"/>
              <a:t>      Можно выделить группу стран с отчетливо  выраженной  индустриальной  </a:t>
            </a:r>
            <a:r>
              <a:rPr lang="ru-RU" sz="2400" dirty="0" smtClean="0"/>
              <a:t>структурой: </a:t>
            </a:r>
            <a:endParaRPr lang="ru-RU" sz="2400" dirty="0"/>
          </a:p>
          <a:p>
            <a:pPr algn="ctr" eaLnBrk="0" hangingPunct="0"/>
            <a:r>
              <a:rPr lang="ru-RU" sz="2400" dirty="0"/>
              <a:t>Это  некоторые страны  СНГ,   </a:t>
            </a:r>
            <a:endParaRPr lang="ru-RU" sz="2400" dirty="0" smtClean="0"/>
          </a:p>
          <a:p>
            <a:pPr algn="ctr" eaLnBrk="0" hangingPunct="0"/>
            <a:r>
              <a:rPr lang="ru-RU" sz="2400" dirty="0" smtClean="0"/>
              <a:t>Восточной   </a:t>
            </a:r>
            <a:r>
              <a:rPr lang="ru-RU" sz="2400" dirty="0"/>
              <a:t>Европы, </a:t>
            </a:r>
            <a:r>
              <a:rPr lang="ru-RU" sz="2400" dirty="0" smtClean="0"/>
              <a:t>Китай, </a:t>
            </a:r>
          </a:p>
          <a:p>
            <a:pPr algn="ctr" eaLnBrk="0" hangingPunct="0"/>
            <a:r>
              <a:rPr lang="ru-RU" sz="2400" dirty="0" smtClean="0"/>
              <a:t>нефтедобывающие </a:t>
            </a:r>
            <a:r>
              <a:rPr lang="ru-RU" sz="2400" dirty="0"/>
              <a:t>страны Азии</a:t>
            </a:r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ru-RU" sz="3200" b="1" dirty="0"/>
          </a:p>
          <a:p>
            <a:pPr algn="ctr" eaLnBrk="0" hangingPunct="0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ИНДУСТРИАЛЬНАЯ СТРУКТУРА ХОЗЯЙСТВА</a:t>
            </a:r>
          </a:p>
          <a:p>
            <a:pPr algn="ctr"/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714356"/>
            <a:ext cx="4071966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После промышленных переворотов второй половины Х</a:t>
            </a:r>
            <a:r>
              <a:rPr lang="en-US" sz="2000" dirty="0" smtClean="0"/>
              <a:t>VIII</a:t>
            </a:r>
            <a:r>
              <a:rPr lang="ru-RU" sz="2000" dirty="0" smtClean="0"/>
              <a:t> - первой половины </a:t>
            </a:r>
            <a:r>
              <a:rPr lang="en-US" sz="2000" dirty="0" smtClean="0"/>
              <a:t>XIX </a:t>
            </a:r>
            <a:r>
              <a:rPr lang="ru-RU" sz="2000" dirty="0" smtClean="0"/>
              <a:t> веков  в  странах  Европы  и  США  сложилась </a:t>
            </a:r>
            <a:r>
              <a:rPr lang="ru-RU" sz="2000" b="1" u="sng" dirty="0" smtClean="0"/>
              <a:t> индустриальная  структура </a:t>
            </a:r>
            <a:r>
              <a:rPr lang="ru-RU" sz="2000" dirty="0" smtClean="0"/>
              <a:t>хозяйства. </a:t>
            </a:r>
            <a:endParaRPr lang="ru-RU" sz="2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1500174"/>
            <a:ext cx="128588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D4EAA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714356"/>
            <a:ext cx="3286148" cy="18573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неё характерно преобладание </a:t>
            </a:r>
            <a:r>
              <a:rPr lang="ru-RU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143380"/>
            <a:ext cx="357190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D4EAA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J014948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2857496"/>
            <a:ext cx="1857388" cy="188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18383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6" grpId="0" animBg="1"/>
      <p:bldP spid="112650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100000">
                <a:srgbClr val="5E9E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ПОСТИНДУСТРИАЛЬНАЯ СТРУКТУРА ХОЗЯЙСТВА</a:t>
            </a:r>
          </a:p>
          <a:p>
            <a:pPr algn="ctr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0" y="1000108"/>
            <a:ext cx="4103687" cy="5905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Начало формирования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5435600" y="981075"/>
            <a:ext cx="3457575" cy="733413"/>
          </a:xfrm>
          <a:prstGeom prst="snip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Вторая  половина  ХХ  века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под </a:t>
            </a:r>
            <a:r>
              <a:rPr lang="ru-RU" sz="2000" dirty="0" smtClean="0">
                <a:solidFill>
                  <a:schemeClr val="tx1"/>
                </a:solidFill>
              </a:rPr>
              <a:t>влиянием </a:t>
            </a:r>
            <a:r>
              <a:rPr lang="ru-RU" sz="2000" dirty="0">
                <a:solidFill>
                  <a:schemeClr val="tx1"/>
                </a:solidFill>
              </a:rPr>
              <a:t>НТР</a:t>
            </a: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0" y="1928803"/>
            <a:ext cx="4096319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экономики-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 от производства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товаров к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производству  услуг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0" y="3500438"/>
            <a:ext cx="3419475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науки – 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рациональное сочетание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фундаментальных и 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прикладных исследований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развития наукоёмких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</a:t>
            </a: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2771775" y="5445125"/>
            <a:ext cx="4032250" cy="1412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экологии </a:t>
            </a:r>
            <a:r>
              <a:rPr lang="ru-RU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установление надёжного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контроля за вмешательством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человека в окружающую среду</a:t>
            </a:r>
          </a:p>
        </p:txBody>
      </p:sp>
      <p:sp>
        <p:nvSpPr>
          <p:cNvPr id="122896" name="AutoShape 16"/>
          <p:cNvSpPr>
            <a:spLocks noChangeArrowheads="1"/>
          </p:cNvSpPr>
          <p:nvPr/>
        </p:nvSpPr>
        <p:spPr bwMode="auto">
          <a:xfrm>
            <a:off x="6011863" y="3500438"/>
            <a:ext cx="3132137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управления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принятие решений на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основе новейшей </a:t>
            </a:r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/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мационной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техники и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технологии</a:t>
            </a: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5097263" y="1928803"/>
            <a:ext cx="4046737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занятости –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Преобладание работников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умственного труда</a:t>
            </a:r>
          </a:p>
          <a:p>
            <a:pPr algn="ctr"/>
            <a:endParaRPr lang="ru-RU" sz="2400" dirty="0"/>
          </a:p>
        </p:txBody>
      </p:sp>
      <p:pic>
        <p:nvPicPr>
          <p:cNvPr id="122909" name="Picture 29" descr="j0361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89575"/>
            <a:ext cx="1368425" cy="1368425"/>
          </a:xfrm>
          <a:prstGeom prst="rect">
            <a:avLst/>
          </a:prstGeom>
          <a:noFill/>
        </p:spPr>
      </p:pic>
      <p:pic>
        <p:nvPicPr>
          <p:cNvPr id="122910" name="Picture 30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119167" cy="1142269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4143372" y="1214422"/>
            <a:ext cx="1285884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643570" y="4286256"/>
            <a:ext cx="42862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428992" y="4214818"/>
            <a:ext cx="571504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572000" y="4714884"/>
            <a:ext cx="285752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062909">
            <a:off x="4900935" y="3188432"/>
            <a:ext cx="258733" cy="92951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251311">
            <a:off x="4130524" y="3161491"/>
            <a:ext cx="240010" cy="94993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4000496" y="3929066"/>
            <a:ext cx="1643074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6" grpId="0" animBg="1"/>
      <p:bldP spid="122889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28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82575" y="128588"/>
          <a:ext cx="8591550" cy="6748462"/>
        </p:xfrm>
        <a:graphic>
          <a:graphicData uri="http://schemas.openxmlformats.org/presentationml/2006/ole">
            <p:oleObj spid="_x0000_s3074" name="Документ" r:id="rId3" imgW="5435590" imgH="427235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52400" y="0"/>
            <a:ext cx="86868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ТРИ СЕКТОРА МИРОВОГО ХОЗЯЙСТВА.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4283" y="2428868"/>
            <a:ext cx="2286016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ПЕРВИЧНЫЙ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СЕКТОР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143240" y="2454275"/>
            <a:ext cx="23186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/>
              <a:t>ВТОРИЧНЫЙ </a:t>
            </a:r>
          </a:p>
          <a:p>
            <a:pPr algn="ctr" eaLnBrk="0" hangingPunct="0"/>
            <a:r>
              <a:rPr lang="ru-RU" b="1"/>
              <a:t>СЕКТОР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72198" y="2500306"/>
            <a:ext cx="26432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ТРЕТИЧНЫЙ </a:t>
            </a:r>
          </a:p>
          <a:p>
            <a:pPr algn="ctr" eaLnBrk="0" hangingPunct="0"/>
            <a:r>
              <a:rPr lang="ru-RU" b="1" dirty="0"/>
              <a:t>СЕКТОР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90490" y="4038600"/>
            <a:ext cx="2305050" cy="6683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Добывающая </a:t>
            </a:r>
          </a:p>
          <a:p>
            <a:pPr algn="ctr" eaLnBrk="0" hangingPunct="0"/>
            <a:r>
              <a:rPr lang="ru-RU" sz="2000" b="1" dirty="0"/>
              <a:t>промышленность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90490" y="3276600"/>
            <a:ext cx="2305050" cy="61753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Сельское и лесное </a:t>
            </a:r>
          </a:p>
          <a:p>
            <a:pPr algn="ctr" eaLnBrk="0" hangingPunct="0"/>
            <a:r>
              <a:rPr lang="ru-RU" sz="2000" b="1" dirty="0"/>
              <a:t>хозяйство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90490" y="4975225"/>
            <a:ext cx="2305050" cy="6477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Охота и </a:t>
            </a:r>
          </a:p>
          <a:p>
            <a:pPr algn="ctr" eaLnBrk="0" hangingPunct="0"/>
            <a:r>
              <a:rPr lang="ru-RU" sz="2000" b="1" dirty="0"/>
              <a:t>рыболовство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143240" y="3286124"/>
            <a:ext cx="2311400" cy="6492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sz="2000" b="1"/>
              <a:t>Обрабатывающая</a:t>
            </a:r>
          </a:p>
          <a:p>
            <a:pPr eaLnBrk="0" hangingPunct="0"/>
            <a:r>
              <a:rPr lang="ru-RU" sz="2000" b="1"/>
              <a:t> промышлен.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143240" y="4071942"/>
            <a:ext cx="2303462" cy="64294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sz="2000" b="1" dirty="0"/>
              <a:t>Строительство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6030902" y="32766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Пассажирский транспорт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6030902" y="37338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Торговля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6030902" y="41910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Финансовая деятельность 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6030902" y="46482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Наука и образование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6030902" y="51054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Здравоохранение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030902" y="55626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Культура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030902" y="60198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Управление</a:t>
            </a:r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6030902" y="64770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Разнообразные услуги</a:t>
            </a:r>
          </a:p>
        </p:txBody>
      </p:sp>
      <p:sp>
        <p:nvSpPr>
          <p:cNvPr id="115732" name="AutoShape 20"/>
          <p:cNvSpPr>
            <a:spLocks noChangeArrowheads="1"/>
          </p:cNvSpPr>
          <p:nvPr/>
        </p:nvSpPr>
        <p:spPr bwMode="auto">
          <a:xfrm>
            <a:off x="214282" y="785794"/>
            <a:ext cx="8640762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Мы выявили, что в истории общества есть три стадии развития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от аграрной до информационной. 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Таким  образом  в  мировом  хозяйстве  можно  выделить  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три </a:t>
            </a:r>
            <a:r>
              <a:rPr lang="ru-RU" sz="2400" dirty="0">
                <a:solidFill>
                  <a:srgbClr val="FFFFFF"/>
                </a:solidFill>
              </a:rPr>
              <a:t>сектора.</a:t>
            </a:r>
          </a:p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716" grpId="0" animBg="1"/>
      <p:bldP spid="115717" grpId="0" animBg="1"/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1" grpId="0" animBg="1"/>
      <p:bldP spid="1157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502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Слайд 1</vt:lpstr>
      <vt:lpstr>Слайд 2</vt:lpstr>
      <vt:lpstr>План урока:</vt:lpstr>
      <vt:lpstr>Три стадии развития мировой экономики.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Galina</cp:lastModifiedBy>
  <cp:revision>6</cp:revision>
  <dcterms:created xsi:type="dcterms:W3CDTF">2009-03-09T20:27:28Z</dcterms:created>
  <dcterms:modified xsi:type="dcterms:W3CDTF">2013-02-14T06:35:06Z</dcterms:modified>
</cp:coreProperties>
</file>