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72" r:id="rId5"/>
    <p:sldId id="258" r:id="rId6"/>
    <p:sldId id="257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5F8253-5D6D-4558-BA04-915E35D93938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197DA4-4CD7-4DCE-81FE-8E076F44D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Свободные экономические зоны на территории России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725144"/>
            <a:ext cx="4824536" cy="12961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Выполнила студентка 1-</a:t>
            </a:r>
            <a:r>
              <a:rPr lang="ru-RU" sz="1100" dirty="0" smtClean="0"/>
              <a:t>го</a:t>
            </a:r>
            <a:r>
              <a:rPr lang="ru-RU" sz="1800" dirty="0" smtClean="0"/>
              <a:t> курса</a:t>
            </a:r>
          </a:p>
          <a:p>
            <a:r>
              <a:rPr lang="ru-RU" sz="1800" dirty="0" smtClean="0"/>
              <a:t>Группы 211-ЮС</a:t>
            </a:r>
          </a:p>
          <a:p>
            <a:r>
              <a:rPr lang="ru-RU" sz="1800" dirty="0" err="1" smtClean="0"/>
              <a:t>Кучерявенко</a:t>
            </a:r>
            <a:r>
              <a:rPr lang="ru-RU" sz="1800" dirty="0" smtClean="0"/>
              <a:t> </a:t>
            </a:r>
            <a:r>
              <a:rPr lang="ru-RU" sz="1800" dirty="0" smtClean="0"/>
              <a:t>А</a:t>
            </a:r>
            <a:r>
              <a:rPr lang="ru-RU" sz="1800" dirty="0" smtClean="0"/>
              <a:t>лина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Внешнеторговые зоны.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Внешнеторговые зоны</a:t>
            </a:r>
            <a:r>
              <a:rPr lang="ru-RU" sz="1800" dirty="0" smtClean="0"/>
              <a:t> обеспечивают валютные поступления, в том числе и за счет консигнационных складов,  сдачи в аренду помещений, выставок, перевалки грузов и их транзита.</a:t>
            </a:r>
          </a:p>
          <a:p>
            <a:pPr>
              <a:buNone/>
            </a:pPr>
            <a:r>
              <a:rPr lang="ru-RU" sz="1800" dirty="0" smtClean="0"/>
              <a:t>К внешнеторговым зонам относятся, в частности, зона свободной торговли  "Шерри-зон" (около аэропорта "Шереметьево") ,  свободные таможенные зоны "Московский Франко-Порт" (около аэропорта  "Внуково"),  "Франко-Порт Терминал" (на территории московского Западного речного порта.</a:t>
            </a:r>
          </a:p>
          <a:p>
            <a:endParaRPr lang="ru-RU" dirty="0"/>
          </a:p>
        </p:txBody>
      </p:sp>
      <p:pic>
        <p:nvPicPr>
          <p:cNvPr id="2051" name="Picture 3" descr="C:\Documents and Settings\Наталия\Рабочий стол\b_biznes_park_sherriz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5445">
            <a:off x="3286116" y="4286256"/>
            <a:ext cx="2857520" cy="2214578"/>
          </a:xfrm>
          <a:prstGeom prst="rect">
            <a:avLst/>
          </a:prstGeom>
          <a:noFill/>
        </p:spPr>
      </p:pic>
      <p:pic>
        <p:nvPicPr>
          <p:cNvPr id="2052" name="Picture 4" descr="C:\Documents and Settings\Наталия\Рабочий стол\шеризон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6501">
            <a:off x="814093" y="4112982"/>
            <a:ext cx="2195505" cy="2136777"/>
          </a:xfrm>
          <a:prstGeom prst="rect">
            <a:avLst/>
          </a:prstGeom>
          <a:noFill/>
        </p:spPr>
      </p:pic>
      <p:pic>
        <p:nvPicPr>
          <p:cNvPr id="2053" name="Picture 5" descr="C:\Documents and Settings\Наталия\Рабочий стол\шеризо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63879">
            <a:off x="6496247" y="4057908"/>
            <a:ext cx="2338381" cy="1949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Отраслевые зоны.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Отраслевые зоны</a:t>
            </a:r>
            <a:r>
              <a:rPr lang="ru-RU" sz="1800" dirty="0" smtClean="0"/>
              <a:t> (технологические парки,  </a:t>
            </a:r>
            <a:r>
              <a:rPr lang="ru-RU" sz="1800" dirty="0" err="1" smtClean="0"/>
              <a:t>технополисы</a:t>
            </a:r>
            <a:r>
              <a:rPr lang="ru-RU" sz="1800" dirty="0" smtClean="0"/>
              <a:t> и др.) выполняют как народнохозяйственные,  так и внешнеэкономические функции. Они, в частности, способствуют ускорению научно-технического прогресса в отдельных отраслях на основе активизации внешнеэкономического сотрудничества,  внедрению результатов отечественной науки, а также  разработке наукоемких технологий,  новых видов готовой продукции и расширению экспорта.</a:t>
            </a:r>
          </a:p>
          <a:p>
            <a:pPr>
              <a:buNone/>
            </a:pPr>
            <a:r>
              <a:rPr lang="ru-RU" sz="1800" dirty="0" smtClean="0"/>
              <a:t>К отраслевым зонам научно-технического характера относится  СЭЗ  в Зеленограде,  которая  должна специализироваться в области микроэлектроники,  информатики и связи;  к зонам финансового ("оффшорного") характера может быть отнесена зона экономического благоприятствования в Ингушетии; к зонам </a:t>
            </a:r>
            <a:r>
              <a:rPr lang="ru-RU" sz="1800" dirty="0" err="1" smtClean="0"/>
              <a:t>туристическо</a:t>
            </a:r>
            <a:r>
              <a:rPr lang="ru-RU" sz="1800" dirty="0" smtClean="0"/>
              <a:t> - курортного типа - особая экономическая зона "Кавказские Минеральные Воды"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643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Свободные экономические зоны в России: современное состояние.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572032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/>
              <a:t>Основной отличительной чертой процесса  создания  СЭЗ  в  России  является его </a:t>
            </a:r>
            <a:r>
              <a:rPr lang="ru-RU" sz="1900" dirty="0" err="1" smtClean="0"/>
              <a:t>политизированность</a:t>
            </a:r>
            <a:r>
              <a:rPr lang="ru-RU" sz="1900" dirty="0" smtClean="0"/>
              <a:t> в ущерб экономической сути,  вопросы создания зон решаются стихийно, при  отсутствии четких критериев и достаточной нормативно-правовой базы. Устройство свободных зон должно регламентироваться четко сформулированным законом,  а не постоянно меняющимися  решениями  исполнительной власти.  Без базового федерального закона о СЭЗ реализация любых принимаемых по вопросу о зонах  правовых  решений  будет неизбежно упираться  в  приоритетность  более общих норм регулирования хозяйственной деятельности, установленных специальными разделами федерального законодательства (что и  подтвердила российская практика).  Принятие же такого закона позволило бы упорядочить многочисленные нормативно-правовые  акты,  принятые по вопросу о СЭЗ,  открыв таким образом новый специальный раздел в федеральном законодательстве - раздел о СЭЗ, а также внести в другие  специальные разделы законодательства (налоговый,  таможенный, валютный, банковский и т.д.). те дополнения и изъятия, без которых реальное  развертывание  зональной практики не представляется возможным.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Приморская «Находка».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dirty="0" smtClean="0"/>
              <a:t>СЭЗ "Находка", первая в России, была образована в октябре 1990 года. </a:t>
            </a:r>
          </a:p>
          <a:p>
            <a:pPr>
              <a:buNone/>
            </a:pPr>
            <a:r>
              <a:rPr lang="ru-RU" sz="2600" dirty="0" smtClean="0"/>
              <a:t>Особенности:</a:t>
            </a:r>
          </a:p>
          <a:p>
            <a:pPr lvl="0"/>
            <a:r>
              <a:rPr lang="ru-RU" sz="2600" dirty="0" smtClean="0"/>
              <a:t>выгодное  географическое  положение и развитая транспортная сеть (конечный пункт Транссибирской магистрали, четыре крупных действующих порта);</a:t>
            </a:r>
          </a:p>
          <a:p>
            <a:pPr lvl="0"/>
            <a:r>
              <a:rPr lang="ru-RU" sz="2600" dirty="0" smtClean="0"/>
              <a:t>отсутствие  сегодня  реальных  конкурентов на российском Дальнем Востоке в части осуществления внешнеторговой деятельности со странами </a:t>
            </a:r>
            <a:r>
              <a:rPr lang="ru-RU" sz="2600" dirty="0" err="1" smtClean="0"/>
              <a:t>Азитско-Тихоокеанского</a:t>
            </a:r>
            <a:r>
              <a:rPr lang="ru-RU" sz="2600" dirty="0" smtClean="0"/>
              <a:t> региона;</a:t>
            </a:r>
          </a:p>
          <a:p>
            <a:pPr lvl="0"/>
            <a:r>
              <a:rPr lang="ru-RU" sz="2600" dirty="0" smtClean="0"/>
              <a:t>наличие определенного опыта внешнеэкономической деятельности: до недавнего времени Находка была  единственным  открытым  портом  на Дальнем Востоке, через нее проходило до четверти годового экспорта России;</a:t>
            </a:r>
          </a:p>
          <a:p>
            <a:pPr lvl="0"/>
            <a:r>
              <a:rPr lang="ru-RU" sz="2600" dirty="0" smtClean="0"/>
              <a:t>достаточно ограниченная (по сравнению с некоторыми "гигантскими" российскими СЭЗ) территория (менее 5 тыс. кв.км).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Балтийский «Янтарь».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dirty="0" smtClean="0"/>
              <a:t>Согласно положению о СЭЗ "Янтарь" ,  принятому в сентябре  1991 года, с которого началась история свободной зоны в Калининградской области, целями создания СЭЗ были ускорение решения задач социально-экономического развития </a:t>
            </a:r>
            <a:r>
              <a:rPr lang="ru-RU" sz="2900" dirty="0" err="1" smtClean="0"/>
              <a:t>Калиниградской</a:t>
            </a:r>
            <a:r>
              <a:rPr lang="ru-RU" sz="2900" dirty="0" smtClean="0"/>
              <a:t> области,  повышение жизненного уровня населения области на основе развития торгово-экономического и научно-технического сотрудничества с зарубежными странами,  обеспечение благоприятных условий для привлечения иностранного  капитала,  технологии  и  управленческого опыта,  потенциала предприятий для увеличения экспортных возможностей региона, развития производства экспортной и импортозамещающей продукции,  трансконтинентального транзита,  отработки новых форм хозяйствования  в условиях перехода к рыночной экономике.</a:t>
            </a:r>
          </a:p>
          <a:p>
            <a:pPr>
              <a:buNone/>
            </a:pPr>
            <a:r>
              <a:rPr lang="ru-RU" sz="2900" dirty="0" smtClean="0"/>
              <a:t>Особенности:</a:t>
            </a:r>
          </a:p>
          <a:p>
            <a:r>
              <a:rPr lang="ru-RU" sz="2900" dirty="0" smtClean="0"/>
              <a:t>выгодное экономико-географическое положение на пересечении  торговых путей между Евразией и Европой, наличие незамерзающего морского порта;</a:t>
            </a:r>
          </a:p>
          <a:p>
            <a:pPr lvl="0"/>
            <a:r>
              <a:rPr lang="ru-RU" sz="2900" dirty="0" smtClean="0"/>
              <a:t>уникальные залежи янтаря (до 90% мировых запасов);</a:t>
            </a:r>
          </a:p>
          <a:p>
            <a:pPr lvl="0"/>
            <a:r>
              <a:rPr lang="ru-RU" sz="2900" dirty="0" smtClean="0"/>
              <a:t>изолированность области от остальной территории России  границами других государств, что повышает транспортные расходы и одновременно увеличивает политические риски хозяйственной деятельности в регионе;</a:t>
            </a:r>
          </a:p>
          <a:p>
            <a:pPr>
              <a:buNone/>
            </a:pPr>
            <a:endParaRPr lang="ru-RU" sz="2900" dirty="0" smtClean="0"/>
          </a:p>
          <a:p>
            <a:pPr lvl="0"/>
            <a:r>
              <a:rPr lang="ru-RU" sz="2900" dirty="0" smtClean="0"/>
              <a:t>использование  для  военных  нужд значительной части территории, втрое большей,  чем площадь территорию гражданского заселения, что создает  неблагоприятный  климат  для его внешнеэкономической деятельности и привлечения иностранных капиталов.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Особые экономические зоны России.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22 декабря 2005 постановлением Правительства РФ в России организовано шесть особых экономических зон:</a:t>
            </a:r>
          </a:p>
          <a:p>
            <a:r>
              <a:rPr lang="ru-RU" dirty="0" smtClean="0"/>
              <a:t>четыре технико-внедренческих (инновационных) в городах:</a:t>
            </a:r>
          </a:p>
          <a:p>
            <a:pPr lvl="1"/>
            <a:r>
              <a:rPr lang="ru-RU" dirty="0" smtClean="0"/>
              <a:t>Дубна,</a:t>
            </a:r>
          </a:p>
          <a:p>
            <a:pPr lvl="1"/>
            <a:r>
              <a:rPr lang="ru-RU" dirty="0" smtClean="0"/>
              <a:t>Москва (Зеленоград, ТВЗ «Зеленоград»),</a:t>
            </a:r>
          </a:p>
          <a:p>
            <a:pPr lvl="1"/>
            <a:r>
              <a:rPr lang="ru-RU" dirty="0" smtClean="0"/>
              <a:t>Санкт-Петербург (посёлок Стрельна, зона «</a:t>
            </a:r>
            <a:r>
              <a:rPr lang="ru-RU" dirty="0" err="1" smtClean="0"/>
              <a:t>Нойдорф</a:t>
            </a:r>
            <a:r>
              <a:rPr lang="ru-RU" dirty="0" smtClean="0"/>
              <a:t>»),</a:t>
            </a:r>
          </a:p>
          <a:p>
            <a:pPr lvl="1"/>
            <a:r>
              <a:rPr lang="ru-RU" dirty="0" smtClean="0"/>
              <a:t>Томск;</a:t>
            </a:r>
          </a:p>
          <a:p>
            <a:r>
              <a:rPr lang="ru-RU" dirty="0" smtClean="0"/>
              <a:t>две промышленно-производственные зоны в городах:</a:t>
            </a:r>
          </a:p>
          <a:p>
            <a:pPr lvl="1"/>
            <a:r>
              <a:rPr lang="ru-RU" dirty="0" smtClean="0"/>
              <a:t>Елабуга — ОЭЗ «</a:t>
            </a:r>
            <a:r>
              <a:rPr lang="ru-RU" dirty="0" err="1" smtClean="0"/>
              <a:t>Алабуга</a:t>
            </a:r>
            <a:r>
              <a:rPr lang="ru-RU" dirty="0" smtClean="0"/>
              <a:t>».</a:t>
            </a:r>
          </a:p>
          <a:p>
            <a:pPr lvl="1"/>
            <a:r>
              <a:rPr lang="ru-RU" dirty="0" smtClean="0"/>
              <a:t>Липецк — ОЭЗ «Липецк».</a:t>
            </a:r>
          </a:p>
          <a:p>
            <a:r>
              <a:rPr lang="ru-RU" dirty="0" smtClean="0"/>
              <a:t>3 февраля 2007 года постановлениями Правительства РФ в России создано семь особых экономических зон </a:t>
            </a:r>
            <a:r>
              <a:rPr lang="ru-RU" dirty="0" err="1" smtClean="0"/>
              <a:t>туристcко-рекреационного</a:t>
            </a:r>
            <a:r>
              <a:rPr lang="ru-RU" dirty="0" smtClean="0"/>
              <a:t> типа:</a:t>
            </a:r>
          </a:p>
          <a:p>
            <a:r>
              <a:rPr lang="ru-RU" dirty="0" smtClean="0"/>
              <a:t>в Республике Алтай,  Республике Бурятия , в Алтайском крае , в Краснодарском крае , в Ставропольском крае ,  в Иркутской области , в Калининградской области </a:t>
            </a:r>
          </a:p>
          <a:p>
            <a:r>
              <a:rPr lang="ru-RU" dirty="0" smtClean="0"/>
              <a:t>На конец 2009 года всего на территории ОЭЗ зарегистрировано 207 резидентов.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Придать импульс развитию свободных экономических зон может базовый федеральный закон о свободных экономических зонах. Речь, разумеется, идет не только об устранении пробела в законодательстве. Как известно, свободные экономические зоны создаются в целях развития экспортного потенциала страны, увеличения объема и улучшения структуры экспорта товаров, расширения внешней торговли, увеличения поступлений в доходную часть бюджета на основе привлечения иностранных и отечественных инвестиций, новых техники и технологий, использования международного опыта управления этими структурами.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Сущность, основные черты СЭЗ.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История организации СЭЗ в России.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Типы СЭЗ, существующих в России.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Современное состояние СЭЗ в России.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Примеры  СЭЗ в России.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Особые экономические зоны России.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Заключение.</a:t>
            </a:r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58" y="214290"/>
            <a:ext cx="7786742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Сущность, основные черты СЭЗ.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СВОБОДНЫЕ ЭКОНОМИЧЕСКИЕ ЗОНЫ - часть национально-государственной территорий, на которой действуют особые льготные условия для иностранных и национальных предпринимателей. Главная цель создания - подъем экономики региона, повышение ее эффективности. Обеспечивается посредством: привлечения материальных и финансовых ресурсов зарубежных паритетов и отечественных предпринимателей; внедрения передовой техники и технологий; создания экспортно-ориентированных производств и увеличения на этой основе валютных поступлений; освоения передового опыта управления и организации маркетинга; создания новых рабочих мест; освоения зарубежных рынков сбыта и др. Для формирования благоприятных условий деятельности свободных зон используется следующий набор льгот: освобождение от налогов или установление низких налогов по сравнению с другими территориями или соседними странами; беспошлинный ввоз сырья, полуфабрикатов, комплектующих узлов, машин и оборудования; упрощенный режим учреждения и регистрации фирм; льготное кредитование; либерализация валютных операций и др.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Создаются как в развитых, так и в развивающихся странах. В зависимости от целей и задач различают несколько видов зон: свободные склады, свободные таможенные зоны, научно-технические зоны (технопарки). Особым режимом функционирования отличаются оффшорные зоны. В России в первые годы проведения экономических реформ была предпринята попытка создания 11 зон на уровне целых краев и областей.</a:t>
            </a:r>
          </a:p>
          <a:p>
            <a:pPr>
              <a:buNone/>
            </a:pPr>
            <a:r>
              <a:rPr lang="ru-RU" sz="1800" dirty="0" smtClean="0"/>
              <a:t>Такая мера не оправдала себя. В настоящее время создаются свободные таможенные зоны, расположенные вблизи крупных международных аэропортов (Шереметьево и Внуково), а также международных портов. Создаются свободные таможенные склады в Москве и Московской области. В 1996 г. был принят Закон «Об особой экономической зоне в Калининградской области», предусматривающий режим свободной таможенной зоны, отличающийся от других зон.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организации СЭЗ в России.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Процесс создания свободных зон в нашей стране,  начавшийся  еще  в конце  80-х годов,  может быть разделен, на несколько этапов: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800" dirty="0" smtClean="0"/>
              <a:t>На первом этапе (конец 80-х - 1990 г.) происходило зарождение  самой  идеи.  По  инициативе правительства СССР была разработана так называемая единая государственная концепция свободных зон. Свободные  зоны рассматривались как элемент государственной внешнеэкономической политики и способ стимулирования межгосударственных отношений СССР с зарубежными партнерами. Предполагалось, что такие зоны будут создаваться в регионах с развитым  научно-техническим потенциалом с целью производства наукоемкой продукции на базе соединения советских технологий и иностранного  капитала.</a:t>
            </a:r>
          </a:p>
          <a:p>
            <a:pPr marL="425196" indent="-342900">
              <a:buFont typeface="+mj-lt"/>
              <a:buAutoNum type="arabicPeriod"/>
            </a:pPr>
            <a:endParaRPr lang="ru-RU" sz="1800" dirty="0" smtClean="0"/>
          </a:p>
          <a:p>
            <a:pPr marL="425196" indent="-342900">
              <a:buFont typeface="+mj-lt"/>
              <a:buAutoNum type="arabicPeriod"/>
            </a:pPr>
            <a:r>
              <a:rPr lang="ru-RU" sz="1800" dirty="0" smtClean="0"/>
              <a:t>К началу 90-х годов государственная концепция свободных зон дополнилась множеством региональных инициатив.  Эти инициативы получили свое развитие,  как только в ходе суверенизации союзных  республик рассмотрение  вопроса о создании зон было официально перенесено на республиканский уровень:  в июле-сентябре 1990 г.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Отмечу следующие характерные черты СЭЗ: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ru-RU" sz="3800" dirty="0" smtClean="0"/>
              <a:t>применение различных видов льгот и стимулов, в том числе:</a:t>
            </a:r>
          </a:p>
          <a:p>
            <a:pPr lvl="0"/>
            <a:r>
              <a:rPr lang="ru-RU" sz="3800" i="1" dirty="0" smtClean="0"/>
              <a:t>внешнеторговых</a:t>
            </a:r>
            <a:r>
              <a:rPr lang="ru-RU" sz="3800" dirty="0" smtClean="0"/>
              <a:t>  снижение или отмену экспортно-импортных  пошлин</a:t>
            </a:r>
          </a:p>
          <a:p>
            <a:pPr lvl="0"/>
            <a:r>
              <a:rPr lang="ru-RU" sz="3800" dirty="0" smtClean="0"/>
              <a:t>ф</a:t>
            </a:r>
            <a:r>
              <a:rPr lang="ru-RU" sz="3800" i="1" dirty="0" smtClean="0"/>
              <a:t>искальных</a:t>
            </a:r>
            <a:r>
              <a:rPr lang="ru-RU" sz="3800" dirty="0" smtClean="0"/>
              <a:t>, связанных с налоговым стимулированием конкретных видов деятельности. Льготы могут затрагивать налоговую базу (прибыль или  доход,  стоимость имущества и т.д.),  отдельные ее компоненты (амортизационные отчисления, издержки на заработную плату и транспорт), уровень налоговых ставок, вопросы постоянного или временного освобождения от налогообложения;</a:t>
            </a:r>
          </a:p>
          <a:p>
            <a:pPr lvl="0"/>
            <a:r>
              <a:rPr lang="ru-RU" sz="3800" i="1" dirty="0" smtClean="0"/>
              <a:t>финансовых</a:t>
            </a:r>
            <a:r>
              <a:rPr lang="ru-RU" sz="3800" dirty="0" smtClean="0"/>
              <a:t>, включающих различные формы субсидий</a:t>
            </a:r>
          </a:p>
          <a:p>
            <a:pPr lvl="0"/>
            <a:r>
              <a:rPr lang="ru-RU" sz="3800" i="1" dirty="0" smtClean="0"/>
              <a:t>административных</a:t>
            </a:r>
            <a:r>
              <a:rPr lang="ru-RU" sz="3800" dirty="0" smtClean="0"/>
              <a:t>,  упрощающих процедуры регистрации предприятий, режима въезда-выезда иностранных граждан.</a:t>
            </a:r>
          </a:p>
          <a:p>
            <a:pPr>
              <a:buNone/>
            </a:pPr>
            <a:r>
              <a:rPr lang="ru-RU" sz="3800" dirty="0" smtClean="0"/>
              <a:t>б) наличие локальной, относительно обособленной системы управления зоной, наделенной правом принимать самостоятельные решения в широком экономическом спектре;</a:t>
            </a:r>
          </a:p>
          <a:p>
            <a:pPr>
              <a:buNone/>
            </a:pPr>
            <a:r>
              <a:rPr lang="ru-RU" sz="3800" dirty="0" smtClean="0"/>
              <a:t>в) всесторонняя поддержка со стороны  центральной  государственной власти.</a:t>
            </a:r>
          </a:p>
          <a:p>
            <a:pPr>
              <a:buNone/>
            </a:pPr>
            <a:r>
              <a:rPr lang="ru-RU" sz="3800" dirty="0" smtClean="0"/>
              <a:t>Создание СЭЗ  - действенное направление развития экономики отдельных территорий и регионов,  ориентированное, как правило, на решение конкретных приоритетных экономических задач,  реализацию стратегических программ и проектов.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ВС РСФСР принял предложения  11-ти региональных советов народных депутатов об объявлении их территорий зонами свободного предпринимательства.  Зоны учреждались в городах Ленинграде,  Выборге, Находке, Калининградской, Сахалинской и Читинской областях, в Алтайском крае, Кемеровской и Новгородской областях,  г. Зеленограде, Еврейской автономной области.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15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СОВРЕМЕННОЕ СОСТОЯНИЕ </a:t>
            </a:r>
            <a:br>
              <a:rPr lang="ru-RU" dirty="0" smtClean="0"/>
            </a:br>
            <a:r>
              <a:rPr lang="ru-RU" dirty="0" smtClean="0"/>
              <a:t>И ПРОБЛЕМЫ РАЗВИТИЯ ОТЕЧЕСТВЕННЫХ СЭЗ.</a:t>
            </a:r>
            <a:br>
              <a:rPr lang="ru-RU" dirty="0" smtClean="0"/>
            </a:br>
            <a:r>
              <a:rPr lang="ru-RU" dirty="0" smtClean="0"/>
              <a:t>Типы СЭЗ, организуемых в России.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714752"/>
            <a:ext cx="7498080" cy="2533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Практика создания имеющихся и проекты будущих  СЭЗ  на  территории России  показывают,  что  в  зависимости от целей и задач их можно разделить на следующие основные типы:</a:t>
            </a:r>
          </a:p>
          <a:p>
            <a:pPr lvl="0"/>
            <a:r>
              <a:rPr lang="ru-RU" sz="1800" dirty="0" smtClean="0"/>
              <a:t>комплексные зоны производственного характера;</a:t>
            </a:r>
          </a:p>
          <a:p>
            <a:pPr lvl="0"/>
            <a:r>
              <a:rPr lang="ru-RU" sz="1800" dirty="0" smtClean="0"/>
              <a:t>внешнеторговые (свободные таможенные зоны, в том числе зоны экспортного производства и транзитные);</a:t>
            </a:r>
          </a:p>
          <a:p>
            <a:pPr lvl="0"/>
            <a:r>
              <a:rPr lang="ru-RU" sz="1800" dirty="0" smtClean="0"/>
              <a:t>функциональные,  или отраслевые (технологические парки, </a:t>
            </a:r>
            <a:r>
              <a:rPr lang="ru-RU" sz="1800" dirty="0" err="1" smtClean="0"/>
              <a:t>технополисы</a:t>
            </a:r>
            <a:r>
              <a:rPr lang="ru-RU" sz="1800" dirty="0" smtClean="0"/>
              <a:t>, туристические, страховые, банковские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Комплексные зоны.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Комплексные зоны</a:t>
            </a:r>
            <a:r>
              <a:rPr lang="ru-RU" sz="1800" dirty="0" smtClean="0"/>
              <a:t> многопрофильны. Они формируются и на ограниченной территории, и в границах областей и других территориальных образований. В них создаются условия для привлечения крупного капитала с обязательным развитием необходимой инфраструктуры.</a:t>
            </a:r>
          </a:p>
          <a:p>
            <a:pPr>
              <a:buNone/>
            </a:pPr>
            <a:r>
              <a:rPr lang="ru-RU" sz="1800" dirty="0" smtClean="0"/>
              <a:t>К комплексным  зонам может быть отнесена (по крайней мере,  по замыслам их создателей) большая часть СЭЗ,  создаваемых в России,  в том числе - СЭЗ в Находке,  Калининградской области,  Санкт-Петербурге и др.</a:t>
            </a:r>
          </a:p>
          <a:p>
            <a:endParaRPr lang="ru-RU" dirty="0"/>
          </a:p>
        </p:txBody>
      </p:sp>
      <p:pic>
        <p:nvPicPr>
          <p:cNvPr id="1026" name="Picture 2" descr="C:\Documents and Settings\Наталия\Рабочий стол\наход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19772">
            <a:off x="984887" y="4393534"/>
            <a:ext cx="2214578" cy="1857388"/>
          </a:xfrm>
          <a:prstGeom prst="rect">
            <a:avLst/>
          </a:prstGeom>
          <a:noFill/>
        </p:spPr>
      </p:pic>
      <p:pic>
        <p:nvPicPr>
          <p:cNvPr id="1027" name="Picture 3" descr="C:\Documents and Settings\Наталия\Рабочий стол\нойдорф пит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22611">
            <a:off x="3413964" y="4140447"/>
            <a:ext cx="2714644" cy="2257425"/>
          </a:xfrm>
          <a:prstGeom prst="rect">
            <a:avLst/>
          </a:prstGeom>
          <a:noFill/>
        </p:spPr>
      </p:pic>
      <p:pic>
        <p:nvPicPr>
          <p:cNvPr id="1028" name="Picture 4" descr="C:\Documents and Settings\Наталия\Рабочий стол\noidorf_пите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89475">
            <a:off x="6553158" y="4365698"/>
            <a:ext cx="2357454" cy="198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D3645429AF654AA4D2E20E08DBFA3E" ma:contentTypeVersion="0" ma:contentTypeDescription="Создание документа." ma:contentTypeScope="" ma:versionID="be302e632ad8a0003356b9dd86e5a066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AED558D-BCF4-4B89-B822-E775D9DEC59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3777B96-4AEF-4812-B800-8277A47D23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0C3B7-45F5-4410-873D-F2DFB16C1F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1474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Свободные экономические зоны на территории России </vt:lpstr>
      <vt:lpstr>Содержание:</vt:lpstr>
      <vt:lpstr>Сущность, основные черты СЭЗ. </vt:lpstr>
      <vt:lpstr>Слайд 4</vt:lpstr>
      <vt:lpstr>История организации СЭЗ в России.</vt:lpstr>
      <vt:lpstr>Отмечу следующие характерные черты СЭЗ: </vt:lpstr>
      <vt:lpstr>Слайд 7</vt:lpstr>
      <vt:lpstr> СОВРЕМЕННОЕ СОСТОЯНИЕ  И ПРОБЛЕМЫ РАЗВИТИЯ ОТЕЧЕСТВЕННЫХ СЭЗ. Типы СЭЗ, организуемых в России.</vt:lpstr>
      <vt:lpstr>Комплексные зоны.</vt:lpstr>
      <vt:lpstr>Внешнеторговые зоны.</vt:lpstr>
      <vt:lpstr>Отраслевые зоны.</vt:lpstr>
      <vt:lpstr>Свободные экономические зоны в России: современное состояние.</vt:lpstr>
      <vt:lpstr>Приморская «Находка».</vt:lpstr>
      <vt:lpstr>Балтийский «Янтарь».</vt:lpstr>
      <vt:lpstr>Особые экономические зоны России. </vt:lpstr>
      <vt:lpstr>Заключение: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Свободные экономические зоны в России.</dc:title>
  <dc:creator>Admin</dc:creator>
  <cp:lastModifiedBy>жека</cp:lastModifiedBy>
  <cp:revision>16</cp:revision>
  <dcterms:created xsi:type="dcterms:W3CDTF">2010-04-27T13:42:26Z</dcterms:created>
  <dcterms:modified xsi:type="dcterms:W3CDTF">2013-01-16T15:02:20Z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0x0101002AD3645429AF654AA4D2E20E08DBFA3E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