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79" r:id="rId43"/>
    <p:sldId id="299" r:id="rId44"/>
    <p:sldId id="30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commons.wikimedia.org/wiki/File:Gibraltarapl.png?uselang=ru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commons.wikimedia.org/wiki/File:Battle_of_Gibraltar_1607.jpg?uselang=r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7" y="3786403"/>
            <a:ext cx="2664296" cy="2009640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10430328" cy="893516"/>
          </a:xfrm>
        </p:spPr>
        <p:txBody>
          <a:bodyPr/>
          <a:lstStyle/>
          <a:p>
            <a:r>
              <a:rPr lang="ru-RU" sz="47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7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осударства </a:t>
            </a:r>
            <a:r>
              <a:rPr lang="ru-RU" sz="47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малютки Европы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3786403"/>
            <a:ext cx="2682485" cy="1998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36712"/>
            <a:ext cx="2697010" cy="2009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006080" cy="1997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836712"/>
            <a:ext cx="2682485" cy="1998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33" y="3786403"/>
            <a:ext cx="2678821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820472" cy="918453"/>
          </a:xfrm>
        </p:spPr>
        <p:txBody>
          <a:bodyPr/>
          <a:lstStyle/>
          <a:p>
            <a:r>
              <a:rPr lang="ru-RU" sz="1800" b="1" smtClean="0">
                <a:effectLst/>
                <a:latin typeface="Times New Roman" pitchFamily="18" charset="0"/>
                <a:cs typeface="Times New Roman" pitchFamily="18" charset="0"/>
              </a:rPr>
              <a:t>   Ма́льта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>
                <a:effectLst/>
                <a:latin typeface="Times New Roman" pitchFamily="18" charset="0"/>
                <a:cs typeface="Times New Roman" pitchFamily="18" charset="0"/>
              </a:rPr>
              <a:t>Респу́блика Ма́льта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 — островное государство в Средиземном море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Название происходит от древнефиникийского </a:t>
            </a:r>
            <a:r>
              <a:rPr lang="ru-RU" sz="1800" i="1">
                <a:effectLst/>
                <a:latin typeface="Times New Roman" pitchFamily="18" charset="0"/>
                <a:cs typeface="Times New Roman" pitchFamily="18" charset="0"/>
              </a:rPr>
              <a:t>malat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 («гавань», «убежище»).</a:t>
            </a:r>
          </a:p>
          <a:p>
            <a:endParaRPr lang="ru-RU">
              <a:effectLst/>
            </a:endParaRPr>
          </a:p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543800" cy="914400"/>
          </a:xfrm>
        </p:spPr>
        <p:txBody>
          <a:bodyPr/>
          <a:lstStyle/>
          <a:p>
            <a:r>
              <a:rPr lang="ru-RU" sz="4000">
                <a:effectLst/>
                <a:latin typeface="Times New Roman" pitchFamily="18" charset="0"/>
                <a:cs typeface="Times New Roman" pitchFamily="18" charset="0"/>
              </a:rPr>
              <a:t>Мальта</a:t>
            </a:r>
            <a:r>
              <a:rPr lang="ru-RU">
                <a:effectLst/>
              </a:rPr>
              <a:t/>
            </a:r>
            <a:br>
              <a:rPr lang="ru-RU">
                <a:effectLst/>
              </a:rPr>
            </a:br>
            <a:endParaRPr lang="ru-RU"/>
          </a:p>
        </p:txBody>
      </p:sp>
      <p:pic>
        <p:nvPicPr>
          <p:cNvPr id="1026" name="Picture 2" descr="http://www.maltavista.ru/bigmap/big/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36" y="2420888"/>
            <a:ext cx="424049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6056" y="2321832"/>
            <a:ext cx="38164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Мальтийский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архипелаг — это прежде всего острова Мальта и Гозо. В него также входят необитаемые острова Святого Павла, Филфла и Комино, а также крошечные Коминотто и Филфолетта. Длина Мальты — 27 км, ширина — 15 км (меньше диаметра Московской кольцевой дороги). Гоцо вдвое меньше, а Комино — всего 2 км длиной. Мальта — единственная страна в Европе, в которой отсутствуют реки, озёра и собственные источники пресной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воды.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4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7920880" cy="4896544"/>
          </a:xfrm>
        </p:spPr>
        <p:txBody>
          <a:bodyPr>
            <a:no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Мальта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, расположенная в центре морских путей из Европы в Азию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и Африку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, издавна привлекала завоевателей. В VIII веке до н. э. Мальту начинают колонизировать финикийцы и почти одновременно — греки. С IV века до н. э. по XIII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век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. э. её попеременно захватывали карфагеняне, римляне, Византия, арабы, норманны,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испанцы. В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1530 году император Карл V предоставил Мальту духовно-рыцарскому ордену иоаннитов, получившему с тех пор название Мальтийского ордена. В 1798 году Мальту захватила французская армия под командованием Наполеона Бонапарта, направлявшаяся в Египет. Наполеон упразднил власть ордена на острове. 5 сентября 1800 года англичане, в свою очередь, заняли столицу Мальты Валетту своими войсками и подняли там британский флаг. Военным губернатором острова стал англичанин Александр Болл. По условиям Парижского мира 1814 года Мальта отошла Великобритании. Англичане превратили её в свою колонию и военно-морскую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базу. В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1964 году Мальта получила независимость от Великобритании, а с 1974 года провозглашена республика, однако вплоть до 1979 года, когда на Мальте была ликвидирована последняя английская военно-морская база, главой государства по-прежнему считалась английская королева.</a:t>
            </a:r>
          </a:p>
          <a:p>
            <a:endParaRPr lang="ru-RU" sz="12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543800" cy="9144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История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56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553409"/>
            <a:ext cx="8576117" cy="2115616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Мальта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 — парламентская республика. Конституция Мальты принята в 1964 году с последующими поправками. Законодательная власть принадлежит парламенту, состоящему из Президента и Палаты представителей, которая состоит из 69 депутатов. Члены избираются всеобщим голосованием на основе пропорционального представительства на 5 лет. Глава государства — Президент. Исполнительная власть осуществляется правительством во главе с Премьер-министром.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068" y="260648"/>
            <a:ext cx="7543800" cy="914400"/>
          </a:xfrm>
        </p:spPr>
        <p:txBody>
          <a:bodyPr/>
          <a:lstStyle/>
          <a:p>
            <a:r>
              <a:rPr lang="ru-RU" sz="4000"/>
              <a:t>Политическое устройство</a:t>
            </a:r>
          </a:p>
        </p:txBody>
      </p:sp>
      <p:pic>
        <p:nvPicPr>
          <p:cNvPr id="6" name="Рисунок 5" descr="File:&amp;Mcy;&amp;acy;&amp;lcy;&amp;softcy;&amp;tcy;&amp;acy;. &amp;Vcy;&amp;acy;&amp;lcy;&amp;iecy;&amp;tcy;&amp;tcy;&amp;acy;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340768"/>
            <a:ext cx="422462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venividi.ru/files/img/8474/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47530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37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bigpicture.ru/wp-content/uploads/2009/12/d184d0bed182d0be2-990x6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591" y="3516475"/>
            <a:ext cx="396508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malta.tourforyou.ru/media/uploads/malta/gos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592" y="603175"/>
            <a:ext cx="3965080" cy="268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turoved.ru/uploads/issue/79/59_540/65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04506"/>
            <a:ext cx="3996871" cy="268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omens-magazine.ru/uploads/posts/2011-01/1295787273_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3" y="603176"/>
            <a:ext cx="3996871" cy="268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45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659077"/>
            <a:ext cx="4752528" cy="5941671"/>
          </a:xfrm>
        </p:spPr>
        <p:txBody>
          <a:bodyPr>
            <a:normAutofit fontScale="92500" lnSpcReduction="10000"/>
          </a:bodyPr>
          <a:lstStyle/>
          <a:p>
            <a:r>
              <a:rPr lang="ru-RU" sz="1900" smtClean="0">
                <a:effectLst/>
                <a:latin typeface="Times New Roman" pitchFamily="18" charset="0"/>
                <a:cs typeface="Times New Roman" pitchFamily="18" charset="0"/>
              </a:rPr>
              <a:t>   Гибралтар  — </a:t>
            </a:r>
            <a:r>
              <a:rPr lang="ru-RU" sz="1900">
                <a:effectLst/>
                <a:latin typeface="Times New Roman" pitchFamily="18" charset="0"/>
                <a:cs typeface="Times New Roman" pitchFamily="18" charset="0"/>
              </a:rPr>
              <a:t>заморская </a:t>
            </a:r>
            <a:r>
              <a:rPr lang="ru-RU" sz="1900" smtClean="0">
                <a:effectLst/>
                <a:latin typeface="Times New Roman" pitchFamily="18" charset="0"/>
                <a:cs typeface="Times New Roman" pitchFamily="18" charset="0"/>
              </a:rPr>
              <a:t>территория </a:t>
            </a:r>
            <a:r>
              <a:rPr lang="ru-RU" sz="1900">
                <a:effectLst/>
                <a:latin typeface="Times New Roman" pitchFamily="18" charset="0"/>
                <a:cs typeface="Times New Roman" pitchFamily="18" charset="0"/>
              </a:rPr>
              <a:t>Великобритании на юге Пиренейского </a:t>
            </a:r>
            <a:r>
              <a:rPr lang="ru-RU" sz="1900" smtClean="0">
                <a:effectLst/>
                <a:latin typeface="Times New Roman" pitchFamily="18" charset="0"/>
                <a:cs typeface="Times New Roman" pitchFamily="18" charset="0"/>
              </a:rPr>
              <a:t>полуострова, </a:t>
            </a:r>
            <a:r>
              <a:rPr lang="ru-RU" sz="1900">
                <a:effectLst/>
                <a:latin typeface="Times New Roman" pitchFamily="18" charset="0"/>
                <a:cs typeface="Times New Roman" pitchFamily="18" charset="0"/>
              </a:rPr>
              <a:t>включающая Гибралтарскую скалу и песчаный перешеек, соединяющий скалу с Пиренейским </a:t>
            </a:r>
            <a:r>
              <a:rPr lang="ru-RU" sz="1900" smtClean="0">
                <a:effectLst/>
                <a:latin typeface="Times New Roman" pitchFamily="18" charset="0"/>
                <a:cs typeface="Times New Roman" pitchFamily="18" charset="0"/>
              </a:rPr>
              <a:t>полуостровом. Занимает </a:t>
            </a:r>
            <a:r>
              <a:rPr lang="ru-RU" sz="1900">
                <a:effectLst/>
                <a:latin typeface="Times New Roman" pitchFamily="18" charset="0"/>
                <a:cs typeface="Times New Roman" pitchFamily="18" charset="0"/>
              </a:rPr>
              <a:t>стратегическую позицию над Гибралтарским проливом, соединяющим Средиземное море с Атлантическим океаном. Военно-морская база </a:t>
            </a:r>
            <a:r>
              <a:rPr lang="ru-RU" sz="1900" smtClean="0">
                <a:effectLst/>
                <a:latin typeface="Times New Roman" pitchFamily="18" charset="0"/>
                <a:cs typeface="Times New Roman" pitchFamily="18" charset="0"/>
              </a:rPr>
              <a:t>НАТО. </a:t>
            </a:r>
            <a:r>
              <a:rPr lang="ru-RU" sz="1900" smtClean="0">
                <a:latin typeface="Times New Roman" pitchFamily="18" charset="0"/>
                <a:cs typeface="Times New Roman" pitchFamily="18" charset="0"/>
              </a:rPr>
              <a:t>Зависимая </a:t>
            </a:r>
            <a:r>
              <a:rPr lang="ru-RU" sz="1900">
                <a:latin typeface="Times New Roman" pitchFamily="18" charset="0"/>
                <a:cs typeface="Times New Roman" pitchFamily="18" charset="0"/>
              </a:rPr>
              <a:t>территория Великобритании, находящаяся на скалистом участке южного побережья Пиренейского полуострова рядом с мысом Марроки — самой южной точкой полуострова. На севере граничит с Испанией (с городом Ла-Линеа-де-ла-Консепсьон), фактически входя в агломерацию Альхесираса. На востоке омывается Средиземным морем, на юге — Гибралтарским проливом, отделяющим Гибралтар от Северной Африки, на западе — Гибралтарским заливом. Площадь Гибралтара 6,5 км². Высота скалы 426 метров. </a:t>
            </a:r>
          </a:p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543800" cy="914400"/>
          </a:xfrm>
        </p:spPr>
        <p:txBody>
          <a:bodyPr/>
          <a:lstStyle/>
          <a:p>
            <a:r>
              <a:rPr lang="ru-RU" sz="4000">
                <a:effectLst/>
                <a:latin typeface="Times New Roman" pitchFamily="18" charset="0"/>
                <a:cs typeface="Times New Roman" pitchFamily="18" charset="0"/>
              </a:rPr>
              <a:t>Гибралтар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upload.wikimedia.org/wikipedia/commons/thumb/3/3f/Gibraltarapl.png/222px-Gibraltarapl.pn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17644"/>
            <a:ext cx="3384376" cy="501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308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068960"/>
            <a:ext cx="8449818" cy="3948134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Гибралтар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является членом Европейского союза через членство Великобритании (в 1973 году Великобритания присоединилась к ЕС вместе с Гибралтаром (но без Нормандских островов и Острова Мэн). C 2004 года жители Гибралтара могут участвовать в выборах в Европейский парламент. Граждане Гибралтара являются гражданами Великобритании и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ЕС. Гибралтар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 — единственное место в Европе, где живут полудикие обезьяны — маготы. По местному поверью, Гибралтар будет британским до тех пор, пока жива хоть одна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обезьяна. Слово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«Гибралтар» является испанизированным вариантом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арабского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словосочетания «Джебель Тарик» означающего «гора Тарика». Название было дано в честь арабского полководца Тарика ибн Зияда, который возглавлял арабское вторжение на Пиренейский полуостров.</a:t>
            </a:r>
          </a:p>
          <a:p>
            <a:endParaRPr lang="ru-RU"/>
          </a:p>
        </p:txBody>
      </p:sp>
      <p:pic>
        <p:nvPicPr>
          <p:cNvPr id="4" name="Рисунок 3" descr="http://img11.nnm.ru/d/9/3/d/1/a662516c87d3d5625683bce71e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033" y="543810"/>
            <a:ext cx="3553951" cy="260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wise-travel.ru/image/small/303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66" y="557131"/>
            <a:ext cx="355273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334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2042" y="271140"/>
            <a:ext cx="4968552" cy="4464496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Картина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«Гибралтарская битва», 25 апреля 1607 года, эпизод «Восьмидесятилетней войны» с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Голландией. История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Гибралтара (одного из легендарных Геркулесовых столбов) насчитывает более 3000 лет. Название «Геркулесовы столбы» встречается ещё у Платона. Финикийцы и карфагеняне устраивали на Гибралтаре стоянки кораблей. 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43800" cy="9144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История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upload.wikimedia.org/wikipedia/commons/thumb/b/b9/Battle_of_Gibraltar_1607.jpg/320px-Battle_of_Gibraltar_1607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789" y="1412776"/>
            <a:ext cx="30480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3789040"/>
            <a:ext cx="79616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Гибралтар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долгое время находился во владении мавров, захвативших его у вестготов в 711 году. В 1462 году в ходе Реконкисты он перешел во владение Испании. В 1704 году на закате Испанской империи был захвачен английской эскадрой по командованием адмирала Джорджа Рука. В 1713 году по Утрехтскому мирному договору, навязанному Испании Англией и Францией, Гибралтар отошёл к Великобритании. Испанцы безуспешно пытались взять крепость в 1727 году во время англо-испанской войны, а также испано-французской «великой осады» (1779—1783). По Версальскому договору 1783 года скала осталась британским владением.</a:t>
            </a:r>
          </a:p>
        </p:txBody>
      </p:sp>
    </p:spTree>
    <p:extLst>
      <p:ext uri="{BB962C8B-B14F-4D97-AF65-F5344CB8AC3E}">
        <p14:creationId xmlns:p14="http://schemas.microsoft.com/office/powerpoint/2010/main" val="103318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484784"/>
            <a:ext cx="7776864" cy="4752528"/>
          </a:xfrm>
        </p:spPr>
        <p:txBody>
          <a:bodyPr>
            <a:no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ВВП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500 млн долл. ВВП на душу населения 17,5 тыс. долл. Занятость 14,8 тыс.чел. Безработица 13,5 %. Инфляция 1,5 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%. Отраслевая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структура экономики по занятости: сфера услуг — 60 %, промышленность — 40 %. На территории развиты туристическая индустрия, банковское и финансовое дело, судостроительная и судоремонтная отрасли промышленности. В последние 10 лет быстро растет количество офисов различных онлайн казино, покер румов и букмекерских контор. Производство электроэнергии (на минеральном топливе 100 %) — 97 млн кВт·ч в год, потребление электроэнергии — 90,21 млн кВт·ч в год. Сельского хозяйства нет.</a:t>
            </a:r>
          </a:p>
          <a:p>
            <a:pPr marL="18288" indent="0">
              <a:buNone/>
            </a:pPr>
            <a:endParaRPr lang="ru-RU" sz="180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Гибралтар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получает доходы от обширной торговли в сфере обслуживания судоходства, развития оффшорного банковского дела, использования страны в качестве международного центра проведения конференций. Финансовый сектор обеспечивает 20 % ВВП; туристический сектор привлекает ежегодно около 6 млн туристов; сборы за обслуживание судов также приносят стране существенные доходы.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543800" cy="914400"/>
          </a:xfrm>
        </p:spPr>
        <p:txBody>
          <a:bodyPr/>
          <a:lstStyle/>
          <a:p>
            <a:r>
              <a:rPr lang="ru-RU" sz="4000">
                <a:effectLst/>
                <a:latin typeface="Times New Roman" pitchFamily="18" charset="0"/>
                <a:cs typeface="Times New Roman" pitchFamily="18" charset="0"/>
              </a:rPr>
              <a:t>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1811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568952" cy="1728192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Государственный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бюджет: доходы — 307 млн долл., расходы — 284 млн долл. (2000/01 финансовый год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). Экспорт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81,1 млн долл. Вывозятся: жидкое топливо (главным образом реэкспорт) — 51 %, готовые изделия — 41 %, прочие статьи — 8 %. Партнёры по экспорту: Великобритания, Марокко, Португалия, Нидерланды, Испания, США, Германия.</a:t>
            </a:r>
          </a:p>
          <a:p>
            <a:endParaRPr lang="ru-RU"/>
          </a:p>
        </p:txBody>
      </p:sp>
      <p:pic>
        <p:nvPicPr>
          <p:cNvPr id="2052" name="Picture 4" descr="http://www.givemebackmyfivebucks.com/wp-content/uploads/2012/04/Gibraltar-Panoram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20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4375809"/>
            <a:ext cx="8609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Импорт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492 млн долл. Статьи импорта: жидкое топливо, готовые изделия, продукты питания. Партнёры по импорту: Великобритания, Испания, Япония, Нидерланды.</a:t>
            </a:r>
          </a:p>
          <a:p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Экономика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Гибралтара ориентирована на обслуживание военно-морской и военно-воздушной баз Великобритании, транзитного порта (судоремонтные доки; заходит около 300 судов в день; ввоз нефтепродуктов, продовольствия, пресной воды) и иностранных туристов. Есть небольшие швейные фабрики, заводы, производящие пиво и минеральную воду. Сельскохозяйственная продукция не производится.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58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0" y="357129"/>
            <a:ext cx="3528392" cy="5040560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Население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(на 1998 год) составляет 29 045 человек; 28 875 (2008); средняя плотность населения около 4500 человек на км² (одна из самых густонаселённых территорий мира). Проблема острой нехватки территории решается в основном путём осушения прилежащего морского побережья. Этнические группы: ранее евреи, португальцы, итальянцы, 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595" y="188640"/>
            <a:ext cx="7543800" cy="9144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Население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aroundoftheworld.ru/wp-content/uploads/2011/02/Gibraltar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124744"/>
            <a:ext cx="4680519" cy="350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4725145"/>
            <a:ext cx="8208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мальтийцы, испанцы (325 чел.), англичане. 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последнее время значительную долю населения составляют недавние легальные и нелегальные мигранты — индийцы, пакистанцы, арабы-марокканцы (961 чел.), африканцы. Язык: английский (государственный), испанский, итальянский, португальский. Вероисповедание: католики — 70 %, мусульмане — 10 %,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англикане —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8 %, иудеи — 1 %.</a:t>
            </a:r>
          </a:p>
        </p:txBody>
      </p:sp>
    </p:spTree>
    <p:extLst>
      <p:ext uri="{BB962C8B-B14F-4D97-AF65-F5344CB8AC3E}">
        <p14:creationId xmlns:p14="http://schemas.microsoft.com/office/powerpoint/2010/main" val="234519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188640"/>
            <a:ext cx="5696950" cy="2952328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Княжество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Андорра, государство в Западной Европе. Площадь 453 кв. км. Расположено на южном склоне восточных Пиренеев между Испанией и Францией на высотах более 1200 м над у.м. в бассейне р.Валира. Окружено высокими горами. В рельефе выделяются глубокие ущелья, узкие теснины и извилистые долины.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Столица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- Андорра-ла-Велья.</a:t>
            </a:r>
          </a:p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311" y="2492896"/>
            <a:ext cx="3528392" cy="936104"/>
          </a:xfrm>
        </p:spPr>
        <p:txBody>
          <a:bodyPr/>
          <a:lstStyle/>
          <a:p>
            <a:r>
              <a:rPr lang="ru-RU" sz="4000">
                <a:solidFill>
                  <a:srgbClr val="F0D21C"/>
                </a:solidFill>
                <a:effectLst/>
                <a:latin typeface="Times New Roman" pitchFamily="18" charset="0"/>
                <a:cs typeface="Times New Roman" pitchFamily="18" charset="0"/>
              </a:rPr>
              <a:t>АНДОРРА</a:t>
            </a:r>
            <a:r>
              <a:rPr lang="ru-RU">
                <a:effectLst/>
              </a:rPr>
              <a:t/>
            </a:r>
            <a:br>
              <a:rPr lang="ru-RU">
                <a:effectLst/>
              </a:rPr>
            </a:br>
            <a:endParaRPr lang="ru-RU"/>
          </a:p>
        </p:txBody>
      </p:sp>
      <p:pic>
        <p:nvPicPr>
          <p:cNvPr id="4" name="Рисунок 3" descr="&amp;Fcy;&amp;lcy;&amp;acy;&amp;gcy; &amp;Acy;&amp;ncy;&amp;dcy;&amp;ocy;&amp;rcy;&amp;rcy;&amp;y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34954"/>
            <a:ext cx="2376264" cy="157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2820382"/>
            <a:ext cx="8361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Численность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населения ок. 64,5 тыс. человек (1997). Однако граждан Андорры насчитывается всего ок. 20 тыс., остальные - французы и испанцы. Андоррцы имеют преимущественно испанское происхождение и исповедуют римско-католическую религию. Официальный язык - каталанский, на котором говорит треть населения. Распространены также французский и испанский (кастильский диалект) языки.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60"/>
            <a:ext cx="9144000" cy="161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wise-travel.ru/image/small/303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84245"/>
            <a:ext cx="4264904" cy="287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poezdkin.com/uploads/posts/2010-11/1289800470_3r5w95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672" y="484245"/>
            <a:ext cx="4104320" cy="287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4.otzovik.com/2011/10/25/131099/img/5170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56992"/>
            <a:ext cx="42650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www.rumanna.ru/images/phocagallery/foto-citi/spain/gibraltar/ra_gibraltar_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2" y="3356992"/>
            <a:ext cx="410432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78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620688"/>
            <a:ext cx="4142861" cy="5472608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Большую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часть Восточного Лихтенштейна занимают скалистые хребты Ретийских Альп, спящие под снежными шапками и изрезанные глубокими речными долинами. Это небольшое (25 км с севера на юг и 6 км с востока на запад), но одно из самых богатых в мире европейское государство расположено между Швейцарией и Австрией. Лихтенштейн тесно связан со Швейцарией, которая представляет его на международной арене, В 1990 года княжество было принято в ООН.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543800" cy="914400"/>
          </a:xfrm>
        </p:spPr>
        <p:txBody>
          <a:bodyPr/>
          <a:lstStyle/>
          <a:p>
            <a:r>
              <a:rPr lang="ru-RU" sz="4000">
                <a:effectLst/>
                <a:latin typeface="Times New Roman" pitchFamily="18" charset="0"/>
                <a:cs typeface="Times New Roman" pitchFamily="18" charset="0"/>
              </a:rPr>
              <a:t>Лихтенштейн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tonkosti.ru/images/1/14/%D0%9B%D0%B8%D1%85%D1%82%D0%B5%D0%BD%D1%88%D1%82%D0%B5%D0%B9%D0%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032448" cy="519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4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329" y="2975923"/>
            <a:ext cx="8725342" cy="3816424"/>
          </a:xfrm>
        </p:spPr>
        <p:txBody>
          <a:bodyPr>
            <a:normAutofit fontScale="92500" lnSpcReduction="20000"/>
          </a:bodyPr>
          <a:lstStyle/>
          <a:p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   С </a:t>
            </a:r>
            <a:r>
              <a:rPr lang="ru-RU">
                <a:effectLst/>
                <a:latin typeface="Times New Roman" pitchFamily="18" charset="0"/>
                <a:cs typeface="Times New Roman" pitchFamily="18" charset="0"/>
              </a:rPr>
              <a:t>северо-востока в горный массив врезается долина реки Замины, относящаяся к бассейну Рейна. Северную и западную часть страны занимает глубокая долина Верхнего Рейна. 35% территории Лихтенштейна занимают буковые леса с примесью клёна, вяза и ясеня, а также еловые массивы. Выше 2000 м на горных склонах раскинулись альпийские и субальпийские луга. Местную фауну представляют олени, сурки, лисы, барсуки и ласки. </a:t>
            </a:r>
          </a:p>
          <a:p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   Климат </a:t>
            </a:r>
            <a:r>
              <a:rPr lang="ru-RU">
                <a:effectLst/>
                <a:latin typeface="Times New Roman" pitchFamily="18" charset="0"/>
                <a:cs typeface="Times New Roman" pitchFamily="18" charset="0"/>
              </a:rPr>
              <a:t>Лихтенштейна мягкий, умеренно тёплый, со средними температурами января 0 С, июля – около 18 С. Среднегодовое количество осадков колеблется от 700 до 1500 мм. В Альпах выражена вертикальная поясность климатических зон.</a:t>
            </a:r>
          </a:p>
          <a:p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   Коренные </a:t>
            </a:r>
            <a:r>
              <a:rPr lang="ru-RU">
                <a:effectLst/>
                <a:latin typeface="Times New Roman" pitchFamily="18" charset="0"/>
                <a:cs typeface="Times New Roman" pitchFamily="18" charset="0"/>
              </a:rPr>
              <a:t>жители Лихтенштейна составляют 64% населения страны. Около 1/3 населения – это выходцы из соседней Швейцарии, Австрии, а также немцы и турки. Свыше половины трудоспособного населения Лихтенштейна занято в сфере услуг, более 43% – в промышленности и строительстве, и только 3,5% – в сельском хозяйстве.</a:t>
            </a:r>
          </a:p>
          <a:p>
            <a:endParaRPr lang="ru-RU"/>
          </a:p>
        </p:txBody>
      </p:sp>
      <p:pic>
        <p:nvPicPr>
          <p:cNvPr id="5122" name="Picture 2" descr="http://dyteya.bay.livefilestore.com/y1pvu8ZLitAGzSx8OySO8oFtiQJCYKxvt4RnVUNuGc2liKBEdrHziIfB4t2PpLokdgf6LcDihyYi-hRkt6_XGemu-lonqf3s1aV/P1080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18" y="332656"/>
            <a:ext cx="6660232" cy="243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41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3444078"/>
            <a:ext cx="8640960" cy="3384376"/>
          </a:xfrm>
        </p:spPr>
        <p:txBody>
          <a:bodyPr>
            <a:normAutofit fontScale="92500" lnSpcReduction="20000"/>
          </a:bodyPr>
          <a:lstStyle/>
          <a:p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   Первые </a:t>
            </a:r>
            <a:r>
              <a:rPr lang="ru-RU">
                <a:effectLst/>
                <a:latin typeface="Times New Roman" pitchFamily="18" charset="0"/>
                <a:cs typeface="Times New Roman" pitchFamily="18" charset="0"/>
              </a:rPr>
              <a:t>поселения на территории современного Лихтенштейна датируются I тыс. до н. э. При римлянах эти земли входили в провинцию Реция, а в V н. их заняли аллеманы – далёкие предки нынешних лихтенштейнцев. При Карле Великом Реция стала графством (впоследствии – графство Вадуц), которое в 1396 г. отделилось от Священной Римской империи. В 1699 и 1712 гг. австрийский герцог Иоганн Адам фон Лихтенштейн приобрёл феодальные владения Шелленберг и Вадуц и в 1719 г. объединил их в одно княжество. В 1815-66 гг. Лихтенштейн входил в состав Германского союза, а затем ещё на протяжении 50 лет (до 1919 г.) пребывал в таможенном союзе с Австро-Венгрией. В 1920-х гг. Лихтенштейн переориентировался на Швейцарию: в 1923 г. между странами был заключён почтовый союз, а год спустя – действующие доныне таможенный и валютный союзы. В годы II мировой войны княжество Лихтенштейн сохраняло нейтралитет.</a:t>
            </a:r>
          </a:p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99702"/>
            <a:ext cx="7543800" cy="9144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История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img-fotki.yandex.ru/get/6403/56950011.72/0_7afb9_566e23ce_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902"/>
            <a:ext cx="3925890" cy="273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g4.delfi.ua/images/pix/file1771579_lihtenshtej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02" y="1123921"/>
            <a:ext cx="3701482" cy="21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77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772816"/>
            <a:ext cx="8208912" cy="4464496"/>
          </a:xfrm>
        </p:spPr>
        <p:txBody>
          <a:bodyPr>
            <a:no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долине Рейна развились плодородные аллювиальные почвы, на остальной территории – слаборазвитые горные почвы. Пахотные угодья расположены в благодатной Рейнской долине. Основные культуры: кукуруза, пшеница, картофель и овощи. Нижние ярусы гор заняты виноградниками. Производство и экспорт вина являются важной отраслью экономики. В долинах и на горных лугах Лихтенштейна развито пастбищное животноводство (коровы, свиньи, овцы). В маленькой стране действует свыше 40 предприятий. Ведущие отрасли промышленности Лихтенштейна: точное приборостроение (оптика), машиностроение (комплектующие для самолётов и ракет), металлообработка, электроника, химическая (синтетические волокна), мебельная, керамическая, текстильная (шерсть) и пишевая. Пользуясь либеральным финансовым законодательством Лихтенштейна, здесь обосновались многие иностранные компании и финансовые учреждения. Местные банки, считающиеся наряду со швейцарскими самыми надёжными в мире, привлекают в страну огромные капиталы.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543800" cy="9144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Экономика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5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645024"/>
            <a:ext cx="8640960" cy="2880320"/>
          </a:xfrm>
        </p:spPr>
        <p:txBody>
          <a:bodyPr>
            <a:no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Весьма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доходной отраслью является туризм. Наибольший интерес для гостей княжества представляют такие достопримечательности Лихтенштейна, как памятники средневековой архитектуры, зимние курорты, а также знаменитый Музей почтовых марок в Вадуце, где можно осмотреть свыше 300 витрин с марками, выпускавшимися с 1912 г. Продажа почтовых марок приносит немалый доход в государственную казну. Первое упоминание о столице Лихтенштейна – Вадуце – относится к 1150 г. Сегодня в столице княжества насчитывается свыше 5 тысяч жителей. В Вадуце находятся штаб-квартиры многих иностранных компаний, предприятия машиностроительной, пищевой отраслей и точного приборостроения.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7543800" cy="914400"/>
          </a:xfrm>
        </p:spPr>
        <p:txBody>
          <a:bodyPr/>
          <a:lstStyle/>
          <a:p>
            <a:r>
              <a:rPr lang="ru-RU" sz="4000">
                <a:effectLst/>
                <a:latin typeface="Times New Roman" pitchFamily="18" charset="0"/>
                <a:cs typeface="Times New Roman" pitchFamily="18" charset="0"/>
              </a:rPr>
              <a:t>Достопримечательности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960440" cy="24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672408" cy="24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12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li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4032448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4705" y="3670378"/>
            <a:ext cx="8352928" cy="3168352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столице сосредоточены почти все туристические достопримечательности Лихтенштейна: готическая часовня св. Анны (XV в.), приходская церковь (1873 г.) здания парламента (1903-05 гг.) и ратуши (1933 г.). В Национальном музее выставлены отличные коллекции оружия, монет и этнографических экспонатов. В Государственной художественной коллекции хранится часть произведений искусства, собранных князьями Лихтенштейна, в т. ч. ценнейшие полотна фламандских и голландских мастеров XVII в. И, наконец, главная достопримечательность Лихтенштейна – господствующая над Вадуцем каменная громада средневекового княжеского замка. Сегодня он закрыт для посетителей, но с вершины замковой горы открывается великолепная панорама лежащей у подножия столицы. </a:t>
            </a:r>
          </a:p>
          <a:p>
            <a:endParaRPr lang="ru-RU"/>
          </a:p>
        </p:txBody>
      </p:sp>
      <p:pic>
        <p:nvPicPr>
          <p:cNvPr id="8200" name="Picture 8" descr="Туризм в Лихтенштей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69" y="404663"/>
            <a:ext cx="4032448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139952" y="1772816"/>
            <a:ext cx="4104456" cy="2952328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087218"/>
            <a:ext cx="7543800" cy="914400"/>
          </a:xfrm>
        </p:spPr>
        <p:txBody>
          <a:bodyPr/>
          <a:lstStyle/>
          <a:p>
            <a:r>
              <a:rPr lang="ru-RU" sz="4000">
                <a:effectLst/>
                <a:latin typeface="Times New Roman" pitchFamily="18" charset="0"/>
                <a:cs typeface="Times New Roman" pitchFamily="18" charset="0"/>
              </a:rPr>
              <a:t>ЛЮКСЕМБУРГ</a:t>
            </a:r>
            <a:r>
              <a:rPr lang="ru-RU">
                <a:effectLst/>
              </a:rPr>
              <a:t/>
            </a:r>
            <a:br>
              <a:rPr lang="ru-RU">
                <a:effectLst/>
              </a:rPr>
            </a:b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8" y="1052735"/>
            <a:ext cx="8185248" cy="519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33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499992" y="-315416"/>
            <a:ext cx="4248472" cy="6840760"/>
          </a:xfrm>
        </p:spPr>
        <p:txBody>
          <a:bodyPr>
            <a:normAutofit fontScale="47500" lnSpcReduction="20000"/>
          </a:bodyPr>
          <a:lstStyle/>
          <a:p>
            <a:r>
              <a:rPr lang="ru-RU" sz="3800" smtClean="0">
                <a:effectLst/>
              </a:rPr>
              <a:t>   Великое </a:t>
            </a:r>
            <a:r>
              <a:rPr lang="ru-RU" sz="3800">
                <a:effectLst/>
              </a:rPr>
              <a:t>герцогство Люксембург - одно из самых небольших государств Европы. В этой стране почти нет больших </a:t>
            </a:r>
            <a:r>
              <a:rPr lang="ru-RU" sz="3800" smtClean="0">
                <a:effectLst/>
              </a:rPr>
              <a:t>городов. Можно </a:t>
            </a:r>
            <a:r>
              <a:rPr lang="ru-RU" sz="3800">
                <a:effectLst/>
              </a:rPr>
              <a:t>сказать, Люксембург - это Европа в миниатюре. В нем есть </a:t>
            </a:r>
            <a:r>
              <a:rPr lang="ru-RU" sz="3800" smtClean="0">
                <a:effectLst/>
              </a:rPr>
              <a:t>все: </a:t>
            </a:r>
            <a:r>
              <a:rPr lang="ru-RU" sz="3800">
                <a:effectLst/>
              </a:rPr>
              <a:t>роскошная природа – горы, леса и реки; средневековые улочки древних городов, великолепные дворцы, красивые уютные парки, музеи, где представлены многочисленные произведения искусства.</a:t>
            </a:r>
          </a:p>
          <a:p>
            <a:r>
              <a:rPr lang="ru-RU" sz="3800">
                <a:effectLst/>
              </a:rPr>
              <a:t> </a:t>
            </a:r>
            <a:r>
              <a:rPr lang="ru-RU" sz="3800" smtClean="0">
                <a:effectLst/>
              </a:rPr>
              <a:t>  Государство </a:t>
            </a:r>
            <a:r>
              <a:rPr lang="ru-RU" sz="3800">
                <a:effectLst/>
              </a:rPr>
              <a:t>Люксембург расположено на холмистой равнине, а частично и на северном склоне горной цепи Арденн. Оно занимает площадь чуть менее 2700 квадратных метров и находится в самом центре Западной Европы. На севере и востоке Люксембург граничит с Германией, на западе с Бельгией, а на юге – с Францией</a:t>
            </a:r>
            <a:r>
              <a:rPr lang="ru-RU">
                <a:effectLst/>
              </a:rPr>
              <a:t>.</a:t>
            </a:r>
          </a:p>
          <a:p>
            <a:endParaRPr lang="ru-RU"/>
          </a:p>
        </p:txBody>
      </p:sp>
      <p:pic>
        <p:nvPicPr>
          <p:cNvPr id="2050" name="Picture 2" descr="Нажмите, чтобы посмотреть в полный разм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104456" cy="57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340768"/>
            <a:ext cx="7704856" cy="4824536"/>
          </a:xfrm>
        </p:spPr>
        <p:txBody>
          <a:bodyPr>
            <a:normAutofit fontScale="85000" lnSpcReduction="20000"/>
          </a:bodyPr>
          <a:lstStyle/>
          <a:p>
            <a:r>
              <a:rPr lang="ru-RU" smtClean="0">
                <a:effectLst/>
              </a:rPr>
              <a:t>   Первые </a:t>
            </a:r>
            <a:r>
              <a:rPr lang="ru-RU">
                <a:effectLst/>
              </a:rPr>
              <a:t>следы пребывания древних людей на территории этого государства относятся к палеолиту. По найденным здесь останкам древних людей и предметам их обихода ученые установили - люди жили здесь более 35 веков тому назад. В более близкие к нам времена на землях, где сейчас находится Люксембург жили галлы и франки. В 7 веке Святой Виллиброрд основал здесь бенедиктинский монастырь и обратил в христианство местных жителей. В Средневековье в 963 году Люксембург и обрел свою независимость, а в середине 14 столетия стало герцогством. Правда могущественные державы, окружающие Люксембург не слишком считались с независимостью крохотного государства, и уже в 15 – 18 веках территория его несколько раз переходила из рук династии Габсбургов, правящих в Испании и Австрии, в состав Французского королевства. Лишь после падения Наполеона, в 1815 году Люксембург освободился от власти Французов и… стал частью Нидерландов. Успел он также побывать и в составе Германского союза, и частью Бельгии. Лишь в 1866 году это государство обрело свой суверенитет.  В настоящее время Люксембург является конституционной монархией с великим герцогом во главе.</a:t>
            </a: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7543800" cy="914400"/>
          </a:xfrm>
        </p:spPr>
        <p:txBody>
          <a:bodyPr/>
          <a:lstStyle/>
          <a:p>
            <a:r>
              <a:rPr lang="ru-RU" sz="4000" smtClean="0"/>
              <a:t>История</a:t>
            </a:r>
            <a:endParaRPr lang="ru-RU" sz="4000"/>
          </a:p>
        </p:txBody>
      </p:sp>
    </p:spTree>
    <p:extLst>
      <p:ext uri="{BB962C8B-B14F-4D97-AF65-F5344CB8AC3E}">
        <p14:creationId xmlns:p14="http://schemas.microsoft.com/office/powerpoint/2010/main" val="9544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7920880" cy="4608512"/>
          </a:xfrm>
        </p:spPr>
        <p:txBody>
          <a:bodyPr>
            <a:no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Происхождение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Андорры теряется в дебрях истории. Вероятно, это было одно из буферных государств, созданных Карлом Великим для защиты христианской Франции от арабов. По традиции Карла Великого считают основателем государства, а его сын Людовик Благочестивый даровал жителям Андорры Великую Хартию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свободы.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Своеобразную форму "независимости" страна получила в результате возникших в 13 в. раздоров между испанским епископом Уржельским и французским графом Фуа, которые в 1278 подписали договор ("Акт-пареаж"). Согласно этому договору, над Андоррой устанавливался двойной сюзеренитет графов Фуа и епископов. Этот договор действует до сих пор. Преемники епископа и поныне являются соправителями, а права графов Фуа перешли сначала к королю Наварры, затем к королю Франции, а позже - к ее президенту. Во время Французской революции Андорра стала независимой, потому что новое правительство Франции упразднило все прежние акты, но в 1806 при Наполеоне андоррцы обратились к нему с петицией о восстановлении Акт-пареажа. Наполеон согласился, заметив, что "Андорра - политический курьез, который необходимо сохранить", и провозгласил ее конституционной республикой.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543800" cy="9144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История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7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53336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</a:rPr>
              <a:t>   Всего </a:t>
            </a:r>
            <a:r>
              <a:rPr lang="ru-RU" sz="1800">
                <a:effectLst/>
              </a:rPr>
              <a:t>в Люксембурге проживает менее полумиллиона жителей, 20 % из которых составляют иностранцы. Государственными языками служат люксембургский язык, принадлежащий к германским языкам, а также немецкий и французский. Многие из жителей страны говорят по-английски. Валютой Люксембурга, как всей объединенной Европе, является евро. Подавляющее большинство люкскембуржцев (97 %) – католики, есть также протестанты, мусульмане и иудеи</a:t>
            </a:r>
            <a:r>
              <a:rPr lang="ru-RU" sz="1800" smtClean="0">
                <a:effectLst/>
              </a:rPr>
              <a:t>.</a:t>
            </a:r>
            <a:endParaRPr lang="ru-RU" sz="1800">
              <a:effectLst/>
            </a:endParaRPr>
          </a:p>
          <a:p>
            <a:endParaRPr lang="ru-RU" sz="1800" smtClean="0">
              <a:effectLst/>
            </a:endParaRPr>
          </a:p>
          <a:p>
            <a:endParaRPr lang="ru-RU" sz="1800" smtClean="0">
              <a:effectLst/>
            </a:endParaRPr>
          </a:p>
          <a:p>
            <a:endParaRPr lang="ru-RU" sz="1800">
              <a:effectLst/>
            </a:endParaRPr>
          </a:p>
          <a:p>
            <a:endParaRPr lang="ru-RU" sz="1800" smtClean="0">
              <a:effectLst/>
            </a:endParaRPr>
          </a:p>
          <a:p>
            <a:endParaRPr lang="ru-RU" sz="1800">
              <a:effectLst/>
            </a:endParaRPr>
          </a:p>
          <a:p>
            <a:endParaRPr lang="ru-RU" sz="1800" smtClean="0">
              <a:effectLst/>
            </a:endParaRPr>
          </a:p>
          <a:p>
            <a:endParaRPr lang="ru-RU" sz="1800">
              <a:effectLst/>
            </a:endParaRPr>
          </a:p>
          <a:p>
            <a:r>
              <a:rPr lang="ru-RU" sz="1800">
                <a:effectLst/>
              </a:rPr>
              <a:t> </a:t>
            </a:r>
            <a:r>
              <a:rPr lang="ru-RU" sz="1800" smtClean="0">
                <a:effectLst/>
              </a:rPr>
              <a:t>  Климат </a:t>
            </a:r>
            <a:r>
              <a:rPr lang="ru-RU" sz="1800">
                <a:effectLst/>
              </a:rPr>
              <a:t>в этом государстве достаточно приятный, очень мягкий и умеренный, преходящий от атлантического к континентальному. Летом в Люксембурге нежарко, а зимой – нехолодно. Температура января, составляет 0 С, а июля +17 С. Осадки выпадают в основном в зимние месяцы. Наилучшее время для посещения Люксембурга с начала мая по середину октября.</a:t>
            </a:r>
          </a:p>
          <a:p>
            <a:endParaRPr lang="ru-RU" sz="1600"/>
          </a:p>
        </p:txBody>
      </p:sp>
      <p:pic>
        <p:nvPicPr>
          <p:cNvPr id="3074" name="Picture 2" descr="http://upload.wikimedia.org/wikipedia/commons/d/d8/Jardin_du_Luxembourg_-_Panor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" y="2492896"/>
            <a:ext cx="9134133" cy="197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59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20072" y="548680"/>
            <a:ext cx="3528392" cy="4752528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</a:rPr>
              <a:t>   Площадь </a:t>
            </a:r>
            <a:r>
              <a:rPr lang="ru-RU" sz="1800">
                <a:effectLst/>
              </a:rPr>
              <a:t>Люксембурга так невелика, что его можно объехать на машине всего за несколько часов. Однако подумайте, стоит ли это делать? Люксембуржцы очень любят свою страну и не без основания считают ее одной из самых живописных европейских стран. Поэтому по своему государству они </a:t>
            </a:r>
            <a:r>
              <a:rPr lang="ru-RU" sz="1800" smtClean="0">
                <a:effectLst/>
              </a:rPr>
              <a:t>предпочитают</a:t>
            </a:r>
            <a:endParaRPr lang="ru-RU" sz="180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764704"/>
            <a:ext cx="7543800" cy="914400"/>
          </a:xfrm>
        </p:spPr>
        <p:txBody>
          <a:bodyPr/>
          <a:lstStyle/>
          <a:p>
            <a:r>
              <a:rPr lang="ru-RU" sz="4000">
                <a:effectLst/>
              </a:rPr>
              <a:t>Достопримечательности</a:t>
            </a:r>
            <a:r>
              <a:rPr lang="ru-RU">
                <a:effectLst/>
              </a:rPr>
              <a:t/>
            </a:r>
            <a:br>
              <a:rPr lang="ru-RU">
                <a:effectLst/>
              </a:rPr>
            </a:br>
            <a:endParaRPr lang="ru-RU"/>
          </a:p>
        </p:txBody>
      </p:sp>
      <p:pic>
        <p:nvPicPr>
          <p:cNvPr id="4098" name="Picture 2" descr="http://u.jimdo.com/www14/o/se4a6c0fb26deea51/img/ie27400938c120bb2/1318859798/std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460851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8916" y="5013176"/>
            <a:ext cx="8146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путешествовать пешком или </a:t>
            </a:r>
            <a:r>
              <a:rPr lang="ru-RU" smtClean="0"/>
              <a:t>на велосипедах</a:t>
            </a:r>
            <a:r>
              <a:rPr lang="ru-RU"/>
              <a:t>. Вся территория Люксембурга – его леса и горы, покрыта сетью туристических троп. И, наверное, это правильно, ведь именно так можно насладиться чистым воздухом, сказочными пейзажами и послушать пение птиц. </a:t>
            </a:r>
          </a:p>
        </p:txBody>
      </p:sp>
    </p:spTree>
    <p:extLst>
      <p:ext uri="{BB962C8B-B14F-4D97-AF65-F5344CB8AC3E}">
        <p14:creationId xmlns:p14="http://schemas.microsoft.com/office/powerpoint/2010/main" val="6042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764704"/>
            <a:ext cx="7992888" cy="5184576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</a:rPr>
              <a:t>   В </a:t>
            </a:r>
            <a:r>
              <a:rPr lang="ru-RU" sz="1800">
                <a:effectLst/>
              </a:rPr>
              <a:t>этом старинном государстве найдется множество достопримечательностей – как для любителей истории, так и для ценителей красивых пейзажей. Конечно, прежде всего, заслуживает внимание столица государства, которая также называется Люксембург. Город состоит из двух частей. Обязательно следует осмотреть этот старинный город, особенно его центр и дворец великого герцога. И, конечно, нельзя пройти  мимо романтического моста Адольфа и мрачных казематов Бокка, внесенных в список всемирного наследия Юнеско. В новейшем же городе расположено множество небоскребов. Именно здесь и находятся штаб-квартиры многих европейских банков и других официальных учреждений. Множество достопримечательностей находятся и в окрестностях г. Люксембурга, Там можно осмотреть и древнюю мельницу Шпаймюллен, в которой сейчас расположена художественная мастерская, старинные крепости, виноградники Ремиха, Грювельданжа и др.</a:t>
            </a: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52249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3" y="476672"/>
            <a:ext cx="4882521" cy="368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394048"/>
            <a:ext cx="3180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   Но </a:t>
            </a:r>
            <a:r>
              <a:rPr lang="ru-RU"/>
              <a:t>кроме столицы в этом государстве есть и другие города. И хотя они невелики по размеру, в каждом из них есть свои достопримечательности. В городе Энене находится музей вина. В необыкновенно красивом городке Виандель, расположенном в долине реки Ур некоторое время жил Виктор Гюго. Сейчас </a:t>
            </a:r>
            <a:r>
              <a:rPr lang="ru-RU" smtClean="0"/>
              <a:t>в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8855" y="4509120"/>
            <a:ext cx="84501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этом городе можно побывать в </a:t>
            </a:r>
            <a:r>
              <a:rPr lang="ru-RU" smtClean="0"/>
              <a:t>музее великого </a:t>
            </a:r>
            <a:r>
              <a:rPr lang="ru-RU"/>
              <a:t>французского писателя и увидеть его личные вещи. Славятся и термальные источники Люксембурга, на которых построен курорт Мондорф-ле-Бан. Известным туристическим центром считается город Эхтернах, который практически полностью сохранил свою средневековую постройку, извилистые улочки и древние готические здания.</a:t>
            </a:r>
          </a:p>
        </p:txBody>
      </p:sp>
    </p:spTree>
    <p:extLst>
      <p:ext uri="{BB962C8B-B14F-4D97-AF65-F5344CB8AC3E}">
        <p14:creationId xmlns:p14="http://schemas.microsoft.com/office/powerpoint/2010/main" val="156681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40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420888"/>
            <a:ext cx="4464496" cy="4392488"/>
          </a:xfrm>
        </p:spPr>
        <p:txBody>
          <a:bodyPr>
            <a:normAutofit lnSpcReduction="10000"/>
          </a:bodyPr>
          <a:lstStyle/>
          <a:p>
            <a:r>
              <a:rPr lang="ru-RU" sz="1800" b="1" smtClean="0">
                <a:effectLst/>
                <a:latin typeface="Times New Roman" pitchFamily="18" charset="0"/>
                <a:cs typeface="Times New Roman" pitchFamily="18" charset="0"/>
              </a:rPr>
              <a:t>   Ватикан</a:t>
            </a:r>
            <a:r>
              <a:rPr lang="en-US" sz="180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— карликовое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государство-анклав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 (самое маленькое государство в мире) внутри территории Рима, ассоциированное с Италией. Своё название государство получило от названия холма Mons Vaticanus, с латинского vaticinia — «место гаданий». Статус Ватикана в международном праве — вспомогательная суверенная территория Святого Престола, резиденции высшего духовного руководства римско-католической церкви.Суверенитет Ватикана не является самостоятельным (национальным), а проистекает из суверенитета Святого Престола. </a:t>
            </a:r>
          </a:p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43800" cy="914400"/>
          </a:xfrm>
        </p:spPr>
        <p:txBody>
          <a:bodyPr/>
          <a:lstStyle/>
          <a:p>
            <a:r>
              <a:rPr lang="ru-RU" sz="5300" smtClean="0"/>
              <a:t>Ватикан </a:t>
            </a:r>
            <a:endParaRPr lang="ru-RU" sz="5300"/>
          </a:p>
        </p:txBody>
      </p:sp>
      <p:pic>
        <p:nvPicPr>
          <p:cNvPr id="4" name="Рисунок 3" descr="Ватика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052736"/>
            <a:ext cx="12858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Герб Ватикан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1158446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632.photobucket.com/albums/uu41/Smartyyulia/Italy/260310_Vatican/IMG_681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970042" cy="5976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11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64088" y="1196752"/>
            <a:ext cx="3528392" cy="5351176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Ватикан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расположен на Ватиканском холме в северо-западной части Рима, в нескольких сотнях метров от Тибрa. Территория государства занимает 279 место в мире(0.44 км</a:t>
            </a:r>
            <a:r>
              <a:rPr lang="ru-RU" sz="1800" baseline="30000"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). Со всех сторон Ватикан окружен территорией Италии, общая длина государственной границы составляет 3,2 километра. Кроме этого, Латеранские соглашения дали Ватикану некоторую экстратерриториальность (некоторые базилики, куриальный и диоцезиальный офисы и Кастель Гандольфо). </a:t>
            </a:r>
          </a:p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3611"/>
            <a:ext cx="7543800" cy="9144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География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ile:Location Vatican City Europ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1" y="1268760"/>
            <a:ext cx="2381250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ile:Vt-map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68759"/>
            <a:ext cx="2016224" cy="20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44620" y="3789040"/>
            <a:ext cx="45754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Граница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в основном совпадает с оборонительной стеной, построенной для предотвращения незаконных пересечений. Перед собором Святого Петра границей является край овалообразной площади (обозначен белыми камнями в мощении площади).</a:t>
            </a:r>
          </a:p>
        </p:txBody>
      </p:sp>
    </p:spTree>
    <p:extLst>
      <p:ext uri="{BB962C8B-B14F-4D97-AF65-F5344CB8AC3E}">
        <p14:creationId xmlns:p14="http://schemas.microsoft.com/office/powerpoint/2010/main" val="37014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12776"/>
            <a:ext cx="8208912" cy="5256584"/>
          </a:xfrm>
        </p:spPr>
        <p:txBody>
          <a:bodyPr>
            <a:normAutofit fontScale="85000" lnSpcReduction="20000"/>
          </a:bodyPr>
          <a:lstStyle/>
          <a:p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   В античности территория Ватикана не была заселена, так как в Древнем Риме это место считалось святым. В 326 году, после прихода христианства, над предполагаемой гробницей святого Петра была воздвигнута базилика Константина, и с тех пор это место стало заселяться.</a:t>
            </a:r>
          </a:p>
          <a:p>
            <a:endParaRPr lang="ru-RU" sz="180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180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180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180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180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180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180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180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180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180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   Образовавшееся в середине VIII века Папское государство охватило значительную часть Апеннинского полуострова, но в 1870 году было ликвидировано Итальянским королевством.</a:t>
            </a:r>
          </a:p>
          <a:p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   В современном виде возник 11 февраля 1929 года на основании заключённых правительством Б. Муссолини Латеранских соглашений.</a:t>
            </a:r>
          </a:p>
          <a:p>
            <a:pPr marL="18288" indent="0">
              <a:buNone/>
            </a:pPr>
            <a:r>
              <a:rPr lang="ru-RU" smtClean="0">
                <a:effectLst/>
              </a:rPr>
              <a:t> </a:t>
            </a:r>
            <a:endParaRPr lang="ru-RU">
              <a:effectLst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7543800" cy="9144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История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saletur.ru/galery/tfoto/big/2259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9144000" cy="191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5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7524" y="4221088"/>
            <a:ext cx="8568952" cy="2232248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Ватикан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 — абсолютная теократическая монархия, управляемая Святым Престолом. Сувереном Святого Престола, в руках которого сосредоточены абсолютная законодательная, исполнительная и судебная власть, является Папа Римский, избирающийся кардиналами на пожизненный срок. После смерти Папы и во время конклавa вплоть до инаугурации нового Папы его обязанности исполняет камерленго.</a:t>
            </a:r>
          </a:p>
          <a:p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243608"/>
            <a:ext cx="7543800" cy="914400"/>
          </a:xfrm>
        </p:spPr>
        <p:txBody>
          <a:bodyPr/>
          <a:lstStyle/>
          <a:p>
            <a:r>
              <a:rPr lang="ru-RU" sz="4000">
                <a:effectLst/>
                <a:latin typeface="Times New Roman" pitchFamily="18" charset="0"/>
                <a:cs typeface="Times New Roman" pitchFamily="18" charset="0"/>
              </a:rPr>
              <a:t>Политическая система</a:t>
            </a:r>
            <a:r>
              <a:rPr lang="ru-RU">
                <a:effectLst/>
              </a:rPr>
              <a:t/>
            </a:r>
            <a:br>
              <a:rPr lang="ru-RU">
                <a:effectLst/>
              </a:rPr>
            </a:br>
            <a:endParaRPr lang="ru-RU"/>
          </a:p>
        </p:txBody>
      </p:sp>
      <p:pic>
        <p:nvPicPr>
          <p:cNvPr id="2050" name="Picture 2" descr="http://upload.wikimedia.org/wikipedia/commons/7/7c/Vatican_StPeter_Squa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22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97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816327"/>
            <a:ext cx="2880320" cy="5400600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Практически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всё население Ватикана — подданные Святого Престола (подданства Ватикана не существует), имеющие паспорт (данный паспорт обладает дипломатическим статусом Святого Престола, указывает на принадлежность к обитателям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Апостольской </a:t>
            </a:r>
            <a:r>
              <a:rPr lang="ru-RU" sz="1800">
                <a:latin typeface="Times New Roman" pitchFamily="18" charset="0"/>
                <a:cs typeface="Times New Roman" pitchFamily="18" charset="0"/>
              </a:rPr>
              <a:t>Столицы (Ватикана) и выдаётся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7543800" cy="9144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Население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60" y="1464399"/>
            <a:ext cx="5280587" cy="41044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5805263"/>
            <a:ext cx="8304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Государственным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Секретариатом) и являющиеся служителями Католической Церкви.</a:t>
            </a:r>
          </a:p>
        </p:txBody>
      </p:sp>
    </p:spTree>
    <p:extLst>
      <p:ext uri="{BB962C8B-B14F-4D97-AF65-F5344CB8AC3E}">
        <p14:creationId xmlns:p14="http://schemas.microsoft.com/office/powerpoint/2010/main" val="17891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011" y="1420620"/>
            <a:ext cx="5544616" cy="4680520"/>
          </a:xfrm>
        </p:spPr>
        <p:txBody>
          <a:bodyPr>
            <a:no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По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конституции 1993, Андорра является суверенным парламентским княжеством, а фактически - республикой. Ее правители - президент Франции и епископ Уржельский из пограничного испанского города Сео-де-Уржель (Сео-де-Урхель). Такое положение существует с 1278. Оба правителя считаются князьями Андорры и представлены в стране наместниками - викариями (вигье). Викариев епископа сменяют через три года, а викарием президента Франции служит назначаемый пожизненно префект французского департамента Восточные Пиренеи. Политар, свод законов и обычаев страны, принятый в 1763, выполнял роль официальной конституции. На референдуме в мае 1985 граждане страны одобрили новую конституцию, в которой Андорра провозглашалась самоуправляющимся демократическим государством. Власть князей признавалась лишь формально. 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543800" cy="914400"/>
          </a:xfrm>
        </p:spPr>
        <p:txBody>
          <a:bodyPr/>
          <a:lstStyle/>
          <a:p>
            <a:r>
              <a:rPr lang="ru-RU" sz="400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Государственное </a:t>
            </a:r>
            <a:r>
              <a:rPr lang="ru-RU" sz="4000">
                <a:latin typeface="Times New Roman" pitchFamily="18" charset="0"/>
                <a:cs typeface="Times New Roman" pitchFamily="18" charset="0"/>
              </a:rPr>
              <a:t>устройство</a:t>
            </a:r>
          </a:p>
        </p:txBody>
      </p:sp>
      <p:pic>
        <p:nvPicPr>
          <p:cNvPr id="4" name="Рисунок 3" descr="&amp;Acy;&amp;Ncy;&amp;Dcy;&amp;Ocy;&amp;Rcy;&amp;Rcy;&amp;Acy;, &amp;dcy;&amp;iecy;&amp;rcy;&amp;iecy;&amp;vcy;&amp;ncy;&amp;yacy; &amp;vcy; &amp;Pcy;&amp;icy;&amp;rcy;&amp;iecy;&amp;ncy;&amp;iecy;&amp;yacy;&amp;khcy;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24271"/>
            <a:ext cx="2880320" cy="507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827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970240" y="836712"/>
            <a:ext cx="2861320" cy="5328592"/>
          </a:xfrm>
        </p:spPr>
        <p:txBody>
          <a:bodyPr/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Ватикане расположены всемирно известные шедевры архитектуры — Собор Святого Петра с внутренним убранством, ватиканские музеи, в числе которых Сикстинская капелла и др., а также знаменитая Ватиканская библиотека.</a:t>
            </a:r>
          </a:p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052736"/>
            <a:ext cx="7543800" cy="914400"/>
          </a:xfrm>
        </p:spPr>
        <p:txBody>
          <a:bodyPr/>
          <a:lstStyle/>
          <a:p>
            <a:r>
              <a:rPr lang="ru-RU" sz="4000">
                <a:effectLst/>
                <a:latin typeface="Times New Roman" pitchFamily="18" charset="0"/>
                <a:cs typeface="Times New Roman" pitchFamily="18" charset="0"/>
              </a:rPr>
              <a:t>Достопримечательности</a:t>
            </a:r>
            <a:r>
              <a:rPr lang="ru-RU">
                <a:effectLst/>
              </a:rPr>
              <a:t/>
            </a:r>
            <a:br>
              <a:rPr lang="ru-RU">
                <a:effectLst/>
              </a:rPr>
            </a:br>
            <a:endParaRPr lang="ru-RU"/>
          </a:p>
        </p:txBody>
      </p:sp>
      <p:pic>
        <p:nvPicPr>
          <p:cNvPr id="4" name="Рисунок 3" descr="C:\Users\Станислав\Desktop\vatikan_city_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5" y="1700808"/>
            <a:ext cx="5400600" cy="4310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77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uromag.ru/storage/c/2012/10/31/1351668997_208636_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149080"/>
            <a:ext cx="4104455" cy="19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vatikane.ru/i/vatikan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4"/>
            <a:ext cx="4104457" cy="34224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214859" y="6236296"/>
            <a:ext cx="232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Сикстинская капелла</a:t>
            </a:r>
            <a:r>
              <a:rPr lang="ru-RU"/>
              <a:t> </a:t>
            </a:r>
          </a:p>
        </p:txBody>
      </p:sp>
      <p:pic>
        <p:nvPicPr>
          <p:cNvPr id="7" name="Рисунок 6" descr="http://www.pravoslavie.by/images/_conten/2013/02/2-85634/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5"/>
            <a:ext cx="4120091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409211" y="3212976"/>
            <a:ext cx="2589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Ватиканская библиотека</a:t>
            </a:r>
          </a:p>
        </p:txBody>
      </p:sp>
      <p:pic>
        <p:nvPicPr>
          <p:cNvPr id="10" name="Рисунок 9" descr="Photobucke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07962"/>
            <a:ext cx="4120091" cy="23843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366140" y="6236296"/>
            <a:ext cx="67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Тибр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18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861048"/>
            <a:ext cx="8343734" cy="2736304"/>
          </a:xfrm>
        </p:spPr>
        <p:txBody>
          <a:bodyPr>
            <a:normAutofit fontScale="92500" lnSpcReduction="10000"/>
          </a:bodyPr>
          <a:lstStyle/>
          <a:p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   Приобретен </a:t>
            </a:r>
            <a:r>
              <a:rPr lang="ru-RU">
                <a:effectLst/>
                <a:latin typeface="Times New Roman" pitchFamily="18" charset="0"/>
                <a:cs typeface="Times New Roman" pitchFamily="18" charset="0"/>
              </a:rPr>
              <a:t>этот шар Ватиканом как шедевр современного искусства в 1990 году при папе Иоанне Павле II. Автор - итальянский скульптор Арнольдо Помодоро Название «Земной шар» (по другим источникам - "Сфера в сфере"). Диаметр наружного шара — 4 метра. Скульптура вращается.</a:t>
            </a:r>
            <a:br>
              <a:rPr lang="ru-RU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   Смысл </a:t>
            </a:r>
            <a:r>
              <a:rPr lang="ru-RU">
                <a:effectLst/>
                <a:latin typeface="Times New Roman" pitchFamily="18" charset="0"/>
                <a:cs typeface="Times New Roman" pitchFamily="18" charset="0"/>
              </a:rPr>
              <a:t>скульптуры в следующем: "Гигантский, отполированный до зеркального блеска медный шар раскалывается безобразными черными трещинами, ползущими с оголенного лона земли. Люди, стоячие рядом со скульптурой, отображаются в ней. И вдруг понимаешь: а ведь и ты принимаешь участие в разрушения планеты — нашего общего дома".</a:t>
            </a:r>
          </a:p>
          <a:p>
            <a:endParaRPr lang="ru-RU"/>
          </a:p>
        </p:txBody>
      </p:sp>
      <p:pic>
        <p:nvPicPr>
          <p:cNvPr id="4" name="Рисунок 3" descr="C:\Users\Станислав\Desktop\10_3_311_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3933"/>
            <a:ext cx="3816424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Станислав\Desktop\144895_origina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00" y="1123933"/>
            <a:ext cx="3879238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84109" y="332656"/>
            <a:ext cx="2282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Земной шар</a:t>
            </a:r>
            <a:endParaRPr lang="ru-RU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47864" y="6021288"/>
            <a:ext cx="2736304" cy="648072"/>
          </a:xfrm>
        </p:spPr>
        <p:txBody>
          <a:bodyPr/>
          <a:lstStyle/>
          <a:p>
            <a:pPr marL="18288" indent="0">
              <a:buNone/>
            </a:pP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Пьяцца ди Сан Пьетро</a:t>
            </a:r>
          </a:p>
          <a:p>
            <a:endParaRPr lang="ru-RU"/>
          </a:p>
        </p:txBody>
      </p:sp>
      <p:pic>
        <p:nvPicPr>
          <p:cNvPr id="4" name="Рисунок 3" descr="Photobucke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23152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8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700808"/>
            <a:ext cx="6096000" cy="3657599"/>
          </a:xfrm>
        </p:spPr>
        <p:txBody>
          <a:bodyPr>
            <a:normAutofit/>
          </a:bodyPr>
          <a:lstStyle/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Иванова Олеся </a:t>
            </a:r>
          </a:p>
          <a:p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Бердникова </a:t>
            </a:r>
            <a:r>
              <a:rPr lang="ru-RU" sz="2400">
                <a:effectLst/>
                <a:latin typeface="Times New Roman" pitchFamily="18" charset="0"/>
                <a:cs typeface="Times New Roman" pitchFamily="18" charset="0"/>
              </a:rPr>
              <a:t>Валерия</a:t>
            </a:r>
            <a:endParaRPr lang="ru-RU" sz="240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Захарина </a:t>
            </a:r>
            <a:r>
              <a:rPr lang="ru-RU" sz="2400">
                <a:effectLst/>
                <a:latin typeface="Times New Roman" pitchFamily="18" charset="0"/>
                <a:cs typeface="Times New Roman" pitchFamily="18" charset="0"/>
              </a:rPr>
              <a:t>Дарья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7543800" cy="914400"/>
          </a:xfrm>
        </p:spPr>
        <p:txBody>
          <a:bodyPr/>
          <a:lstStyle/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Работу выполнили: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6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136904" cy="5695527"/>
          </a:xfrm>
        </p:spPr>
        <p:txBody>
          <a:bodyPr>
            <a:normAutofit fontScale="92500" lnSpcReduction="10000"/>
          </a:bodyPr>
          <a:lstStyle/>
          <a:p>
            <a:r>
              <a:rPr lang="ru-RU" sz="1900" smtClean="0">
                <a:effectLst/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900">
                <a:effectLst/>
                <a:latin typeface="Times New Roman" pitchFamily="18" charset="0"/>
                <a:cs typeface="Times New Roman" pitchFamily="18" charset="0"/>
              </a:rPr>
              <a:t>соответствии с конституцией впервые в истории страны было предоставлено право на формирование политических партий и профсоюзов и создан независимый суд. Вскоре после принятия конституции Франция и Испания признали суверенитет Андорры. Избирательные права были предоставлены только гражданам Андорры, родившимся в этой стране, что вызвало недовольство проживающих там французов и испанцев. По конституции, путем голосования избирается Генеральный совет из 28 депутатов - по 2 от каждой из 7 общин страны и остальные 14 по общему списку. Совет выполняет все правительственные функции, а в 1982 получил и законодательную власть. Совет выбирает первого и второго синдиков, правящих страной, а также Исполнительный совет. Генеральный совет собирается в столице Андорра-ла-Велья (22 тыс. жителей), расположенной в 16 км от Сео-де-Уржеля. Андорра была принята в ООН в 1993. Она отменила налоги на импорт товаров из стран Европейского союза, но сама не вступила в эту организацию. Андоррцы не платят почти никаких налогов, что привлекло в эту страну множество иностранных граждан. Расходы на функционирование государства невелики. В стране насчитывается всего несколько десятков полицейских. Почтовая связь в ее пределах бесплатная, эти затраты компенсируются за счет продажи почтовых марок филателистам. В Андорре в ходу французская и испанская валюты, национальной денежной системы нет. Налоги на финансовые организации, отопление и импорт составляют большую часть государственных доходов. 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0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8178" y="548680"/>
            <a:ext cx="3672408" cy="5184576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Находившаяся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в изоляции в течение многих столетий Андорра с 1950-х годов стала популярным районом туризма. Летом туристов привлекают живописные горные ландшафты. Окрестности селения Лес-Эскальдес славятся минеральными источниками и церковью св. Мигеля Энголастера, построенной в романском стиле в 12 в. Зимой в Андорру приезжают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любители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543800" cy="914400"/>
          </a:xfrm>
        </p:spPr>
        <p:txBody>
          <a:bodyPr/>
          <a:lstStyle/>
          <a:p>
            <a:r>
              <a:rPr lang="ru-RU" sz="4000">
                <a:effectLst/>
                <a:latin typeface="Times New Roman" pitchFamily="18" charset="0"/>
                <a:cs typeface="Times New Roman" pitchFamily="18" charset="0"/>
              </a:rPr>
              <a:t>Ресурсы и экономика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www.svali.ru/pic/pictures/7/r_p_7d96a4f7e3a9d96932d6c8c25932d2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44166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37659" y="5085184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горнолыжного спорта. Страну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ежегодно посещает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ок. 12 млн. иностранцев, большинство из них - однодневные шоп-туристы из Испании и Франции. 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Развитие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туризма привело к буму в банковской деятельности и строительстве. Цены на землю резко выросли. </a:t>
            </a:r>
            <a:r>
              <a:rPr lang="ru-RU"/>
              <a:t>В 1997 доходы от туризма составили ок. 80% ВВП Андорры.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196" y="332656"/>
            <a:ext cx="8568952" cy="1420141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стране лишь 2% земель пригодны для обработки и менее 1% населения занято в сельском хозяйстве. Выращивается картофель и табак, в небольшом количестве - ячмень и рожь. Разводят овец, коз и крупный рогатый </a:t>
            </a:r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скот.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smarttourizm.ru/images/andorra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133" y="1700808"/>
            <a:ext cx="3978539" cy="289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snpltd.ru/Images/Products/mountain_skiing_Andorra_337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924418" cy="289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00133" y="4797152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На лето андоррцы переселяются в высокогорные деревни, где на субальпийских и альпийских лугах выпасают скот и заготавливают на зиму сено. Во многих населенных пунктах начиная с сентября устраивают ярмарки для продажи скота. Самая большая из них проходит в столице. Ярмарки сопровождаются исполнением народных танцев. </a:t>
            </a:r>
          </a:p>
        </p:txBody>
      </p:sp>
    </p:spTree>
    <p:extLst>
      <p:ext uri="{BB962C8B-B14F-4D97-AF65-F5344CB8AC3E}">
        <p14:creationId xmlns:p14="http://schemas.microsoft.com/office/powerpoint/2010/main" val="242398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882254"/>
            <a:ext cx="8064896" cy="2664296"/>
          </a:xfrm>
        </p:spPr>
        <p:txBody>
          <a:bodyPr>
            <a:normAutofit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Пиренеях распространена контрабанда. Перед Второй мировой войной основным предметом контрабанды был табак. В настоящее время в эту сферу вовлечены также бытовая электроника, спиртные напитки и другие товары, обычно облагаемые высокими пошлинами. Например, автомобили покупают во Франции, регистрируют в Андорре и с выгодой продают в Испании. Хотя в стране имеются богатые запасы железа и свинца, их месторождения слабо освоены, поскольку велика стоимость транспортных расходов. Лишь в нескольких местах ведется добыча железной и свинцовой руд и мрамора. 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bigpicture.ru/wp-content/uploads/2011/12/DSC_09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808" y="426435"/>
            <a:ext cx="4465306" cy="346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geo-photo.ru/data/media/857/Andorra_la_Vella_%2810%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26435"/>
            <a:ext cx="2912031" cy="347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86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260648"/>
            <a:ext cx="3636912" cy="4575687"/>
          </a:xfrm>
        </p:spPr>
        <p:txBody>
          <a:bodyPr>
            <a:normAutofit lnSpcReduction="10000"/>
          </a:bodyPr>
          <a:lstStyle/>
          <a:p>
            <a:r>
              <a:rPr lang="ru-RU" sz="1800" smtClean="0">
                <a:effectLst/>
                <a:latin typeface="Times New Roman" pitchFamily="18" charset="0"/>
                <a:cs typeface="Times New Roman" pitchFamily="18" charset="0"/>
              </a:rPr>
              <a:t>   Среди </a:t>
            </a:r>
            <a:r>
              <a:rPr lang="ru-RU" sz="1800">
                <a:effectLst/>
                <a:latin typeface="Times New Roman" pitchFamily="18" charset="0"/>
                <a:cs typeface="Times New Roman" pitchFamily="18" charset="0"/>
              </a:rPr>
              <a:t>местных отраслей хозяйства выделяются настриг и прядение шерсти, выращивание и переработка табака, разные кустарные промыслы. Используется только автодорожный транспорт. В 1911 была построена первая дорога, соединившая крошечную страну с Испанией, а в 1933 - дорога между Андоррой и Францией. Общая протяженность автодорог ок. 270 км. Ближайшая транспиренейская железная дорога связывает Париж и Барселону.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bigpicture.ru/wp-content/uploads/2011/12/01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724" y="404664"/>
            <a:ext cx="4428257" cy="294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turistics.com/wp-content/uploads/2012/02/andorra-la-vella-1394439-0-620x4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22" y="3501008"/>
            <a:ext cx="4428257" cy="292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7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365</TotalTime>
  <Words>2980</Words>
  <Application>Microsoft Office PowerPoint</Application>
  <PresentationFormat>Экран (4:3)</PresentationFormat>
  <Paragraphs>112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Базовая</vt:lpstr>
      <vt:lpstr>Государства - малютки Европы</vt:lpstr>
      <vt:lpstr>АНДОРРА </vt:lpstr>
      <vt:lpstr>История</vt:lpstr>
      <vt:lpstr> Государственное устройство</vt:lpstr>
      <vt:lpstr>Презентация PowerPoint</vt:lpstr>
      <vt:lpstr>Ресурсы и экономика</vt:lpstr>
      <vt:lpstr>Презентация PowerPoint</vt:lpstr>
      <vt:lpstr>Презентация PowerPoint</vt:lpstr>
      <vt:lpstr>Презентация PowerPoint</vt:lpstr>
      <vt:lpstr>Мальта </vt:lpstr>
      <vt:lpstr>История</vt:lpstr>
      <vt:lpstr>Политическое устройство</vt:lpstr>
      <vt:lpstr>Презентация PowerPoint</vt:lpstr>
      <vt:lpstr>Гибралтар</vt:lpstr>
      <vt:lpstr>Презентация PowerPoint</vt:lpstr>
      <vt:lpstr>История</vt:lpstr>
      <vt:lpstr>Экономика</vt:lpstr>
      <vt:lpstr>Презентация PowerPoint</vt:lpstr>
      <vt:lpstr>Население</vt:lpstr>
      <vt:lpstr>Презентация PowerPoint</vt:lpstr>
      <vt:lpstr>Лихтенштейн</vt:lpstr>
      <vt:lpstr>Презентация PowerPoint</vt:lpstr>
      <vt:lpstr>История</vt:lpstr>
      <vt:lpstr>Экономика</vt:lpstr>
      <vt:lpstr>Достопримечательности</vt:lpstr>
      <vt:lpstr>Презентация PowerPoint</vt:lpstr>
      <vt:lpstr>ЛЮКСЕМБУРГ </vt:lpstr>
      <vt:lpstr>Презентация PowerPoint</vt:lpstr>
      <vt:lpstr>История</vt:lpstr>
      <vt:lpstr>Презентация PowerPoint</vt:lpstr>
      <vt:lpstr>Достопримечательности </vt:lpstr>
      <vt:lpstr>Презентация PowerPoint</vt:lpstr>
      <vt:lpstr>Презентация PowerPoint</vt:lpstr>
      <vt:lpstr>Презентация PowerPoint</vt:lpstr>
      <vt:lpstr>Ватикан </vt:lpstr>
      <vt:lpstr>География</vt:lpstr>
      <vt:lpstr>История</vt:lpstr>
      <vt:lpstr>Политическая система </vt:lpstr>
      <vt:lpstr>Население</vt:lpstr>
      <vt:lpstr>Достопримечательности </vt:lpstr>
      <vt:lpstr>Презентация PowerPoint</vt:lpstr>
      <vt:lpstr>Презентация PowerPoint</vt:lpstr>
      <vt:lpstr>Презентация PowerPoint</vt:lpstr>
      <vt:lpstr>Работу выполнили: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Государства - малютки Европы</dc:title>
  <dc:creator>Станислав</dc:creator>
  <cp:lastModifiedBy>Даша</cp:lastModifiedBy>
  <cp:revision>65</cp:revision>
  <dcterms:created xsi:type="dcterms:W3CDTF">2013-02-25T15:45:49Z</dcterms:created>
  <dcterms:modified xsi:type="dcterms:W3CDTF">2013-02-26T07:51:09Z</dcterms:modified>
</cp:coreProperties>
</file>