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77" r:id="rId4"/>
    <p:sldId id="267" r:id="rId5"/>
    <p:sldId id="276" r:id="rId6"/>
    <p:sldId id="268" r:id="rId7"/>
    <p:sldId id="275" r:id="rId8"/>
    <p:sldId id="278" r:id="rId9"/>
    <p:sldId id="279" r:id="rId10"/>
    <p:sldId id="280" r:id="rId11"/>
    <p:sldId id="281" r:id="rId12"/>
    <p:sldId id="282" r:id="rId13"/>
    <p:sldId id="270" r:id="rId14"/>
    <p:sldId id="283" r:id="rId15"/>
    <p:sldId id="284" r:id="rId16"/>
    <p:sldId id="285" r:id="rId17"/>
    <p:sldId id="286" r:id="rId18"/>
    <p:sldId id="287" r:id="rId19"/>
    <p:sldId id="271" r:id="rId20"/>
    <p:sldId id="273" r:id="rId21"/>
    <p:sldId id="288" r:id="rId22"/>
    <p:sldId id="274" r:id="rId23"/>
    <p:sldId id="257" r:id="rId24"/>
    <p:sldId id="301" r:id="rId25"/>
    <p:sldId id="303" r:id="rId26"/>
    <p:sldId id="261" r:id="rId27"/>
    <p:sldId id="300" r:id="rId28"/>
    <p:sldId id="260" r:id="rId29"/>
    <p:sldId id="262" r:id="rId30"/>
    <p:sldId id="302" r:id="rId31"/>
    <p:sldId id="264" r:id="rId32"/>
    <p:sldId id="304" r:id="rId33"/>
    <p:sldId id="305" r:id="rId34"/>
    <p:sldId id="306" r:id="rId35"/>
    <p:sldId id="307" r:id="rId36"/>
    <p:sldId id="308" r:id="rId37"/>
    <p:sldId id="310" r:id="rId38"/>
    <p:sldId id="26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00CC99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44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FB115-EFAC-4325-B958-11A7BC444CA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2E44-439D-4F71-A657-F2980C00E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92505-BD56-4F15-AE4B-476A773067A6}" type="slidenum">
              <a:rPr lang="ru-RU"/>
              <a:pPr/>
              <a:t>25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6E69C-9FDB-46C5-9130-CEE343EE4193}" type="slidenum">
              <a:rPr lang="ru-RU"/>
              <a:pPr/>
              <a:t>32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E75A6E-4E3D-451C-85F1-7B9903606AC2}" type="slidenum">
              <a:rPr lang="ru-RU"/>
              <a:pPr/>
              <a:t>34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D4F60-8221-4183-935D-53C94AFA82C3}" type="slidenum">
              <a:rPr lang="ru-RU"/>
              <a:pPr/>
              <a:t>36</a:t>
            </a:fld>
            <a:endParaRPr lang="ru-R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354B4-4ED3-4FE6-9CB7-C8D861E83DB3}" type="slidenum">
              <a:rPr lang="ru-RU"/>
              <a:pPr/>
              <a:t>37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AA37-B742-42EB-B49B-5C3079AB46C6}" type="datetimeFigureOut">
              <a:rPr lang="ru-RU" smtClean="0"/>
              <a:pPr/>
              <a:t>14.02.2013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8C74-200E-4D52-891E-0336005822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8/Christianity_percentage_by_country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BuddhaStThailand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b/Islam_by_country_01.sv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Kun-ze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642918"/>
            <a:ext cx="706731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Состав (</a:t>
            </a:r>
            <a:r>
              <a:rPr lang="ru-RU" sz="6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структура) </a:t>
            </a:r>
            <a:endParaRPr lang="ru-RU" sz="66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Населения</a:t>
            </a:r>
          </a:p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Мира </a:t>
            </a:r>
            <a:endParaRPr lang="ru-RU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fam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882" y="4283447"/>
            <a:ext cx="2889235" cy="2384049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zag7.jpg"/>
          <p:cNvPicPr>
            <a:picLocks noChangeAspect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>
          <a:xfrm>
            <a:off x="6831630" y="4293967"/>
            <a:ext cx="2061250" cy="2325917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Содержимое 3" descr="lydi.jpg"/>
          <p:cNvPicPr>
            <a:picLocks noChangeAspect="1"/>
          </p:cNvPicPr>
          <p:nvPr/>
        </p:nvPicPr>
        <p:blipFill>
          <a:blip r:embed="rId4" cstate="email">
            <a:lum bright="10000" contrast="10000"/>
          </a:blip>
          <a:stretch>
            <a:fillRect/>
          </a:stretch>
        </p:blipFill>
        <p:spPr>
          <a:xfrm>
            <a:off x="2928926" y="4286256"/>
            <a:ext cx="3961386" cy="2368528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pe07663_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2285992"/>
            <a:ext cx="1446581" cy="176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Nas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3771854"/>
            <a:ext cx="3857652" cy="2825524"/>
          </a:xfrm>
        </p:spPr>
      </p:pic>
      <p:pic>
        <p:nvPicPr>
          <p:cNvPr id="7" name="Рисунок 6" descr="2Nas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985904"/>
            <a:ext cx="3857652" cy="2825524"/>
          </a:xfrm>
          <a:prstGeom prst="rect">
            <a:avLst/>
          </a:prstGeom>
        </p:spPr>
      </p:pic>
      <p:pic>
        <p:nvPicPr>
          <p:cNvPr id="8" name="Рисунок 7" descr="2Nas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57652" cy="2825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ДВАДЦАТЬ </a:t>
            </a:r>
            <a:r>
              <a:rPr lang="ru-RU" sz="2000" b="1" dirty="0"/>
              <a:t>РАЗВИВАЮЩИХСЯ СТРАН С САМОЙ БОЛЬШОЙ ДОЛЕЙ НЕГРАМОТНЫХ</a:t>
            </a:r>
            <a:br>
              <a:rPr lang="ru-RU" sz="2000" b="1" dirty="0"/>
            </a:br>
            <a:r>
              <a:rPr lang="ru-RU" sz="2000" b="1" dirty="0"/>
              <a:t>В НАСЕЛЕНИИ СТАРШЕ 15 ЛЕТ</a:t>
            </a:r>
            <a:br>
              <a:rPr lang="ru-RU" sz="2000" b="1" dirty="0"/>
            </a:b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14422"/>
          <a:ext cx="8143933" cy="540293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00198"/>
                <a:gridCol w="1285884"/>
                <a:gridCol w="1174678"/>
                <a:gridCol w="1682842"/>
                <a:gridCol w="1357322"/>
                <a:gridCol w="1143009"/>
              </a:tblGrid>
              <a:tr h="642939">
                <a:tc rowSpan="2">
                  <a:txBody>
                    <a:bodyPr/>
                    <a:lstStyle/>
                    <a:p>
                      <a:pPr marL="461645">
                        <a:spcAft>
                          <a:spcPts val="0"/>
                        </a:spcAft>
                      </a:pPr>
                      <a:r>
                        <a:rPr lang="ru-RU" sz="1800" spc="-25" dirty="0"/>
                        <a:t>Страна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 gridSpan="2">
                  <a:txBody>
                    <a:bodyPr/>
                    <a:lstStyle/>
                    <a:p>
                      <a:pPr marL="210185" marR="214630" indent="44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/>
                        <a:t>Доля неграмотных </a:t>
                      </a:r>
                      <a:r>
                        <a:rPr lang="ru-RU" sz="1800" spc="-25" dirty="0"/>
                        <a:t>в населении старше</a:t>
                      </a:r>
                      <a:endParaRPr lang="ru-RU" sz="1800" dirty="0"/>
                    </a:p>
                    <a:p>
                      <a:pPr marL="2101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15 лет,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534670">
                        <a:spcAft>
                          <a:spcPts val="0"/>
                        </a:spcAft>
                      </a:pPr>
                      <a:r>
                        <a:rPr lang="ru-RU" sz="1800" spc="-30" dirty="0"/>
                        <a:t>Страна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 gridSpan="2">
                  <a:txBody>
                    <a:bodyPr/>
                    <a:lstStyle/>
                    <a:p>
                      <a:pPr marL="208280" marR="2311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5" dirty="0"/>
                        <a:t>Доля неграмотных </a:t>
                      </a:r>
                      <a:r>
                        <a:rPr lang="ru-RU" sz="1800" spc="-25" dirty="0"/>
                        <a:t>в населении старше </a:t>
                      </a:r>
                      <a:r>
                        <a:rPr lang="ru-RU" sz="1800" dirty="0"/>
                        <a:t>15 лет, %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 smtClean="0"/>
                        <a:t>мужчин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marL="102870" marR="109855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800" spc="-45" dirty="0" smtClean="0"/>
                        <a:t> </a:t>
                      </a:r>
                    </a:p>
                    <a:p>
                      <a:pPr marL="102870" marR="109855" algn="ctr">
                        <a:lnSpc>
                          <a:spcPts val="955"/>
                        </a:lnSpc>
                        <a:spcAft>
                          <a:spcPts val="0"/>
                        </a:spcAft>
                      </a:pPr>
                      <a:r>
                        <a:rPr lang="ru-RU" sz="1800" spc="-15" dirty="0" smtClean="0"/>
                        <a:t>женщин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marR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40" dirty="0" smtClean="0"/>
                        <a:t> </a:t>
                      </a:r>
                      <a:r>
                        <a:rPr lang="ru-RU" sz="1800" spc="-20" dirty="0" smtClean="0"/>
                        <a:t>мужчин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marL="102870" marR="1231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40" dirty="0" smtClean="0"/>
                        <a:t> </a:t>
                      </a:r>
                      <a:r>
                        <a:rPr lang="ru-RU" sz="1800" spc="-15" dirty="0"/>
                        <a:t>женщин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370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15"/>
                        <a:t>Нигер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93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10"/>
                        <a:t>Бангладеш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50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21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Буркина-Фасо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89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Гвинея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21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20"/>
                        <a:t>Эфиопия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15"/>
                        <a:t>Кот-д'Ивуар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66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11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30"/>
                        <a:t>Мали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5"/>
                        <a:t>Бурунди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16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64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11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20"/>
                        <a:t>Сенегал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10"/>
                        <a:t>Либерия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21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15"/>
                        <a:t>Сьерра-Леоне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82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15"/>
                        <a:t>Пакистан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21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5"/>
                        <a:t>Афганистан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85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/>
                        <a:t>Непал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113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15"/>
                        <a:t>Гаити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5"/>
                        <a:t>Бутан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02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10"/>
                        <a:t>Бенин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5"/>
                        <a:t>Мозамбик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  <a:tr h="494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spc="-5"/>
                        <a:t>Мавритания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51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72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/>
                        <a:t>Марокко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41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67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4573" marR="2457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СТУДЕНТОВ 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ЖИТЕЛЕЙ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СТРАНАМ МИРА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981501"/>
          <a:ext cx="8072493" cy="58622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16282"/>
                <a:gridCol w="1832860"/>
                <a:gridCol w="1832860"/>
                <a:gridCol w="2190491"/>
              </a:tblGrid>
              <a:tr h="375874">
                <a:tc>
                  <a:txBody>
                    <a:bodyPr/>
                    <a:lstStyle/>
                    <a:p>
                      <a:pPr marL="151130">
                        <a:spcAft>
                          <a:spcPts val="0"/>
                        </a:spcAft>
                      </a:pPr>
                      <a:r>
                        <a:rPr lang="ru-RU" sz="2000" spc="-25" dirty="0"/>
                        <a:t>Страна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258445" marR="2717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20" dirty="0"/>
                        <a:t>Численность </a:t>
                      </a:r>
                      <a:r>
                        <a:rPr lang="ru-RU" sz="2000" spc="-30" dirty="0"/>
                        <a:t>студентов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620">
                        <a:spcAft>
                          <a:spcPts val="0"/>
                        </a:spcAft>
                      </a:pPr>
                      <a:r>
                        <a:rPr lang="ru-RU" sz="2000" spc="-25"/>
                        <a:t>Страна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28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0" dirty="0"/>
                        <a:t>Канада</a:t>
                      </a:r>
                      <a:endParaRPr lang="ru-RU" sz="2000" dirty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35" dirty="0" smtClean="0"/>
                        <a:t>США</a:t>
                      </a:r>
                      <a:endParaRPr lang="ru-RU" sz="2000" dirty="0"/>
                    </a:p>
                    <a:p>
                      <a:pPr marR="38735" indent="-25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10" dirty="0"/>
                        <a:t>Республика </a:t>
                      </a:r>
                      <a:r>
                        <a:rPr lang="ru-RU" sz="2000" spc="10" dirty="0" smtClean="0"/>
                        <a:t>Корея</a:t>
                      </a:r>
                    </a:p>
                    <a:p>
                      <a:pPr marR="38735" indent="-2540">
                        <a:lnSpc>
                          <a:spcPts val="920"/>
                        </a:lnSpc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 marR="167005" indent="-2540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/>
                        <a:t>Новая Зеландия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5" dirty="0"/>
                        <a:t>Норвегия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20" dirty="0"/>
                        <a:t>Финляндия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0" dirty="0"/>
                        <a:t>Испания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20" dirty="0"/>
                        <a:t>Франция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5" dirty="0"/>
                        <a:t>Нидерланды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0" dirty="0"/>
                        <a:t>Аргентина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ФРГ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 dirty="0"/>
                        <a:t>Израиль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-5" dirty="0"/>
                        <a:t>Венесуэла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20" dirty="0"/>
                        <a:t>Италия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 dirty="0"/>
                        <a:t>Болгария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 dirty="0"/>
                        <a:t>Чили</a:t>
                      </a: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5" dirty="0" smtClean="0"/>
                        <a:t>Таиланд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30175">
                        <a:spcAft>
                          <a:spcPts val="0"/>
                        </a:spcAft>
                      </a:pPr>
                      <a:r>
                        <a:rPr lang="ru-RU" sz="2000" dirty="0"/>
                        <a:t>6980</a:t>
                      </a:r>
                    </a:p>
                    <a:p>
                      <a:pPr marL="134620">
                        <a:spcAft>
                          <a:spcPts val="0"/>
                        </a:spcAft>
                      </a:pPr>
                      <a:r>
                        <a:rPr lang="ru-RU" sz="2000" dirty="0"/>
                        <a:t>5546</a:t>
                      </a:r>
                    </a:p>
                    <a:p>
                      <a:pPr marL="132715">
                        <a:spcAft>
                          <a:spcPts val="0"/>
                        </a:spcAft>
                      </a:pPr>
                      <a:r>
                        <a:rPr lang="ru-RU" sz="2000" dirty="0"/>
                        <a:t>4756</a:t>
                      </a:r>
                    </a:p>
                    <a:p>
                      <a:pPr marL="130175">
                        <a:spcAft>
                          <a:spcPts val="0"/>
                        </a:spcAft>
                      </a:pPr>
                      <a:r>
                        <a:rPr lang="ru-RU" sz="2000" dirty="0"/>
                        <a:t>4675</a:t>
                      </a:r>
                    </a:p>
                    <a:p>
                      <a:pPr marL="130175">
                        <a:spcAft>
                          <a:spcPts val="0"/>
                        </a:spcAft>
                      </a:pPr>
                      <a:r>
                        <a:rPr lang="ru-RU" sz="2000" dirty="0"/>
                        <a:t>4111</a:t>
                      </a:r>
                    </a:p>
                    <a:p>
                      <a:pPr marL="132715">
                        <a:spcAft>
                          <a:spcPts val="0"/>
                        </a:spcAft>
                      </a:pPr>
                      <a:r>
                        <a:rPr lang="ru-RU" sz="2000" dirty="0"/>
                        <a:t>3902</a:t>
                      </a:r>
                    </a:p>
                    <a:p>
                      <a:pPr marL="132715">
                        <a:spcAft>
                          <a:spcPts val="0"/>
                        </a:spcAft>
                      </a:pPr>
                      <a:r>
                        <a:rPr lang="ru-RU" sz="2000" dirty="0"/>
                        <a:t>3719</a:t>
                      </a:r>
                    </a:p>
                    <a:p>
                      <a:pPr marL="132715">
                        <a:spcAft>
                          <a:spcPts val="0"/>
                        </a:spcAft>
                      </a:pPr>
                      <a:r>
                        <a:rPr lang="ru-RU" sz="2000" dirty="0"/>
                        <a:t>3623</a:t>
                      </a:r>
                    </a:p>
                    <a:p>
                      <a:pPr marL="134620">
                        <a:spcAft>
                          <a:spcPts val="0"/>
                        </a:spcAft>
                      </a:pPr>
                      <a:r>
                        <a:rPr lang="ru-RU" sz="2000" dirty="0"/>
                        <a:t>3352</a:t>
                      </a:r>
                    </a:p>
                    <a:p>
                      <a:pPr marL="134620">
                        <a:spcAft>
                          <a:spcPts val="0"/>
                        </a:spcAft>
                      </a:pPr>
                      <a:r>
                        <a:rPr lang="ru-RU" sz="2000" dirty="0"/>
                        <a:t>3300</a:t>
                      </a: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2000" dirty="0"/>
                        <a:t>2800</a:t>
                      </a: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2000" dirty="0"/>
                        <a:t>2800</a:t>
                      </a: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2000" dirty="0"/>
                        <a:t>2800</a:t>
                      </a: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2000" dirty="0"/>
                        <a:t>2500</a:t>
                      </a:r>
                    </a:p>
                    <a:p>
                      <a:pPr marL="139700">
                        <a:spcAft>
                          <a:spcPts val="0"/>
                        </a:spcAft>
                      </a:pPr>
                      <a:r>
                        <a:rPr lang="ru-RU" sz="2000" dirty="0"/>
                        <a:t>2100</a:t>
                      </a:r>
                    </a:p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ru-RU" sz="2000" dirty="0"/>
                        <a:t>1950</a:t>
                      </a:r>
                    </a:p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ru-RU" sz="2000" dirty="0"/>
                        <a:t>1750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1450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1350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850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850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500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400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60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Мексика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5" dirty="0" smtClean="0"/>
                        <a:t>Польша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Турция</a:t>
                      </a: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25" dirty="0" smtClean="0"/>
                        <a:t>Бразилия</a:t>
                      </a:r>
                      <a:endParaRPr lang="ru-RU" sz="2000" dirty="0" smtClean="0"/>
                    </a:p>
                    <a:p>
                      <a:pPr marR="641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Саудовская </a:t>
                      </a:r>
                      <a:r>
                        <a:rPr lang="ru-RU" sz="2000" spc="25" dirty="0" smtClean="0"/>
                        <a:t>Аравия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Иран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Индия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Шри-Ланка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0" dirty="0" smtClean="0"/>
                        <a:t>Бангладеш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Нигерия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Пакистан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Гана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-15" dirty="0" smtClean="0"/>
                        <a:t>Лаос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Нигер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-5" dirty="0" smtClean="0"/>
                        <a:t>Малави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spc="15" dirty="0" smtClean="0"/>
                        <a:t>Танзания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Этнический (национальный) состав населения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6900882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Человечество принято делить на три основные расы: </a:t>
            </a:r>
          </a:p>
          <a:p>
            <a:r>
              <a:rPr lang="ru-RU" dirty="0" smtClean="0"/>
              <a:t>европеоидную (страны Европы, Америки, Юго-Западной Азии, Северной Африки); </a:t>
            </a:r>
          </a:p>
          <a:p>
            <a:r>
              <a:rPr lang="ru-RU" dirty="0" smtClean="0"/>
              <a:t>монголоидную (страны Центральной и Восточной Азии, Америки); </a:t>
            </a:r>
          </a:p>
          <a:p>
            <a:r>
              <a:rPr lang="ru-RU" dirty="0" smtClean="0"/>
              <a:t>негроидную (большинство стран Африки).</a:t>
            </a:r>
            <a:endParaRPr lang="ru-RU" dirty="0"/>
          </a:p>
        </p:txBody>
      </p:sp>
      <p:pic>
        <p:nvPicPr>
          <p:cNvPr id="4" name="Рисунок 3" descr="rac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3714752"/>
            <a:ext cx="1181100" cy="1314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Рисунок 4" descr="pe_5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357826"/>
            <a:ext cx="1277988" cy="1148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pe_29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143116"/>
            <a:ext cx="1214446" cy="1272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Этнический состав населения - это результат длительного исторического процесса смешения и переселения представителей разных рас и этносов. </a:t>
            </a:r>
          </a:p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Этнос (народ) - это сложившаяся устойчивая группа людей, характеризующаяся общностью языка, территории, особенностями быта, культуры и этническим самосознанием. </a:t>
            </a:r>
          </a:p>
          <a:p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мире насчитывается 3-4 тысячи этносов. Часть из них превратились в нации, другие представляют собой народности, племена.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Классификация этносов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численности народы мира различны. </a:t>
            </a:r>
          </a:p>
          <a:p>
            <a:r>
              <a:rPr lang="ru-RU" dirty="0" smtClean="0"/>
              <a:t>Подавляющее большинство народов малочисленно. </a:t>
            </a:r>
          </a:p>
          <a:p>
            <a:r>
              <a:rPr lang="ru-RU" dirty="0" smtClean="0"/>
              <a:t>Только 310 народов имеют численность более 1 </a:t>
            </a:r>
            <a:r>
              <a:rPr lang="ru-RU" dirty="0" err="1" smtClean="0"/>
              <a:t>млн</a:t>
            </a:r>
            <a:r>
              <a:rPr lang="ru-RU" dirty="0" smtClean="0"/>
              <a:t> чел., но на них приходится около 96% населения Земли.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 крупнейшим по численности народам мира относятся: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китайцы (1 120 </a:t>
            </a:r>
            <a:r>
              <a:rPr lang="ru-RU" dirty="0" err="1" smtClean="0"/>
              <a:t>млн</a:t>
            </a:r>
            <a:r>
              <a:rPr lang="ru-RU" dirty="0" smtClean="0"/>
              <a:t> чел.); </a:t>
            </a:r>
          </a:p>
          <a:p>
            <a:r>
              <a:rPr lang="ru-RU" dirty="0" smtClean="0"/>
              <a:t>хиндустанцы (219 </a:t>
            </a:r>
            <a:r>
              <a:rPr lang="ru-RU" dirty="0" err="1" smtClean="0"/>
              <a:t>млн</a:t>
            </a:r>
            <a:r>
              <a:rPr lang="ru-RU" dirty="0" smtClean="0"/>
              <a:t> чел.); </a:t>
            </a:r>
          </a:p>
          <a:p>
            <a:r>
              <a:rPr lang="ru-RU" dirty="0" smtClean="0"/>
              <a:t>американцы США (187 </a:t>
            </a:r>
            <a:r>
              <a:rPr lang="ru-RU" dirty="0" err="1" smtClean="0"/>
              <a:t>млн</a:t>
            </a:r>
            <a:r>
              <a:rPr lang="ru-RU" dirty="0" smtClean="0"/>
              <a:t> чел.); </a:t>
            </a:r>
          </a:p>
          <a:p>
            <a:r>
              <a:rPr lang="ru-RU" dirty="0" smtClean="0"/>
              <a:t>бенгальцы (176 </a:t>
            </a:r>
            <a:r>
              <a:rPr lang="ru-RU" dirty="0" err="1" smtClean="0"/>
              <a:t>млн</a:t>
            </a:r>
            <a:r>
              <a:rPr lang="ru-RU" dirty="0" smtClean="0"/>
              <a:t> чел.); </a:t>
            </a:r>
          </a:p>
          <a:p>
            <a:r>
              <a:rPr lang="ru-RU" dirty="0" smtClean="0"/>
              <a:t>русские (146 </a:t>
            </a:r>
            <a:r>
              <a:rPr lang="ru-RU" dirty="0" err="1" smtClean="0"/>
              <a:t>млн</a:t>
            </a:r>
            <a:r>
              <a:rPr lang="ru-RU" dirty="0" smtClean="0"/>
              <a:t> чел.); </a:t>
            </a:r>
          </a:p>
          <a:p>
            <a:r>
              <a:rPr lang="ru-RU" dirty="0" smtClean="0"/>
              <a:t>бразильцы (137 </a:t>
            </a:r>
            <a:r>
              <a:rPr lang="ru-RU" dirty="0" err="1" smtClean="0"/>
              <a:t>млн</a:t>
            </a:r>
            <a:r>
              <a:rPr lang="ru-RU" dirty="0" smtClean="0"/>
              <a:t> чел.); </a:t>
            </a:r>
          </a:p>
          <a:p>
            <a:r>
              <a:rPr lang="ru-RU" dirty="0" smtClean="0"/>
              <a:t>японцы (123 </a:t>
            </a:r>
            <a:r>
              <a:rPr lang="ru-RU" dirty="0" err="1" smtClean="0"/>
              <a:t>млн</a:t>
            </a:r>
            <a:r>
              <a:rPr lang="ru-RU" dirty="0" smtClean="0"/>
              <a:t> чел.).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Классификация по языку: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 языку народы объединяют в языковые семьи, которые, в свою очередь, делятся на языковые группы. </a:t>
            </a:r>
          </a:p>
          <a:p>
            <a:r>
              <a:rPr lang="ru-RU" dirty="0" smtClean="0"/>
              <a:t>Всего в мире выделяется 20 языковых семей</a:t>
            </a:r>
            <a:endParaRPr lang="ru-RU" dirty="0"/>
          </a:p>
        </p:txBody>
      </p:sp>
      <p:pic>
        <p:nvPicPr>
          <p:cNvPr id="4" name="Рисунок 3" descr="основные язы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8143932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Распространение основных языков</a:t>
            </a:r>
            <a:endParaRPr lang="ru-RU" dirty="0"/>
          </a:p>
        </p:txBody>
      </p:sp>
      <p:pic>
        <p:nvPicPr>
          <p:cNvPr id="4" name="Содержимое 3" descr="распространнеие основынх языков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00034" y="1500174"/>
            <a:ext cx="8143932" cy="5173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Одно- и многонациональные государства.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571768"/>
          </a:xfr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с резким преобладанием одной нации при наличии более или менее значительных национальных меньшинств (Великобритания, Франция, Испания, Китай, Монголия, Турция, Алжир, Марокко, США, Австралийский Союз); </a:t>
            </a:r>
          </a:p>
          <a:p>
            <a:r>
              <a:rPr lang="ru-RU" dirty="0" err="1" smtClean="0"/>
              <a:t>двунациональные</a:t>
            </a:r>
            <a:r>
              <a:rPr lang="ru-RU" dirty="0" smtClean="0"/>
              <a:t> (Канада, Бельгия); </a:t>
            </a:r>
          </a:p>
          <a:p>
            <a:r>
              <a:rPr lang="ru-RU" dirty="0" smtClean="0"/>
              <a:t>со сложным, но этнически однородным национальным составом (Иран, Афганистан, Пакистан, Лаос); </a:t>
            </a:r>
          </a:p>
          <a:p>
            <a:r>
              <a:rPr lang="ru-RU" dirty="0" smtClean="0"/>
              <a:t>со сложным и разнообразным в этническом отношении национальным составом (Россия, Индия, Швейцария, Индонезия).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1214422"/>
            <a:ext cx="2286016" cy="857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Одно-</a:t>
            </a:r>
          </a:p>
          <a:p>
            <a:pPr algn="ctr"/>
            <a:r>
              <a:rPr lang="ru-RU" sz="2400" dirty="0" smtClean="0"/>
              <a:t>национальные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2857496"/>
            <a:ext cx="2286016" cy="92869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Много</a:t>
            </a:r>
          </a:p>
          <a:p>
            <a:pPr algn="ctr"/>
            <a:r>
              <a:rPr lang="ru-RU" sz="2400" dirty="0" smtClean="0"/>
              <a:t>национальные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000108"/>
            <a:ext cx="228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основная национальность составляет 90% всего населения. 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1071546"/>
            <a:ext cx="3500462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Дания, Швеция, Германия, Польша, Италия, Япония, Саудовская Аравия, Египет, большинство стран Латинской Америки.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571744"/>
            <a:ext cx="27860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это страны, в пределах государственных границ которых проживают несколько этносов.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План изучения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Половой состав населения. </a:t>
            </a:r>
            <a:r>
              <a:rPr lang="ru-RU" dirty="0" smtClean="0">
                <a:solidFill>
                  <a:schemeClr val="tx1"/>
                </a:solidFill>
              </a:rPr>
              <a:t>Возрастной </a:t>
            </a:r>
            <a:r>
              <a:rPr lang="ru-RU" dirty="0" smtClean="0">
                <a:solidFill>
                  <a:schemeClr val="tx1"/>
                </a:solidFill>
              </a:rPr>
              <a:t>состав населения; трудовые ресурсы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Образовательный состав населения как показатель его «качества».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Этнический (национальный) состав населения; крупнейшие народы мира и языковые семьи.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Одно- и многонациональные государства.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Религиозный состав населения; мировые религии и их история и география.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Главные очаги этнорелигиозных конфликтов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32037"/>
            <a:ext cx="828680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с фактическим экономическим и социальным неравенством народов в некоторых развитых странах, ущемлением культурной самобытности национальных меньшинств (баски в Испании, корсиканцы во Франции, шотландцы в Великобритании, франко-канадцы в Канаде); </a:t>
            </a:r>
          </a:p>
          <a:p>
            <a:r>
              <a:rPr lang="ru-RU" dirty="0" smtClean="0"/>
              <a:t>с процессом объединения родственных племен в народности, а народностей в нации во многих развивающихся странах (Индия, Индонезия, Нигерия, Заир, Судан); </a:t>
            </a:r>
          </a:p>
          <a:p>
            <a:r>
              <a:rPr lang="ru-RU" dirty="0" smtClean="0"/>
              <a:t>с последствиями европейской колонизации, при которых сохраняется угнетение коренного населения (индейцы, эскимосы, аборигены Австралии); </a:t>
            </a:r>
          </a:p>
          <a:p>
            <a:r>
              <a:rPr lang="ru-RU" dirty="0" smtClean="0"/>
              <a:t>с расовой дискриминацией (ЮАР, США); </a:t>
            </a:r>
          </a:p>
          <a:p>
            <a:r>
              <a:rPr lang="ru-RU" dirty="0" smtClean="0"/>
              <a:t>с образованием новых государств на территориях бывшего СССР и социалистических стран Восточной Европы.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828680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Проблема межнациональных отношений в настоящее время стоит достаточно остро. Это связано: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5825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Классификация мировых религий</a:t>
            </a:r>
            <a:endParaRPr lang="ru-RU" sz="3600" dirty="0"/>
          </a:p>
        </p:txBody>
      </p:sp>
      <p:pic>
        <p:nvPicPr>
          <p:cNvPr id="4" name="Содержимое 3" descr="классификация религий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214282" y="1000108"/>
            <a:ext cx="8572560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Религиозный состав населения</a:t>
            </a:r>
            <a:endParaRPr lang="ru-RU" sz="3600" dirty="0"/>
          </a:p>
        </p:txBody>
      </p:sp>
      <p:pic>
        <p:nvPicPr>
          <p:cNvPr id="4" name="Содержимое 3" descr="религиозный сосотав населения мира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00034" y="928670"/>
            <a:ext cx="8215370" cy="5684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Религии и общественная жизнь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Большинство религий мира придают особое значение преемственности, традициям, следованию определенным нормам поведения. С этой точки зрения, религии определенно играют консервативную роль в жизни общества. </a:t>
            </a:r>
          </a:p>
          <a:p>
            <a:r>
              <a:rPr lang="ru-RU" dirty="0" smtClean="0"/>
              <a:t>Зачастую религии являются помехой в проведении демографической политики.</a:t>
            </a:r>
          </a:p>
          <a:p>
            <a:endParaRPr lang="ru-RU" dirty="0" smtClean="0"/>
          </a:p>
          <a:p>
            <a:r>
              <a:rPr lang="ru-RU" dirty="0" smtClean="0"/>
              <a:t>Религии оказывают косвенное влияние на развитие сельского хозяйства, ограничивая употребление в пищу определенных продуктов (в определенное время года) и придавая символическое значение домашним животным. </a:t>
            </a:r>
          </a:p>
          <a:p>
            <a:r>
              <a:rPr lang="ru-RU" dirty="0" smtClean="0"/>
              <a:t>Более 260 </a:t>
            </a:r>
            <a:r>
              <a:rPr lang="ru-RU" dirty="0" err="1" smtClean="0"/>
              <a:t>млн</a:t>
            </a:r>
            <a:r>
              <a:rPr lang="ru-RU" dirty="0" smtClean="0"/>
              <a:t> буддистов — вегетарианцы, индуисты не употребляют говядины, мусульмане — свинины.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Приверженцы различных религий</a:t>
            </a:r>
            <a:endParaRPr lang="ru-RU" dirty="0"/>
          </a:p>
        </p:txBody>
      </p:sp>
      <p:pic>
        <p:nvPicPr>
          <p:cNvPr id="4" name="Содержимое 3" descr="приверженцы религий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644586"/>
            <a:ext cx="8229600" cy="4437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897438"/>
            <a:ext cx="6875462" cy="19605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Религия, основанная на учении Иисуса Христа. </a:t>
            </a:r>
          </a:p>
        </p:txBody>
      </p:sp>
      <p:pic>
        <p:nvPicPr>
          <p:cNvPr id="17411" name="Picture 3" descr="Изображение:Christianity percentage by country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071547"/>
            <a:ext cx="8604250" cy="4435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3571868" y="333375"/>
            <a:ext cx="503238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Христианство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87450" y="5157788"/>
            <a:ext cx="7705725" cy="5032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Количество приверженцев христианства по странам в процентах.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  <p:bldP spid="174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Христианство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5721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появилось в начале первого тысячелетия нашей эры на востоке Римской империи, на территории современного Израиля как протест против иудаистской исключительности. </a:t>
            </a:r>
          </a:p>
          <a:p>
            <a:r>
              <a:rPr lang="ru-RU" sz="1800" dirty="0" smtClean="0"/>
              <a:t>Оно быстро распространилось в среде рабов и бедноты. </a:t>
            </a:r>
          </a:p>
          <a:p>
            <a:r>
              <a:rPr lang="ru-RU" sz="1800" dirty="0" smtClean="0"/>
              <a:t>Провозгласив равенство всех людей, христианство отвергло существовавшие рабовладельческие общественные порядки, дав отчаявшимся надежду на получение свободы через познание божественной истины, которую принес на землю Христос.</a:t>
            </a:r>
          </a:p>
          <a:p>
            <a:r>
              <a:rPr lang="ru-RU" sz="1800" dirty="0" smtClean="0"/>
              <a:t>Согласно христианству, бог существует в трех лицах — Отца, Сына и Святого духа. </a:t>
            </a:r>
          </a:p>
          <a:p>
            <a:r>
              <a:rPr lang="ru-RU" sz="1800" dirty="0" smtClean="0"/>
              <a:t>Бог сын принял мученическую смерть, чтобы искупить грехи людей и прийти второй раз на Землю для установления царствия небесного. </a:t>
            </a:r>
          </a:p>
          <a:p>
            <a:r>
              <a:rPr lang="ru-RU" sz="1800" dirty="0" smtClean="0"/>
              <a:t>Святая книга христиан — Библия, состоящая из Ветхого Завета и Нового Завета. </a:t>
            </a:r>
          </a:p>
          <a:p>
            <a:r>
              <a:rPr lang="ru-RU" sz="1800" dirty="0" smtClean="0"/>
              <a:t>Основные этические нормы — терпение и всепрощение. В 1054 г. произошел полный разрыв между римской (западной) и константинопольской (восточной) ветвями христианства, оно разделилось на католицизм и православие. </a:t>
            </a:r>
          </a:p>
          <a:p>
            <a:r>
              <a:rPr lang="ru-RU" sz="1800" dirty="0" smtClean="0"/>
              <a:t>Основные различия между ними состоят в вопросе о происхождении Святого духа: католики считают, что он произошел от Бога Отца и Бога Сына, православные — от Бога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xx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xxx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0_66c8_31f85277_X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17.08.08-0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  <p:pic>
        <p:nvPicPr>
          <p:cNvPr id="9" name="Рисунок 8" descr="17.08.08-1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476"/>
            <a:ext cx="9144000" cy="6478524"/>
          </a:xfrm>
          <a:prstGeom prst="rect">
            <a:avLst/>
          </a:prstGeom>
        </p:spPr>
      </p:pic>
      <p:pic>
        <p:nvPicPr>
          <p:cNvPr id="10" name="Рисунок 9" descr="19.08.08-195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pic>
        <p:nvPicPr>
          <p:cNvPr id="11" name="Рисунок 10" descr="20.08.08-201_filter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Католическая церковь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86808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строго централизована, имеет один центр — государство город Ватикан, единого главу — папу римского (наместника Иисуса на Земле).</a:t>
            </a:r>
          </a:p>
          <a:p>
            <a:r>
              <a:rPr lang="ru-RU" sz="2800" dirty="0" smtClean="0"/>
              <a:t> Духовенство в католицизме дает обет безбрачия.</a:t>
            </a:r>
          </a:p>
          <a:p>
            <a:r>
              <a:rPr lang="ru-RU" sz="2800" dirty="0" smtClean="0"/>
              <a:t>Католическая церковь располагает огромной, подчиненной строгой дисциплине армией духовенства, многочисленными монашескими орденами, благотворительными организациями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География католицизма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В Европе католики преобладают среди стран  Южной Европы –Испания, Португалия, Италия, а также  - Чехия, Словакия, Польша, Венгрия и др.</a:t>
            </a:r>
          </a:p>
          <a:p>
            <a:r>
              <a:rPr lang="ru-RU" dirty="0" smtClean="0"/>
              <a:t>В  Латинской Америке в  основном также распространён католицизм.</a:t>
            </a:r>
          </a:p>
          <a:p>
            <a:r>
              <a:rPr lang="ru-RU" dirty="0" smtClean="0"/>
              <a:t>В Азии католическими странами являются Филиппины и Восточный Тимор, много католиков во Вьетнаме, Республике Корее, Индонезии, </a:t>
            </a:r>
            <a:r>
              <a:rPr lang="ru-RU" dirty="0" err="1" smtClean="0"/>
              <a:t>Шри</a:t>
            </a:r>
            <a:r>
              <a:rPr lang="ru-RU" dirty="0" smtClean="0"/>
              <a:t>- Ланке.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Половой состав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характеризуется преобладанием мужчин. Численность мужчин на 20-30 </a:t>
            </a:r>
            <a:r>
              <a:rPr lang="ru-RU" dirty="0" err="1" smtClean="0"/>
              <a:t>млн</a:t>
            </a:r>
            <a:r>
              <a:rPr lang="ru-RU" dirty="0" smtClean="0"/>
              <a:t> превышает численность женщин. </a:t>
            </a:r>
          </a:p>
          <a:p>
            <a:r>
              <a:rPr lang="ru-RU" dirty="0" smtClean="0"/>
              <a:t>В среднем на 100 девочек рождается 104-107 мальчиков. Однако различия по странам мира достаточно существенны.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th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12608" cy="6858000"/>
          </a:xfrm>
        </p:spPr>
      </p:pic>
      <p:pic>
        <p:nvPicPr>
          <p:cNvPr id="5" name="Рисунок 4" descr="Италия.Миланский соб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957391"/>
          </a:xfrm>
          <a:prstGeom prst="rect">
            <a:avLst/>
          </a:prstGeom>
        </p:spPr>
      </p:pic>
      <p:pic>
        <p:nvPicPr>
          <p:cNvPr id="6" name="Рисунок 5" descr="Вватикаг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8" name="Рисунок 7" descr="IMG_11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Протестантизм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В результате Реформации в Европе в XVI в. от католиков отделились протестанты, отвергшие главенство папы римского как посредника между Богом и верующими. </a:t>
            </a:r>
          </a:p>
          <a:p>
            <a:r>
              <a:rPr lang="ru-RU" dirty="0" smtClean="0"/>
              <a:t>Они стали признавать искупление грехов только верой в Бога, единственным источником вероучения считать Библию. </a:t>
            </a:r>
          </a:p>
          <a:p>
            <a:r>
              <a:rPr lang="ru-RU" dirty="0" smtClean="0"/>
              <a:t>Протестанты, в свою очередь, разделились на англиканскую церковь, лютеранство, кальвинизм, от которого откололись реформаторы, пресвитерианцы, баптисты и др. </a:t>
            </a:r>
          </a:p>
          <a:p>
            <a:r>
              <a:rPr lang="ru-RU" dirty="0" smtClean="0"/>
              <a:t>Протестанты преобладают среди населения Северной Европы, в Канаде, США, Австрии, Великобритании, Нидерландах, Франции, Швейцарии.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7175" y="1600200"/>
            <a:ext cx="4619625" cy="4525963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религиозно-философское учение (дхарма) о духовном пробуждении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бодхи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), возникшее около VI века до н. э. в южной Азии на основе идей Будды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Шакьямуни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  <p:pic>
        <p:nvPicPr>
          <p:cNvPr id="20483" name="Picture 3" descr="Статуя Будды. Таиланд">
            <a:hlinkClick r:id="rId3" tooltip="Статуя Будды. Таиланд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836613"/>
            <a:ext cx="3960813" cy="374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643438" y="214290"/>
            <a:ext cx="4143404" cy="9826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Буддизм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04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24497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333038" cy="6911975"/>
          </a:xfrm>
          <a:prstGeom prst="rect">
            <a:avLst/>
          </a:prstGeom>
          <a:noFill/>
        </p:spPr>
      </p:pic>
      <p:pic>
        <p:nvPicPr>
          <p:cNvPr id="32773" name="Picture 5" descr="hon_cong_lantau_isl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</p:spPr>
      </p:pic>
      <p:pic>
        <p:nvPicPr>
          <p:cNvPr id="32774" name="Picture 6" descr="Тибе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3850" y="-242888"/>
            <a:ext cx="10583863" cy="7123113"/>
          </a:xfrm>
          <a:prstGeom prst="rect">
            <a:avLst/>
          </a:prstGeom>
          <a:noFill/>
        </p:spPr>
      </p:pic>
      <p:pic>
        <p:nvPicPr>
          <p:cNvPr id="32775" name="Picture 7" descr="Тиб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2413" y="-171450"/>
            <a:ext cx="10585451" cy="7091363"/>
          </a:xfrm>
          <a:prstGeom prst="rect">
            <a:avLst/>
          </a:prstGeom>
          <a:noFill/>
        </p:spPr>
      </p:pic>
      <p:pic>
        <p:nvPicPr>
          <p:cNvPr id="32776" name="Picture 8" descr="Тибе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96875" y="-242888"/>
            <a:ext cx="11090275" cy="738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437063"/>
            <a:ext cx="8497887" cy="2087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</a:rPr>
              <a:t>Основателем считается пророк </a:t>
            </a:r>
            <a:r>
              <a:rPr lang="ru-RU" sz="2800" dirty="0" err="1">
                <a:latin typeface="Times New Roman" pitchFamily="18" charset="0"/>
              </a:rPr>
              <a:t>Мухаммад</a:t>
            </a:r>
            <a:r>
              <a:rPr lang="ru-RU" sz="2800" dirty="0">
                <a:latin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</a:rPr>
              <a:t>ок</a:t>
            </a:r>
            <a:r>
              <a:rPr lang="ru-RU" sz="2800" dirty="0">
                <a:latin typeface="Times New Roman" pitchFamily="18" charset="0"/>
              </a:rPr>
              <a:t>. 570—632). Ислам признаёт </a:t>
            </a:r>
            <a:r>
              <a:rPr lang="ru-RU" sz="2800" dirty="0" err="1">
                <a:latin typeface="Times New Roman" pitchFamily="18" charset="0"/>
              </a:rPr>
              <a:t>Мухаммада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поcледним</a:t>
            </a:r>
            <a:r>
              <a:rPr lang="ru-RU" sz="2800" dirty="0">
                <a:latin typeface="Times New Roman" pitchFamily="18" charset="0"/>
              </a:rPr>
              <a:t> (но не единственным) пророком, посланником Аллаха для всего человечества. Приверженцы Ислама называются мусульманами </a:t>
            </a:r>
          </a:p>
        </p:txBody>
      </p:sp>
      <p:pic>
        <p:nvPicPr>
          <p:cNvPr id="22531" name="Picture 3" descr="Изображение:Islam by country 01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857232"/>
            <a:ext cx="76200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571736" y="285728"/>
            <a:ext cx="6572264" cy="9350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Мусульманство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68313" y="3500438"/>
            <a:ext cx="6208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latin typeface="Times New Roman" pitchFamily="18" charset="0"/>
              </a:rPr>
              <a:t>Распространение ислама в мире.</a:t>
            </a:r>
          </a:p>
          <a:p>
            <a:r>
              <a:rPr lang="ru-RU" b="1" dirty="0">
                <a:latin typeface="Times New Roman" pitchFamily="18" charset="0"/>
              </a:rPr>
              <a:t> Красным цветом отмечены шииты, зелёным — сунниты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25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0_41e7_ee3bdfd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5338" cy="6858000"/>
          </a:xfrm>
          <a:prstGeom prst="rect">
            <a:avLst/>
          </a:prstGeom>
          <a:noFill/>
        </p:spPr>
      </p:pic>
      <p:pic>
        <p:nvPicPr>
          <p:cNvPr id="33797" name="Picture 5" descr="0f2d946753e54e1194c3f70e9e858d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88575" cy="7058025"/>
          </a:xfrm>
          <a:prstGeom prst="rect">
            <a:avLst/>
          </a:prstGeom>
          <a:noFill/>
        </p:spPr>
      </p:pic>
      <p:pic>
        <p:nvPicPr>
          <p:cNvPr id="33798" name="Picture 6" descr="makkah_caaba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3799" name="Picture 7" descr="makkah_caaba_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3850" y="-315913"/>
            <a:ext cx="9467850" cy="7100888"/>
          </a:xfrm>
          <a:prstGeom prst="rect">
            <a:avLst/>
          </a:prstGeom>
          <a:noFill/>
        </p:spPr>
      </p:pic>
      <p:pic>
        <p:nvPicPr>
          <p:cNvPr id="33801" name="Picture 9" descr="mekka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52413" y="-171450"/>
            <a:ext cx="10801351" cy="7026275"/>
          </a:xfrm>
          <a:prstGeom prst="rect">
            <a:avLst/>
          </a:prstGeom>
          <a:noFill/>
        </p:spPr>
      </p:pic>
      <p:pic>
        <p:nvPicPr>
          <p:cNvPr id="33802" name="Picture 10" descr="Og38_038_Page_1_Image_0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0"/>
            <a:ext cx="9648826" cy="725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63938" y="3068638"/>
            <a:ext cx="5060950" cy="33464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Этико-политическое учение, возникшее в Древнем Китае. Основателем считается Конфуций (551 — 479 до н.э.). </a:t>
            </a: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571868" y="285728"/>
            <a:ext cx="5572132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Конфуцианство</a:t>
            </a:r>
          </a:p>
        </p:txBody>
      </p:sp>
      <p:pic>
        <p:nvPicPr>
          <p:cNvPr id="24580" name="Picture 4" descr="Конфуций">
            <a:hlinkClick r:id="rId3" tooltip="Конфуций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3113088" cy="61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45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57158" y="142852"/>
            <a:ext cx="474663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Даосизм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84213" y="5589588"/>
            <a:ext cx="7920037" cy="10080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latin typeface="Calibri" pitchFamily="34" charset="0"/>
              </a:rPr>
              <a:t>Китайское традиционное учение, включающее элементы </a:t>
            </a:r>
          </a:p>
          <a:p>
            <a:pPr algn="ctr"/>
            <a:r>
              <a:rPr lang="ru-RU" sz="2000" b="1" dirty="0">
                <a:latin typeface="Calibri" pitchFamily="34" charset="0"/>
              </a:rPr>
              <a:t>религии, мистики, гаданий, шаманизма, </a:t>
            </a:r>
            <a:r>
              <a:rPr lang="ru-RU" sz="2000" b="1" dirty="0" err="1">
                <a:latin typeface="Calibri" pitchFamily="34" charset="0"/>
              </a:rPr>
              <a:t>медитационной</a:t>
            </a:r>
            <a:endParaRPr lang="ru-RU" sz="2000" b="1" dirty="0">
              <a:latin typeface="Calibri" pitchFamily="34" charset="0"/>
            </a:endParaRPr>
          </a:p>
          <a:p>
            <a:pPr algn="ctr"/>
            <a:r>
              <a:rPr lang="ru-RU" sz="2000" b="1" dirty="0">
                <a:latin typeface="Calibri" pitchFamily="34" charset="0"/>
              </a:rPr>
              <a:t> практики, несущее также традиционную философию и науку. </a:t>
            </a:r>
          </a:p>
        </p:txBody>
      </p:sp>
      <p:pic>
        <p:nvPicPr>
          <p:cNvPr id="26628" name="Picture 4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1125538"/>
            <a:ext cx="5754688" cy="431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С.66-71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683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Преобладание мужского населения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преобладание мужского 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8286808" cy="5498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CC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Преобладание женского населения</a:t>
            </a:r>
            <a:endParaRPr lang="ru-RU" dirty="0"/>
          </a:p>
        </p:txBody>
      </p:sp>
      <p:pic>
        <p:nvPicPr>
          <p:cNvPr id="4" name="Содержимое 3" descr="преобладание женского 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500174"/>
            <a:ext cx="8072494" cy="5130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7C8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Возрастной состав населения; трудовые ресурсы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286124"/>
            <a:ext cx="4857784" cy="15716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(0-14 лет);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взрослые (15-64 года);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пожилые (65 лет и старше).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1571612"/>
            <a:ext cx="6715172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При анализе возрастного состава населения принято выделять три основные возрастные группы: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5000636"/>
            <a:ext cx="5643602" cy="164307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структуре населения мира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детей составляет в среднем 34%,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 - 58 %,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пожилых - 8 %.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возрстной соста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8244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Влияние возрастной структуры населения на трудовые ресурсы и экономически активное население (ЭАН)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291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 мире к экономически активному относится около 45% всего населения, </a:t>
            </a:r>
          </a:p>
          <a:p>
            <a:r>
              <a:rPr lang="ru-RU" dirty="0" smtClean="0"/>
              <a:t>в странах Зарубежной Европы, Северной Америки, России этот показатель составляет 48- 50%, </a:t>
            </a:r>
          </a:p>
          <a:p>
            <a:r>
              <a:rPr lang="ru-RU" dirty="0" smtClean="0"/>
              <a:t>в странах Азии, Африки, Латинской Америки - 35-40%. Это связано с уровнем занятости женщин в общественном производстве и долей детей в возрастной структуре населения.</a:t>
            </a:r>
          </a:p>
          <a:p>
            <a:endParaRPr lang="ru-RU" dirty="0" smtClean="0"/>
          </a:p>
          <a:p>
            <a:r>
              <a:rPr lang="ru-RU" dirty="0" smtClean="0"/>
              <a:t>Соотношение между трудоспособной частью населения и неработающими (детьми и пожилыми) называется демографической нагрузкой. </a:t>
            </a:r>
          </a:p>
          <a:p>
            <a:r>
              <a:rPr lang="ru-RU" dirty="0" smtClean="0"/>
              <a:t>Демографическая нагрузка в мире составляет в среднем 70% (то есть 70 неработающих на 100 трудоспособных), в развитых странах - 45- 50%, в развивающихся - до 100%.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Возрастно-половые  пирамиды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Для графического анализа возрастной и половой структуры населения используются половозрастные пирамиды, имеющие вид столбиковой диаграммы</a:t>
            </a:r>
            <a:endParaRPr lang="ru-RU" dirty="0"/>
          </a:p>
        </p:txBody>
      </p:sp>
      <p:pic>
        <p:nvPicPr>
          <p:cNvPr id="4" name="Рисунок 3" descr="типы полово-возрастных пирами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8001056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1533</Words>
  <Application>Microsoft Office PowerPoint</Application>
  <PresentationFormat>Экран (4:3)</PresentationFormat>
  <Paragraphs>272</Paragraphs>
  <Slides>38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План изучения темы</vt:lpstr>
      <vt:lpstr>Половой состав населения</vt:lpstr>
      <vt:lpstr>Преобладание мужского населения</vt:lpstr>
      <vt:lpstr>Преобладание женского населения</vt:lpstr>
      <vt:lpstr> Возрастной состав населения; трудовые ресурсы </vt:lpstr>
      <vt:lpstr>Слайд 7</vt:lpstr>
      <vt:lpstr>Влияние возрастной структуры населения на трудовые ресурсы и экономически активное население (ЭАН)</vt:lpstr>
      <vt:lpstr>Возрастно-половые  пирамиды</vt:lpstr>
      <vt:lpstr>Слайд 10</vt:lpstr>
      <vt:lpstr> ДВАДЦАТЬ РАЗВИВАЮЩИХСЯ СТРАН С САМОЙ БОЛЬШОЙ ДОЛЕЙ НЕГРАМОТНЫХ В НАСЕЛЕНИИ СТАРШЕ 15 ЛЕТ </vt:lpstr>
      <vt:lpstr>ЧИСЛЕННОСТЬ СТУДЕНТОВ НА  100 ТЫС. ЖИТЕЛЕЙ  ПО СТРАНАМ МИРА</vt:lpstr>
      <vt:lpstr>Этнический (национальный) состав населения</vt:lpstr>
      <vt:lpstr>Слайд 14</vt:lpstr>
      <vt:lpstr>Классификация этносов</vt:lpstr>
      <vt:lpstr>К крупнейшим по численности народам мира относятся:</vt:lpstr>
      <vt:lpstr>Классификация по языку:</vt:lpstr>
      <vt:lpstr>Распространение основных языков</vt:lpstr>
      <vt:lpstr> Одно- и многонациональные государства. </vt:lpstr>
      <vt:lpstr>Главные очаги этнорелигиозных конфликтов</vt:lpstr>
      <vt:lpstr>Классификация мировых религий</vt:lpstr>
      <vt:lpstr>Религиозный состав населения</vt:lpstr>
      <vt:lpstr> Религии и общественная жизнь </vt:lpstr>
      <vt:lpstr>Приверженцы различных религий</vt:lpstr>
      <vt:lpstr>Слайд 25</vt:lpstr>
      <vt:lpstr>Христианство</vt:lpstr>
      <vt:lpstr>Слайд 27</vt:lpstr>
      <vt:lpstr>Католическая церковь</vt:lpstr>
      <vt:lpstr>География католицизма</vt:lpstr>
      <vt:lpstr>Слайд 30</vt:lpstr>
      <vt:lpstr>Протестантизм</vt:lpstr>
      <vt:lpstr>Слайд 32</vt:lpstr>
      <vt:lpstr>Слайд 33</vt:lpstr>
      <vt:lpstr>Слайд 34</vt:lpstr>
      <vt:lpstr>Слайд 35</vt:lpstr>
      <vt:lpstr>Слайд 36</vt:lpstr>
      <vt:lpstr>Слайд 37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 Валентиновна</dc:creator>
  <cp:lastModifiedBy>Galina</cp:lastModifiedBy>
  <cp:revision>7</cp:revision>
  <dcterms:created xsi:type="dcterms:W3CDTF">2009-02-16T16:46:14Z</dcterms:created>
  <dcterms:modified xsi:type="dcterms:W3CDTF">2013-02-14T06:30:29Z</dcterms:modified>
</cp:coreProperties>
</file>