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sldIdLst>
    <p:sldId id="274" r:id="rId2"/>
    <p:sldId id="260" r:id="rId3"/>
    <p:sldId id="261" r:id="rId4"/>
    <p:sldId id="257" r:id="rId5"/>
    <p:sldId id="278" r:id="rId6"/>
    <p:sldId id="258" r:id="rId7"/>
    <p:sldId id="265" r:id="rId8"/>
    <p:sldId id="263" r:id="rId9"/>
    <p:sldId id="264" r:id="rId10"/>
    <p:sldId id="259" r:id="rId11"/>
    <p:sldId id="262" r:id="rId12"/>
    <p:sldId id="268" r:id="rId13"/>
    <p:sldId id="273" r:id="rId14"/>
    <p:sldId id="270" r:id="rId15"/>
    <p:sldId id="277" r:id="rId16"/>
    <p:sldId id="269" r:id="rId17"/>
    <p:sldId id="266" r:id="rId18"/>
    <p:sldId id="267" r:id="rId19"/>
    <p:sldId id="276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66FF33"/>
    <a:srgbClr val="FFFF66"/>
    <a:srgbClr val="0000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72" autoAdjust="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CC2E3-4EA7-4358-AED9-4EE41B29FF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 advAuto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FBF9-4114-4A21-8781-B972FE4F6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F7CF-260C-42E8-AC4B-01E8D026AD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94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63502DA-79FB-49DD-B3EE-41F70B85DFA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46E6-BC38-42D9-8F42-ED7E6C8071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F817-2027-4E3B-8F06-003831B501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4EF4F-19EB-4054-BA27-8F568A9596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23AA8-ED10-4FF1-A4AC-BDF14D7F4B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5114B-40A9-4EE9-8B98-721D44E2D3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DFD75-8ED5-4387-B764-125871B39A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6960-0AD0-4B6E-8721-5D99CDE25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E6178-27D9-4B6B-8662-D372754E4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64999">
              <a:srgbClr val="F0EBD5"/>
            </a:gs>
            <a:gs pos="100000">
              <a:srgbClr val="D1C39F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24453-A823-483D-9BD7-CCDB23DB96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image" Target="../media/image4.jpeg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28596" y="2857496"/>
            <a:ext cx="8229600" cy="1828800"/>
          </a:xfrm>
        </p:spPr>
        <p:txBody>
          <a:bodyPr>
            <a:prstTxWarp prst="textArchUp">
              <a:avLst>
                <a:gd name="adj" fmla="val 10241746"/>
              </a:avLst>
            </a:prstTxWarp>
            <a:normAutofit fontScale="90000"/>
          </a:bodyPr>
          <a:lstStyle/>
          <a:p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Х о </a:t>
            </a:r>
            <a:r>
              <a:rPr lang="ru-RU" sz="8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з</a:t>
            </a:r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я </a:t>
            </a:r>
            <a:r>
              <a:rPr lang="ru-RU" sz="8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й</a:t>
            </a:r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с т в о</a:t>
            </a:r>
            <a:b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</a:br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</a:t>
            </a:r>
            <a:b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</a:br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С Ш А</a:t>
            </a:r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ru-RU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/>
            </a:r>
            <a:br>
              <a:rPr lang="ru-RU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</a:b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57290" y="3571876"/>
            <a:ext cx="6400800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Ведущее место в мировой экономике. </a:t>
            </a:r>
          </a:p>
          <a:p>
            <a:pPr>
              <a:lnSpc>
                <a:spcPct val="80000"/>
              </a:lnSpc>
            </a:pPr>
            <a:r>
              <a:rPr lang="ru-RU" sz="2800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Природные предпосылки для развития промышленности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Промышленность США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добыче нефти, газа, угля, выплавке стали входит в тройку лидеров мира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производству электроэнергии – 1 место в мире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Лидирующие позиции  в химической промышленности, выплавке цветных металлов (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1 место)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Лицо страны – производство автомобилей, самолётов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уровню развития  электроники и аэрокосмической техники превосходит все страны мира.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14290"/>
            <a:ext cx="8229600" cy="1143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Сельское хозяйство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500173"/>
            <a:ext cx="8229600" cy="5024451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ru-RU" sz="2400" dirty="0"/>
              <a:t>по размерам С/Х продукции превосходит все страны мира 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ru-RU" sz="2400" dirty="0"/>
              <a:t>По производству зерновых 2-е место, а по экспорту С/Х сырья – 1-е место в мире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ru-RU" sz="2400" dirty="0"/>
              <a:t>Занято  3% населения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ru-RU" sz="2400" dirty="0"/>
              <a:t>Производительность труда выше, чем в промышленности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ru-RU" sz="2400" dirty="0"/>
              <a:t>США – первые в </a:t>
            </a:r>
            <a:r>
              <a:rPr lang="ru-RU" sz="2400" dirty="0" err="1"/>
              <a:t>агробизнесе</a:t>
            </a:r>
            <a:endParaRPr lang="ru-RU" sz="2400" dirty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ru-RU" sz="2400" dirty="0"/>
              <a:t>Основной тип С/Х предприятия – ферма. </a:t>
            </a:r>
            <a:r>
              <a:rPr lang="ru-RU" sz="2400" dirty="0" smtClean="0"/>
              <a:t>                                    Тенденция </a:t>
            </a:r>
            <a:r>
              <a:rPr lang="ru-RU" sz="2400" dirty="0"/>
              <a:t>– роль крупных хозяйств быстро возрастает.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ru-RU" sz="2400" dirty="0"/>
              <a:t>Особенность – </a:t>
            </a:r>
            <a:r>
              <a:rPr lang="ru-RU" sz="2400" dirty="0" err="1"/>
              <a:t>постадийная</a:t>
            </a:r>
            <a:r>
              <a:rPr lang="ru-RU" sz="2400" dirty="0"/>
              <a:t> специализация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ru-RU" sz="2400" dirty="0"/>
          </a:p>
        </p:txBody>
      </p:sp>
      <p:pic>
        <p:nvPicPr>
          <p:cNvPr id="67586" name="Picture 2" descr="C:\Documents and Settings\Администратор\Local Settings\Temporary Internet Files\Content.IE5\GBFQK3G8\MCj0428203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1043905" cy="1133494"/>
          </a:xfrm>
          <a:prstGeom prst="rect">
            <a:avLst/>
          </a:prstGeom>
          <a:noFill/>
        </p:spPr>
      </p:pic>
      <p:pic>
        <p:nvPicPr>
          <p:cNvPr id="67587" name="Picture 3" descr="C:\Documents and Settings\Администратор\Local Settings\Temporary Internet Files\Content.IE5\3QB4U87S\MCj0411009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214290"/>
            <a:ext cx="1314551" cy="1226128"/>
          </a:xfrm>
          <a:prstGeom prst="rect">
            <a:avLst/>
          </a:prstGeom>
          <a:noFill/>
        </p:spPr>
      </p:pic>
      <p:pic>
        <p:nvPicPr>
          <p:cNvPr id="67588" name="Picture 4" descr="C:\Documents and Settings\Администратор\Local Settings\Temporary Internet Files\Content.IE5\PHZKEL6O\MCj0197852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3357562"/>
            <a:ext cx="2286016" cy="15272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14290"/>
            <a:ext cx="8229600" cy="1041423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Североамериканский тип.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Развитие всех видов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Большие размеры грузов и перевозок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Большая дальность перевозок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Особая роль автомобилей</a:t>
            </a:r>
          </a:p>
        </p:txBody>
      </p:sp>
      <p:pic>
        <p:nvPicPr>
          <p:cNvPr id="4" name="Рисунок 3" descr="j044038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7694"/>
            <a:ext cx="2743200" cy="2743200"/>
          </a:xfrm>
          <a:prstGeom prst="rect">
            <a:avLst/>
          </a:prstGeom>
        </p:spPr>
      </p:pic>
      <p:pic>
        <p:nvPicPr>
          <p:cNvPr id="5" name="Рисунок 4" descr="bd05677_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3786190"/>
            <a:ext cx="1662398" cy="2187062"/>
          </a:xfrm>
          <a:prstGeom prst="rect">
            <a:avLst/>
          </a:prstGeom>
        </p:spPr>
      </p:pic>
      <p:pic>
        <p:nvPicPr>
          <p:cNvPr id="66562" name="Picture 2" descr="C:\Program Files\Microsoft Office\MEDIA\CAGCAT10\j0212957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58346" y="5000636"/>
            <a:ext cx="1830629" cy="1149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33333E-6 L 1.26354 -0.8354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2" y="-418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-1.3165 0.0020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8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WordArt 2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6162675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Т</a:t>
            </a:r>
            <a:r>
              <a:rPr lang="ru-RU" sz="40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ранспортный </a:t>
            </a:r>
            <a:r>
              <a:rPr lang="ru-RU" sz="40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комплекс</a:t>
            </a:r>
          </a:p>
        </p:txBody>
      </p:sp>
      <p:pic>
        <p:nvPicPr>
          <p:cNvPr id="57347" name="Picture 3" descr="BD05680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066800"/>
            <a:ext cx="1981200" cy="1570038"/>
          </a:xfrm>
          <a:prstGeom prst="rect">
            <a:avLst/>
          </a:prstGeom>
          <a:noFill/>
        </p:spPr>
      </p:pic>
      <p:pic>
        <p:nvPicPr>
          <p:cNvPr id="57348" name="Picture 4" descr="BD05679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188913"/>
            <a:ext cx="2411412" cy="1042987"/>
          </a:xfrm>
          <a:prstGeom prst="rect">
            <a:avLst/>
          </a:prstGeom>
          <a:noFill/>
        </p:spPr>
      </p:pic>
      <p:pic>
        <p:nvPicPr>
          <p:cNvPr id="57349" name="Picture 5" descr="BD07281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5029200"/>
            <a:ext cx="1330325" cy="1524000"/>
          </a:xfrm>
          <a:prstGeom prst="rect">
            <a:avLst/>
          </a:prstGeom>
          <a:noFill/>
        </p:spPr>
      </p:pic>
      <p:pic>
        <p:nvPicPr>
          <p:cNvPr id="57350" name="Picture 6" descr="TN00561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3352800"/>
            <a:ext cx="1752600" cy="1333500"/>
          </a:xfrm>
          <a:prstGeom prst="rect">
            <a:avLst/>
          </a:prstGeom>
          <a:noFill/>
        </p:spPr>
      </p:pic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2000232" y="4643446"/>
            <a:ext cx="6858000" cy="1920875"/>
          </a:xfrm>
          <a:prstGeom prst="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/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Основу железнодорожной системы составляют трансконтинентальные магистрали, идущие от Атлантического до Тихоокеанского побережья. Остальные магистрали проложены как в широтном, так и в меридиональном направлении.</a:t>
            </a: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323850" y="2565400"/>
            <a:ext cx="6629400" cy="1938992"/>
          </a:xfrm>
          <a:prstGeom prst="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2000" b="1" dirty="0">
                <a:latin typeface="Calibri" pitchFamily="34" charset="0"/>
              </a:rPr>
              <a:t>Быстрому развитию автомобильного транспорта способствовал процесс урбанизации и фермерский тип сельского расселения, а также наличие большой сети хороших автодорог по всей стране, налаженная система тех обслуживания и активная деятельность автомобильных</a:t>
            </a:r>
            <a:r>
              <a:rPr lang="ru-RU" sz="2000" dirty="0">
                <a:latin typeface="Calibri" pitchFamily="34" charset="0"/>
              </a:rPr>
              <a:t> монополий.</a:t>
            </a: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2339975" y="1268413"/>
            <a:ext cx="6400800" cy="1311275"/>
          </a:xfrm>
          <a:prstGeom prst="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000" dirty="0">
                <a:latin typeface="Tahoma" pitchFamily="34" charset="0"/>
              </a:rPr>
              <a:t>Авиационный транспорт имеет большое значение в пассажирских перевозках и внутренних и международных. Парк самолетов гражданской авиации – самый большой в мире</a:t>
            </a:r>
            <a:r>
              <a:rPr lang="ru-RU" dirty="0">
                <a:latin typeface="Tahoma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8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00"/>
                            </p:stCondLst>
                            <p:childTnLst>
                              <p:par>
                                <p:cTn id="38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8" presetClass="entr" presetSubtype="9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7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nimBg="1"/>
      <p:bldP spid="57351" grpId="0" animBg="1" autoUpdateAnimBg="0"/>
      <p:bldP spid="57352" grpId="0" animBg="1" autoUpdateAnimBg="0"/>
      <p:bldP spid="57353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Территориальная структура хозяйства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229600" cy="168592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Концентрация экономической жизни в «окраинных»                                                                                     </a:t>
            </a:r>
            <a:r>
              <a:rPr lang="ru-RU" dirty="0" err="1" smtClean="0"/>
              <a:t>приокеанских</a:t>
            </a:r>
            <a:r>
              <a:rPr lang="ru-RU" dirty="0" smtClean="0"/>
              <a:t> и приозёрных  районах.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581150" y="823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6781800" cy="6180138"/>
          </a:xfrm>
          <a:prstGeom prst="rect">
            <a:avLst/>
          </a:prstGeom>
          <a:solidFill>
            <a:srgbClr val="D0AD8E"/>
          </a:solidFill>
        </p:spPr>
      </p:pic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5562600" y="3276600"/>
            <a:ext cx="2743200" cy="2743200"/>
          </a:xfrm>
          <a:prstGeom prst="ellipse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ru-RU" sz="2400" b="1"/>
              <a:t>БОСВАШ</a:t>
            </a:r>
          </a:p>
          <a:p>
            <a:pPr algn="ctr" eaLnBrk="0" hangingPunct="0"/>
            <a:r>
              <a:rPr lang="ru-RU" sz="2400" b="1"/>
              <a:t>(от Бостона </a:t>
            </a:r>
          </a:p>
          <a:p>
            <a:pPr algn="ctr" eaLnBrk="0" hangingPunct="0"/>
            <a:r>
              <a:rPr lang="ru-RU" sz="2400" b="1"/>
              <a:t>до Вашингтона)</a:t>
            </a:r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3124200" y="2133600"/>
            <a:ext cx="2667000" cy="2590800"/>
          </a:xfrm>
          <a:prstGeom prst="ellipse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ru-RU" sz="2400" b="1"/>
              <a:t>ЧИПИТС</a:t>
            </a:r>
          </a:p>
          <a:p>
            <a:pPr algn="ctr" eaLnBrk="0" hangingPunct="0"/>
            <a:r>
              <a:rPr lang="ru-RU" sz="2400" b="1"/>
              <a:t>или</a:t>
            </a:r>
          </a:p>
          <a:p>
            <a:pPr algn="ctr" eaLnBrk="0" hangingPunct="0"/>
            <a:r>
              <a:rPr lang="ru-RU" sz="2400" b="1"/>
              <a:t>ПРИОЗЕРНЫЙ</a:t>
            </a:r>
          </a:p>
          <a:p>
            <a:pPr algn="ctr" eaLnBrk="0" hangingPunct="0"/>
            <a:r>
              <a:rPr lang="ru-RU" sz="2400" b="1"/>
              <a:t>(от Милуоки</a:t>
            </a:r>
          </a:p>
          <a:p>
            <a:pPr algn="ctr" eaLnBrk="0" hangingPunct="0"/>
            <a:r>
              <a:rPr lang="ru-RU" sz="2400" b="1"/>
              <a:t>до Питтсбурга)</a:t>
            </a:r>
          </a:p>
        </p:txBody>
      </p:sp>
      <p:sp>
        <p:nvSpPr>
          <p:cNvPr id="26630" name="Oval 6"/>
          <p:cNvSpPr>
            <a:spLocks noChangeArrowheads="1"/>
          </p:cNvSpPr>
          <p:nvPr/>
        </p:nvSpPr>
        <p:spPr bwMode="auto">
          <a:xfrm>
            <a:off x="0" y="3357562"/>
            <a:ext cx="2743200" cy="2743200"/>
          </a:xfrm>
          <a:prstGeom prst="ellipse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ru-RU" sz="2400" b="1" dirty="0"/>
              <a:t>САНСАН</a:t>
            </a:r>
          </a:p>
          <a:p>
            <a:pPr algn="ctr" eaLnBrk="0" hangingPunct="0"/>
            <a:r>
              <a:rPr lang="ru-RU" sz="2400" b="1" dirty="0"/>
              <a:t>или</a:t>
            </a:r>
          </a:p>
          <a:p>
            <a:pPr algn="ctr" eaLnBrk="0" hangingPunct="0"/>
            <a:r>
              <a:rPr lang="ru-RU" sz="2400" b="1" dirty="0"/>
              <a:t>КАЛИФОРНИЙСКИЙ</a:t>
            </a:r>
          </a:p>
          <a:p>
            <a:pPr algn="ctr" eaLnBrk="0" hangingPunct="0"/>
            <a:r>
              <a:rPr lang="ru-RU" sz="2400" b="1" dirty="0"/>
              <a:t>(от Сан-Франциско</a:t>
            </a:r>
          </a:p>
          <a:p>
            <a:pPr algn="ctr" eaLnBrk="0" hangingPunct="0"/>
            <a:r>
              <a:rPr lang="ru-RU" sz="2400" b="1" dirty="0"/>
              <a:t>до Сан-Диего)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228600" y="228600"/>
            <a:ext cx="4486276" cy="1754326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1800" b="1" dirty="0">
                <a:solidFill>
                  <a:schemeClr val="accent2"/>
                </a:solidFill>
              </a:rPr>
              <a:t>В экономически наиболее развитых частях США сложились обширные урбанизированные районы, образовавшиеся при срастании многочисленных соседних агломераций – «МЕГАЛОПОЛИСЫ»</a:t>
            </a:r>
          </a:p>
        </p:txBody>
      </p:sp>
      <p:pic>
        <p:nvPicPr>
          <p:cNvPr id="26632" name="Picture 8" descr="Городская агломерац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28600"/>
            <a:ext cx="4057680" cy="1792488"/>
          </a:xfrm>
          <a:prstGeom prst="rect">
            <a:avLst/>
          </a:prstGeom>
          <a:noFill/>
        </p:spPr>
      </p:pic>
      <p:pic>
        <p:nvPicPr>
          <p:cNvPr id="26635" name="Picture 11" descr="Вашингто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5486400"/>
            <a:ext cx="1714500" cy="1131888"/>
          </a:xfrm>
          <a:prstGeom prst="rect">
            <a:avLst/>
          </a:prstGeom>
          <a:noFill/>
        </p:spPr>
      </p:pic>
      <p:pic>
        <p:nvPicPr>
          <p:cNvPr id="26636" name="Picture 12" descr="Сан-Франциско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000240"/>
            <a:ext cx="1285852" cy="1430329"/>
          </a:xfrm>
          <a:prstGeom prst="rect">
            <a:avLst/>
          </a:prstGeom>
          <a:noFill/>
        </p:spPr>
      </p:pic>
      <p:pic>
        <p:nvPicPr>
          <p:cNvPr id="26637" name="Picture 13" descr="Сан-Франциско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1800" y="4953000"/>
            <a:ext cx="2209800" cy="16573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3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300"/>
                            </p:stCondLst>
                            <p:childTnLst>
                              <p:par>
                                <p:cTn id="18" presetID="2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800"/>
                            </p:stCondLst>
                            <p:childTnLst>
                              <p:par>
                                <p:cTn id="23" presetID="23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300"/>
                            </p:stCondLst>
                            <p:childTnLst>
                              <p:par>
                                <p:cTn id="28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3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8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3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 autoUpdateAnimBg="0"/>
      <p:bldP spid="26629" grpId="0" animBg="1" autoUpdateAnimBg="0"/>
      <p:bldP spid="26630" grpId="0" animBg="1" autoUpdateAnimBg="0"/>
      <p:bldP spid="26631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88913"/>
            <a:ext cx="9144000" cy="66690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Факторы, способствующие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высокому 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уровню хозяйства США: 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dirty="0"/>
              <a:t>Свобода С/Х от феодализма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dirty="0"/>
              <a:t>Большой приток </a:t>
            </a:r>
            <a:r>
              <a:rPr lang="ru-RU" dirty="0" err="1" smtClean="0"/>
              <a:t>высококвалифициро-ванных</a:t>
            </a:r>
            <a:r>
              <a:rPr lang="ru-RU" dirty="0" smtClean="0"/>
              <a:t> </a:t>
            </a:r>
            <a:r>
              <a:rPr lang="ru-RU" dirty="0" err="1"/>
              <a:t>специалистов-имигрантов</a:t>
            </a:r>
            <a:endParaRPr lang="ru-RU" dirty="0"/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dirty="0"/>
              <a:t>Расширение внутреннего рынка за счёт освоения новых земель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dirty="0"/>
              <a:t>Богатые природные ресурсы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dirty="0"/>
              <a:t>Выгодное ЭГП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dirty="0"/>
              <a:t>Длительный период развития без войн на своей территории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4000" dirty="0"/>
              <a:t>Отрасли международной специализации: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233362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ru-RU" dirty="0"/>
              <a:t>Электротехника и электроника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dirty="0"/>
              <a:t>Аэрокосмическая и военная техника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dirty="0"/>
              <a:t>Атомная техника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dirty="0"/>
              <a:t>Биотехнологии</a:t>
            </a:r>
          </a:p>
          <a:p>
            <a:pPr marL="609600" indent="-609600">
              <a:buFont typeface="Wingdings" pitchFamily="2" charset="2"/>
              <a:buNone/>
            </a:pPr>
            <a:endParaRPr lang="ru-RU" dirty="0"/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1547813" y="4581525"/>
            <a:ext cx="6480175" cy="1584325"/>
          </a:xfrm>
          <a:prstGeom prst="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Серьёзные конкуренты США:</a:t>
            </a:r>
          </a:p>
          <a:p>
            <a:pPr algn="ctr"/>
            <a:r>
              <a:rPr lang="ru-RU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Западная Европа,</a:t>
            </a:r>
          </a:p>
          <a:p>
            <a:pPr algn="ctr"/>
            <a:r>
              <a:rPr lang="ru-RU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 animBg="1"/>
      <p:bldP spid="5018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С. 300-305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387350"/>
            <a:ext cx="8229600" cy="1143000"/>
          </a:xfrm>
        </p:spPr>
        <p:txBody>
          <a:bodyPr/>
          <a:lstStyle/>
          <a:p>
            <a:r>
              <a:rPr lang="ru-RU" sz="3200" b="1"/>
              <a:t/>
            </a:r>
            <a:br>
              <a:rPr lang="ru-RU" sz="3200" b="1"/>
            </a:br>
            <a:r>
              <a:rPr lang="ru-RU" sz="3200" b="1"/>
              <a:t>Повторение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0" y="692150"/>
            <a:ext cx="9144000" cy="6165850"/>
          </a:xfrm>
        </p:spPr>
        <p:txBody>
          <a:bodyPr>
            <a:normAutofit lnSpcReduction="10000"/>
          </a:bodyPr>
          <a:lstStyle/>
          <a:p>
            <a:pPr>
              <a:lnSpc>
                <a:spcPct val="70000"/>
              </a:lnSpc>
            </a:pPr>
            <a:r>
              <a:rPr lang="ru-RU" sz="2000"/>
              <a:t>1. Переселенцы из других стран, приезжающие в США на постоянное местожительство.</a:t>
            </a:r>
          </a:p>
          <a:p>
            <a:pPr>
              <a:lnSpc>
                <a:spcPct val="70000"/>
              </a:lnSpc>
            </a:pPr>
            <a:endParaRPr lang="ru-RU" sz="2000"/>
          </a:p>
          <a:p>
            <a:pPr>
              <a:lnSpc>
                <a:spcPct val="70000"/>
              </a:lnSpc>
            </a:pPr>
            <a:r>
              <a:rPr lang="ru-RU" sz="2000"/>
              <a:t>2. Крупная форма городского расселения, образующаяся в результате слияния большого числа соседних городских агломераций. </a:t>
            </a:r>
          </a:p>
          <a:p>
            <a:pPr>
              <a:lnSpc>
                <a:spcPct val="70000"/>
              </a:lnSpc>
            </a:pPr>
            <a:endParaRPr lang="ru-RU" sz="2000"/>
          </a:p>
          <a:p>
            <a:pPr>
              <a:lnSpc>
                <a:spcPct val="70000"/>
              </a:lnSpc>
            </a:pPr>
            <a:r>
              <a:rPr lang="ru-RU" sz="2000"/>
              <a:t>3. Стоимость всей конечной продукции страны за один год (в долларах CША).</a:t>
            </a:r>
          </a:p>
          <a:p>
            <a:pPr>
              <a:lnSpc>
                <a:spcPct val="70000"/>
              </a:lnSpc>
            </a:pPr>
            <a:endParaRPr lang="ru-RU" sz="2000"/>
          </a:p>
          <a:p>
            <a:pPr>
              <a:lnSpc>
                <a:spcPct val="70000"/>
              </a:lnSpc>
            </a:pPr>
            <a:r>
              <a:rPr lang="ru-RU" sz="2000"/>
              <a:t>4. Денежная единица в США, во всех странах мира — валюта.</a:t>
            </a:r>
          </a:p>
          <a:p>
            <a:pPr>
              <a:lnSpc>
                <a:spcPct val="70000"/>
              </a:lnSpc>
            </a:pPr>
            <a:endParaRPr lang="ru-RU" sz="2000"/>
          </a:p>
          <a:p>
            <a:pPr>
              <a:lnSpc>
                <a:spcPct val="70000"/>
              </a:lnSpc>
            </a:pPr>
            <a:r>
              <a:rPr lang="ru-RU" sz="2000"/>
              <a:t>5. Форма административно-территориального устройства США.</a:t>
            </a:r>
          </a:p>
          <a:p>
            <a:pPr>
              <a:lnSpc>
                <a:spcPct val="70000"/>
              </a:lnSpc>
            </a:pPr>
            <a:endParaRPr lang="ru-RU" sz="2000"/>
          </a:p>
          <a:p>
            <a:pPr>
              <a:lnSpc>
                <a:spcPct val="70000"/>
              </a:lnSpc>
            </a:pPr>
            <a:r>
              <a:rPr lang="ru-RU" sz="2000"/>
              <a:t>6. Коренные жители, которые до прихода европейцев жили во всех районах страны.</a:t>
            </a:r>
          </a:p>
          <a:p>
            <a:pPr>
              <a:lnSpc>
                <a:spcPct val="70000"/>
              </a:lnSpc>
            </a:pPr>
            <a:endParaRPr lang="ru-RU" sz="2000"/>
          </a:p>
          <a:p>
            <a:pPr>
              <a:lnSpc>
                <a:spcPct val="70000"/>
              </a:lnSpc>
            </a:pPr>
            <a:r>
              <a:rPr lang="ru-RU" sz="2000"/>
              <a:t>7. Форма сельского хозяйства, которая придает ему индустриальный характер: наряду с производством сельскохозяйственной продукции включает ее переработку, сбыт, хранение, выпуск техники, удобрений.</a:t>
            </a:r>
          </a:p>
          <a:p>
            <a:pPr>
              <a:lnSpc>
                <a:spcPct val="70000"/>
              </a:lnSpc>
            </a:pPr>
            <a:endParaRPr lang="ru-RU" sz="2000"/>
          </a:p>
          <a:p>
            <a:pPr>
              <a:lnSpc>
                <a:spcPct val="70000"/>
              </a:lnSpc>
            </a:pPr>
            <a:r>
              <a:rPr lang="ru-RU" sz="2000"/>
              <a:t>8. Основной тип сельскохозяйственных предприятий США.</a:t>
            </a:r>
          </a:p>
          <a:p>
            <a:pPr>
              <a:lnSpc>
                <a:spcPct val="70000"/>
              </a:lnSpc>
            </a:pPr>
            <a:endParaRPr lang="ru-RU" sz="2000"/>
          </a:p>
          <a:p>
            <a:pPr>
              <a:lnSpc>
                <a:spcPct val="70000"/>
              </a:lnSpc>
            </a:pPr>
            <a:r>
              <a:rPr lang="ru-RU" sz="2000"/>
              <a:t>9. Территории, охраняемые государством, но где любой американец может отдыхать.</a:t>
            </a:r>
          </a:p>
          <a:p>
            <a:pPr>
              <a:lnSpc>
                <a:spcPct val="70000"/>
              </a:lnSpc>
            </a:pPr>
            <a:endParaRPr lang="ru-RU" sz="2000"/>
          </a:p>
          <a:p>
            <a:pPr>
              <a:lnSpc>
                <a:spcPct val="70000"/>
              </a:lnSpc>
            </a:pPr>
            <a:r>
              <a:rPr lang="ru-RU" sz="2000"/>
              <a:t>10. Река, которую называют американской Волгой или рабочей лошадью.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9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9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891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229600" cy="1143000"/>
          </a:xfrm>
        </p:spPr>
        <p:txBody>
          <a:bodyPr/>
          <a:lstStyle/>
          <a:p>
            <a:r>
              <a:rPr lang="ru-RU" dirty="0"/>
              <a:t>ответы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908050"/>
            <a:ext cx="8229600" cy="594995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000" dirty="0"/>
              <a:t>а) федеративное,</a:t>
            </a:r>
          </a:p>
          <a:p>
            <a:pPr>
              <a:lnSpc>
                <a:spcPct val="80000"/>
              </a:lnSpc>
            </a:pPr>
            <a:endParaRPr lang="ru-RU" sz="2000" dirty="0"/>
          </a:p>
          <a:p>
            <a:pPr>
              <a:lnSpc>
                <a:spcPct val="80000"/>
              </a:lnSpc>
            </a:pPr>
            <a:r>
              <a:rPr lang="ru-RU" sz="2000" dirty="0"/>
              <a:t>б) </a:t>
            </a:r>
            <a:r>
              <a:rPr lang="ru-RU" sz="2000" dirty="0" err="1"/>
              <a:t>агробизнес</a:t>
            </a:r>
            <a:r>
              <a:rPr lang="ru-RU" sz="2000" dirty="0"/>
              <a:t>,</a:t>
            </a:r>
          </a:p>
          <a:p>
            <a:pPr>
              <a:lnSpc>
                <a:spcPct val="80000"/>
              </a:lnSpc>
            </a:pPr>
            <a:endParaRPr lang="ru-RU" sz="2000" dirty="0"/>
          </a:p>
          <a:p>
            <a:pPr>
              <a:lnSpc>
                <a:spcPct val="80000"/>
              </a:lnSpc>
            </a:pPr>
            <a:r>
              <a:rPr lang="ru-RU" sz="2000" dirty="0"/>
              <a:t>в) ферма,</a:t>
            </a:r>
          </a:p>
          <a:p>
            <a:pPr>
              <a:lnSpc>
                <a:spcPct val="80000"/>
              </a:lnSpc>
            </a:pPr>
            <a:endParaRPr lang="ru-RU" sz="2000" dirty="0"/>
          </a:p>
          <a:p>
            <a:pPr>
              <a:lnSpc>
                <a:spcPct val="80000"/>
              </a:lnSpc>
            </a:pPr>
            <a:r>
              <a:rPr lang="ru-RU" sz="2000" dirty="0"/>
              <a:t>г) мегалополис,</a:t>
            </a:r>
          </a:p>
          <a:p>
            <a:pPr>
              <a:lnSpc>
                <a:spcPct val="80000"/>
              </a:lnSpc>
            </a:pPr>
            <a:endParaRPr lang="ru-RU" sz="2000" dirty="0"/>
          </a:p>
          <a:p>
            <a:pPr>
              <a:lnSpc>
                <a:spcPct val="80000"/>
              </a:lnSpc>
            </a:pPr>
            <a:r>
              <a:rPr lang="ru-RU" sz="2000" dirty="0" err="1"/>
              <a:t>д</a:t>
            </a:r>
            <a:r>
              <a:rPr lang="ru-RU" sz="2000" dirty="0"/>
              <a:t>) национальный парк,</a:t>
            </a:r>
          </a:p>
          <a:p>
            <a:pPr>
              <a:lnSpc>
                <a:spcPct val="80000"/>
              </a:lnSpc>
            </a:pPr>
            <a:endParaRPr lang="ru-RU" sz="2000" dirty="0"/>
          </a:p>
          <a:p>
            <a:pPr>
              <a:lnSpc>
                <a:spcPct val="80000"/>
              </a:lnSpc>
            </a:pPr>
            <a:r>
              <a:rPr lang="ru-RU" sz="2000" dirty="0"/>
              <a:t>е) ВВП,</a:t>
            </a:r>
          </a:p>
          <a:p>
            <a:pPr>
              <a:lnSpc>
                <a:spcPct val="80000"/>
              </a:lnSpc>
            </a:pPr>
            <a:endParaRPr lang="ru-RU" sz="2000" dirty="0"/>
          </a:p>
          <a:p>
            <a:pPr>
              <a:lnSpc>
                <a:spcPct val="80000"/>
              </a:lnSpc>
            </a:pPr>
            <a:r>
              <a:rPr lang="ru-RU" sz="2000" dirty="0"/>
              <a:t>ж) доллар,</a:t>
            </a:r>
          </a:p>
          <a:p>
            <a:pPr>
              <a:lnSpc>
                <a:spcPct val="80000"/>
              </a:lnSpc>
            </a:pPr>
            <a:endParaRPr lang="ru-RU" sz="2000" dirty="0"/>
          </a:p>
          <a:p>
            <a:pPr>
              <a:lnSpc>
                <a:spcPct val="80000"/>
              </a:lnSpc>
            </a:pPr>
            <a:r>
              <a:rPr lang="ru-RU" sz="2000" dirty="0" err="1"/>
              <a:t>з</a:t>
            </a:r>
            <a:r>
              <a:rPr lang="ru-RU" sz="2000" dirty="0"/>
              <a:t>) индейцы,</a:t>
            </a:r>
          </a:p>
          <a:p>
            <a:pPr>
              <a:lnSpc>
                <a:spcPct val="80000"/>
              </a:lnSpc>
            </a:pPr>
            <a:endParaRPr lang="ru-RU" sz="2000" dirty="0"/>
          </a:p>
          <a:p>
            <a:pPr>
              <a:lnSpc>
                <a:spcPct val="80000"/>
              </a:lnSpc>
            </a:pPr>
            <a:r>
              <a:rPr lang="ru-RU" sz="2000" dirty="0"/>
              <a:t>и) Миссисипи,</a:t>
            </a:r>
          </a:p>
          <a:p>
            <a:pPr>
              <a:lnSpc>
                <a:spcPct val="80000"/>
              </a:lnSpc>
            </a:pPr>
            <a:endParaRPr lang="ru-RU" sz="2000" dirty="0"/>
          </a:p>
          <a:p>
            <a:pPr>
              <a:lnSpc>
                <a:spcPct val="80000"/>
              </a:lnSpc>
            </a:pPr>
            <a:r>
              <a:rPr lang="ru-RU" sz="2000" dirty="0"/>
              <a:t>к) иммигранты.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000" dirty="0"/>
              <a:t>Роль США  в мировом хозяйстве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800" dirty="0"/>
              <a:t>США – крупнейшее государство мира, обладающее могучим экономическим, научно-техническим и военным потенциалом;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/>
              <a:t>ВНП США не имеет себе равных в мире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/>
              <a:t>США – крупнейший в мире производитель промышленной и С/Х продукции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/>
              <a:t>США – крупнейший экспортёр капитала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285720" y="3857628"/>
            <a:ext cx="8572560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Calibri" pitchFamily="34" charset="0"/>
              </a:rPr>
              <a:t>По численности научного и инженерного персонала и расходам на НИОКР США резко выделяется даже среди высокоразвитых стран.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285720" y="5357826"/>
            <a:ext cx="8624919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Под воздействием НТР в отраслевой структуре ВНП происходит сокращение удельного веса материального производства и возрастание непроизводственной сферы.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14281" y="1928802"/>
            <a:ext cx="8643999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Отраслями международной специализации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США являются электротехническая и электронная промышленность, автомобилестроение,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авиакосмическая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атомная промышленность, биотехнология и т.д.</a:t>
            </a:r>
          </a:p>
        </p:txBody>
      </p:sp>
      <p:sp>
        <p:nvSpPr>
          <p:cNvPr id="28677" name="WordArt 5"/>
          <p:cNvSpPr>
            <a:spLocks noChangeArrowheads="1" noChangeShapeType="1" noTextEdit="1"/>
          </p:cNvSpPr>
          <p:nvPr/>
        </p:nvSpPr>
        <p:spPr bwMode="auto">
          <a:xfrm>
            <a:off x="1428728" y="357166"/>
            <a:ext cx="7000924" cy="1346200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</a:bodyPr>
          <a:lstStyle/>
          <a:p>
            <a:pPr algn="ctr"/>
            <a:r>
              <a:rPr lang="ru-RU" sz="18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Общая характеристика </a:t>
            </a:r>
            <a:endParaRPr lang="ru-RU" sz="1800" b="1" kern="1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  <a:p>
            <a:pPr algn="ctr"/>
            <a:r>
              <a:rPr lang="ru-RU" sz="18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хозяйства</a:t>
            </a:r>
            <a:r>
              <a:rPr lang="ru-RU" sz="18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28678" name="Picture 6" descr="Ареалы технопарков в СШ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03562" y="4500570"/>
            <a:ext cx="3664992" cy="2357430"/>
          </a:xfrm>
          <a:prstGeom prst="rect">
            <a:avLst/>
          </a:prstGeom>
          <a:noFill/>
        </p:spPr>
      </p:pic>
      <p:pic>
        <p:nvPicPr>
          <p:cNvPr id="28679" name="Picture 7" descr="BS00580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4800"/>
            <a:ext cx="1200128" cy="1012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 autoUpdateAnimBg="0"/>
      <p:bldP spid="28675" grpId="0" animBg="1" autoUpdateAnimBg="0"/>
      <p:bldP spid="28676" grpId="0" animBg="1" autoUpdateAnimBg="0"/>
      <p:bldP spid="2867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Хозяйство Северной Амери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3025" y="0"/>
            <a:ext cx="9217025" cy="6769100"/>
          </a:xfrm>
          <a:prstGeom prst="rect">
            <a:avLst/>
          </a:prstGeom>
          <a:noFill/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042988" y="404813"/>
            <a:ext cx="360362" cy="5688012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763713" y="333375"/>
            <a:ext cx="1008062" cy="431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США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5364163" y="3716338"/>
            <a:ext cx="358775" cy="13700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10800000" vert="eaVert" wrap="none" anchor="ctr"/>
          <a:lstStyle/>
          <a:p>
            <a:pPr algn="ctr"/>
            <a:r>
              <a:rPr lang="ru-RU" sz="2400" b="1">
                <a:solidFill>
                  <a:srgbClr val="FF3300"/>
                </a:solidFill>
              </a:rPr>
              <a:t>Россия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 rot="16200000">
            <a:off x="1295400" y="2457450"/>
            <a:ext cx="1079500" cy="431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/>
              <a:t>Китай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1476375" y="3500438"/>
            <a:ext cx="360363" cy="2592387"/>
          </a:xfrm>
          <a:prstGeom prst="rect">
            <a:avLst/>
          </a:prstGeom>
          <a:solidFill>
            <a:srgbClr val="FFFF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1835150" y="4292600"/>
            <a:ext cx="360363" cy="180022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 rot="16200000">
            <a:off x="1655762" y="3176588"/>
            <a:ext cx="1368425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dirty="0"/>
              <a:t>Япония</a:t>
            </a: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5148263" y="5445125"/>
            <a:ext cx="280993" cy="627081"/>
          </a:xfrm>
          <a:prstGeom prst="rect">
            <a:avLst/>
          </a:prstGeom>
          <a:solidFill>
            <a:srgbClr val="FF3399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  <p:bldP spid="7174" grpId="0" animBg="1"/>
      <p:bldP spid="7175" grpId="0" animBg="1"/>
      <p:bldP spid="7176" grpId="0" animBg="1"/>
      <p:bldP spid="7177" grpId="0" animBg="1"/>
      <p:bldP spid="7178" grpId="0" animBg="1"/>
      <p:bldP spid="7179" grpId="0" animBg="1"/>
      <p:bldP spid="718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Авиац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8496300" cy="6372225"/>
          </a:xfrm>
          <a:prstGeom prst="rect">
            <a:avLst/>
          </a:prstGeom>
          <a:noFill/>
        </p:spPr>
      </p:pic>
      <p:pic>
        <p:nvPicPr>
          <p:cNvPr id="48133" name="Picture 5" descr="Автомобил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0975" y="0"/>
            <a:ext cx="9324975" cy="6994525"/>
          </a:xfrm>
          <a:prstGeom prst="rect">
            <a:avLst/>
          </a:prstGeom>
          <a:noFill/>
        </p:spPr>
      </p:pic>
      <p:pic>
        <p:nvPicPr>
          <p:cNvPr id="48134" name="Picture 6" descr="Персональный компьюте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8135" name="Picture 7" descr="Нефтеперерабатывающий завод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8137" name="Picture 9" descr="Пробки на дорог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8138" name="Picture 10" descr="Добыча нефти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8139" name="Picture 11" descr="Ветряки в горах США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8140" name="Picture 12" descr="boeing76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48141" name="Picture 13" descr="f117a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8142" name="Picture 14" descr="rc135_0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  <p:pic>
        <p:nvPicPr>
          <p:cNvPr id="48143" name="Picture 15" descr="jaguar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4763"/>
            <a:ext cx="9144000" cy="6846887"/>
          </a:xfrm>
          <a:prstGeom prst="rect">
            <a:avLst/>
          </a:prstGeom>
          <a:noFill/>
        </p:spPr>
      </p:pic>
      <p:pic>
        <p:nvPicPr>
          <p:cNvPr id="48144" name="Picture 16" descr="aj5515-00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7605713"/>
          </a:xfrm>
          <a:prstGeom prst="rect">
            <a:avLst/>
          </a:prstGeom>
          <a:noFill/>
        </p:spPr>
      </p:pic>
      <p:pic>
        <p:nvPicPr>
          <p:cNvPr id="48145" name="Picture 17" descr="aq6452-00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7499350"/>
          </a:xfrm>
          <a:prstGeom prst="rect">
            <a:avLst/>
          </a:prstGeom>
          <a:noFill/>
        </p:spPr>
      </p:pic>
      <p:pic>
        <p:nvPicPr>
          <p:cNvPr id="48146" name="Picture 18" descr="308762-00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-180975" y="188913"/>
            <a:ext cx="9612313" cy="7245350"/>
          </a:xfrm>
          <a:prstGeom prst="rect">
            <a:avLst/>
          </a:prstGeom>
          <a:noFill/>
        </p:spPr>
      </p:pic>
      <p:pic>
        <p:nvPicPr>
          <p:cNvPr id="48147" name="Picture 19" descr="306622-007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-252413" y="476250"/>
            <a:ext cx="9396413" cy="7123113"/>
          </a:xfrm>
          <a:prstGeom prst="rect">
            <a:avLst/>
          </a:prstGeom>
          <a:noFill/>
        </p:spPr>
      </p:pic>
      <p:pic>
        <p:nvPicPr>
          <p:cNvPr id="48148" name="Picture 20" descr="378622-001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-252413" y="0"/>
            <a:ext cx="10369551" cy="7448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4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8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8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8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8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48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Промышленность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571613"/>
            <a:ext cx="8215370" cy="264320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Занято 25% населения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Высокий уровень концентрации производства и капитала – ТНК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Чётко проявляется переход от </a:t>
            </a:r>
            <a:r>
              <a:rPr lang="ru-RU" dirty="0" err="1"/>
              <a:t>ресурсо</a:t>
            </a:r>
            <a:r>
              <a:rPr lang="ru-RU" dirty="0"/>
              <a:t>- </a:t>
            </a:r>
            <a:r>
              <a:rPr lang="ru-RU" dirty="0" smtClean="0"/>
              <a:t>к </a:t>
            </a:r>
            <a:r>
              <a:rPr lang="ru-RU" dirty="0"/>
              <a:t>энергосберегающим технологиям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41993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500958" y="2714620"/>
            <a:ext cx="792162" cy="431800"/>
          </a:xfrm>
          <a:prstGeom prst="rightArrow">
            <a:avLst>
              <a:gd name="adj1" fmla="val 50000"/>
              <a:gd name="adj2" fmla="val 4586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199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715272" y="6143644"/>
            <a:ext cx="792162" cy="431800"/>
          </a:xfrm>
          <a:prstGeom prst="rightArrow">
            <a:avLst>
              <a:gd name="adj1" fmla="val 50000"/>
              <a:gd name="adj2" fmla="val 4586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6081" name="Picture 1" descr="C:\Documents and Settings\Администратор\Local Settings\Temporary Internet Files\Content.IE5\GBFQK3G8\MCj0433586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635806"/>
            <a:ext cx="2500330" cy="1649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6083" name="Picture 3" descr="C:\Documents and Settings\Администратор\Local Settings\Temporary Internet Files\Content.IE5\3QB4U87S\MCj0432507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39" y="4635806"/>
            <a:ext cx="2360723" cy="16240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6084" name="Picture 4" descr="C:\Documents and Settings\Администратор\Local Settings\Temporary Internet Files\Content.IE5\PHZKEL6O\MCj0428331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2" y="4572008"/>
            <a:ext cx="2000264" cy="1738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nimBg="1"/>
      <p:bldP spid="41993" grpId="0" animBg="1"/>
      <p:bldP spid="4199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Крупнейшие ТНК Мира</a:t>
            </a:r>
            <a:endParaRPr lang="ru-RU" dirty="0"/>
          </a:p>
        </p:txBody>
      </p:sp>
      <p:graphicFrame>
        <p:nvGraphicFramePr>
          <p:cNvPr id="45060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428596" y="989013"/>
          <a:ext cx="8715404" cy="6369077"/>
        </p:xfrm>
        <a:graphic>
          <a:graphicData uri="http://schemas.openxmlformats.org/presentationml/2006/ole">
            <p:oleObj spid="_x0000_s45060" name="Document" r:id="rId3" imgW="5781530" imgH="3908078" progId="Word.Document.8">
              <p:embed/>
            </p:oleObj>
          </a:graphicData>
        </a:graphic>
      </p:graphicFrame>
      <p:sp>
        <p:nvSpPr>
          <p:cNvPr id="45062" name="AutoShap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172450" y="6453188"/>
            <a:ext cx="792163" cy="404812"/>
          </a:xfrm>
          <a:prstGeom prst="leftArrow">
            <a:avLst>
              <a:gd name="adj1" fmla="val 50000"/>
              <a:gd name="adj2" fmla="val 489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 animBg="1"/>
    </p:bld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578</TotalTime>
  <Words>688</Words>
  <Application>Microsoft Office PowerPoint</Application>
  <PresentationFormat>Экран (4:3)</PresentationFormat>
  <Paragraphs>119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Тема1</vt:lpstr>
      <vt:lpstr>Document</vt:lpstr>
      <vt:lpstr>Х о з я й с т в о   С Ш А  </vt:lpstr>
      <vt:lpstr> Повторение</vt:lpstr>
      <vt:lpstr>ответы</vt:lpstr>
      <vt:lpstr>Роль США  в мировом хозяйстве</vt:lpstr>
      <vt:lpstr>Слайд 5</vt:lpstr>
      <vt:lpstr>Слайд 6</vt:lpstr>
      <vt:lpstr>Слайд 7</vt:lpstr>
      <vt:lpstr>Промышленность</vt:lpstr>
      <vt:lpstr>Крупнейшие ТНК Мира</vt:lpstr>
      <vt:lpstr>Промышленность США</vt:lpstr>
      <vt:lpstr>Сельское хозяйство</vt:lpstr>
      <vt:lpstr> Транспорт </vt:lpstr>
      <vt:lpstr>Слайд 13</vt:lpstr>
      <vt:lpstr>Территориальная структура хозяйства</vt:lpstr>
      <vt:lpstr>Слайд 15</vt:lpstr>
      <vt:lpstr>Слайд 16</vt:lpstr>
      <vt:lpstr>Факторы, способствующие высокому уровню хозяйства США: </vt:lpstr>
      <vt:lpstr>Отрасли международной специализации:</vt:lpstr>
      <vt:lpstr>Домашнее задание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Хозяйство США: ведущее место в мировой экономике. </dc:title>
  <dc:creator>Нина Валентиновна</dc:creator>
  <cp:lastModifiedBy>Galina</cp:lastModifiedBy>
  <cp:revision>13</cp:revision>
  <dcterms:created xsi:type="dcterms:W3CDTF">2008-12-20T18:11:54Z</dcterms:created>
  <dcterms:modified xsi:type="dcterms:W3CDTF">2012-12-12T09:34:00Z</dcterms:modified>
</cp:coreProperties>
</file>