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8" r:id="rId9"/>
    <p:sldId id="271" r:id="rId10"/>
    <p:sldId id="272" r:id="rId11"/>
    <p:sldId id="273" r:id="rId12"/>
    <p:sldId id="269" r:id="rId13"/>
    <p:sldId id="268" r:id="rId14"/>
    <p:sldId id="260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1" r:id="rId24"/>
    <p:sldId id="28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699"/>
    <a:srgbClr val="CC0066"/>
    <a:srgbClr val="0033CC"/>
    <a:srgbClr val="CCFFFF"/>
    <a:srgbClr val="FFFF99"/>
    <a:srgbClr val="FFCCFF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24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3.bin"/><Relationship Id="rId2" Type="http://schemas.microsoft.com/office/2006/relationships/legacyDiagramText" Target="legacyDiagramText12.bin"/><Relationship Id="rId1" Type="http://schemas.microsoft.com/office/2006/relationships/legacyDiagramText" Target="legacyDiagramText11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6.bin"/><Relationship Id="rId2" Type="http://schemas.microsoft.com/office/2006/relationships/legacyDiagramText" Target="legacyDiagramText15.bin"/><Relationship Id="rId1" Type="http://schemas.microsoft.com/office/2006/relationships/legacyDiagramText" Target="legacyDiagramText14.bin"/><Relationship Id="rId4" Type="http://schemas.microsoft.com/office/2006/relationships/legacyDiagramText" Target="legacyDiagramText17.bin"/></Relationships>
</file>

<file path=ppt/drawings/_rels/vmlDrawing6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0.bin"/><Relationship Id="rId2" Type="http://schemas.microsoft.com/office/2006/relationships/legacyDiagramText" Target="legacyDiagramText19.bin"/><Relationship Id="rId1" Type="http://schemas.microsoft.com/office/2006/relationships/legacyDiagramText" Target="legacyDiagramText18.bin"/></Relationships>
</file>

<file path=ppt/drawings/_rels/vmlDrawing7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3.bin"/><Relationship Id="rId2" Type="http://schemas.microsoft.com/office/2006/relationships/legacyDiagramText" Target="legacyDiagramText22.bin"/><Relationship Id="rId1" Type="http://schemas.microsoft.com/office/2006/relationships/legacyDiagramText" Target="legacyDiagramText21.bin"/><Relationship Id="rId4" Type="http://schemas.microsoft.com/office/2006/relationships/legacyDiagramText" Target="legacyDiagramText2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pPr>
              <a:defRPr/>
            </a:pPr>
            <a:fld id="{A60ED239-FF8E-4504-866F-537C1199DD08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pPr>
              <a:defRPr/>
            </a:pPr>
            <a:fld id="{E786E715-8FCD-49CE-B340-05AAAD902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black">
          <a:xfrm>
            <a:off x="0" y="0"/>
            <a:ext cx="1216025" cy="987425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36" descr="st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 rot="20284941">
            <a:off x="8659813" y="5872163"/>
            <a:ext cx="5429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9" descr="st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 rot="20284941" flipH="1" flipV="1">
            <a:off x="152400" y="4724400"/>
            <a:ext cx="4254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9" descr="st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 rot="20284941">
            <a:off x="533400" y="152400"/>
            <a:ext cx="692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12"/>
          <p:cNvCxnSpPr/>
          <p:nvPr/>
        </p:nvCxnSpPr>
        <p:spPr bwMode="white">
          <a:xfrm>
            <a:off x="1217613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3"/>
          <p:cNvCxnSpPr/>
          <p:nvPr/>
        </p:nvCxnSpPr>
        <p:spPr bwMode="ltGray">
          <a:xfrm>
            <a:off x="871378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4"/>
          <p:cNvCxnSpPr/>
          <p:nvPr/>
        </p:nvCxnSpPr>
        <p:spPr bwMode="ltGray">
          <a:xfrm>
            <a:off x="2670175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6"/>
          <p:cNvCxnSpPr/>
          <p:nvPr/>
        </p:nvCxnSpPr>
        <p:spPr bwMode="grayWhite">
          <a:xfrm>
            <a:off x="5788025" y="1069975"/>
            <a:ext cx="3355975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6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8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4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5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6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7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8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47" name="Group 21"/>
          <p:cNvGrpSpPr>
            <a:grpSpLocks/>
          </p:cNvGrpSpPr>
          <p:nvPr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48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6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4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6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1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5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2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5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3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5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64" name="Picture 230" descr="st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79C1-D51C-4361-8CD0-76FB1099BFB6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673E-ACA2-4720-B4D0-F69B8B785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025" y="0"/>
            <a:ext cx="7470775" cy="98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9038"/>
            <a:ext cx="82296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68" name="Date Placeholder 3"/>
          <p:cNvSpPr>
            <a:spLocks noGrp="1"/>
          </p:cNvSpPr>
          <p:nvPr>
            <p:ph type="dt" sz="half" idx="2"/>
          </p:nvPr>
        </p:nvSpPr>
        <p:spPr>
          <a:xfrm>
            <a:off x="447675" y="6364288"/>
            <a:ext cx="2185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CD6190-CBF9-48AA-9CED-2E360A68EE25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175" y="6364288"/>
            <a:ext cx="5311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025" y="6364288"/>
            <a:ext cx="612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9E4E3D-8EED-4A7C-8FAC-BD68B1DD2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CC37F"/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3C2FF"/>
        </a:buClr>
        <a:buFont typeface="Wingdings" pitchFamily="2" charset="2"/>
        <a:buChar char="§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5A0CC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8E79E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5A0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71097-BE28-42B1-94BD-576182CE3750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7470775" cy="14700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latin typeface="Corbel" pitchFamily="34" charset="0"/>
              </a:rPr>
              <a:t>Философия: </a:t>
            </a:r>
            <a:r>
              <a:rPr lang="ru-RU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предмет, </a:t>
            </a:r>
            <a:r>
              <a:rPr lang="ru-RU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latin typeface="Corbel" pitchFamily="34" charset="0"/>
              </a:rPr>
              <a:t>структура, функции</a:t>
            </a:r>
          </a:p>
        </p:txBody>
      </p:sp>
      <p:sp>
        <p:nvSpPr>
          <p:cNvPr id="1024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384174"/>
            <a:ext cx="5472122" cy="218756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 dirty="0" smtClean="0">
                <a:latin typeface="Tw Cen MT" pitchFamily="34" charset="0"/>
              </a:rPr>
              <a:t>Дисциплина: </a:t>
            </a:r>
            <a:r>
              <a:rPr lang="ru-RU" b="1" dirty="0" smtClean="0">
                <a:latin typeface="Tw Cen MT" pitchFamily="34" charset="0"/>
              </a:rPr>
              <a:t>Основы философии</a:t>
            </a:r>
          </a:p>
          <a:p>
            <a:pPr eaLnBrk="1" hangingPunct="1"/>
            <a:r>
              <a:rPr lang="ru-RU" b="1" dirty="0" smtClean="0">
                <a:latin typeface="Tw Cen MT" pitchFamily="34" charset="0"/>
              </a:rPr>
              <a:t>Технические </a:t>
            </a:r>
            <a:r>
              <a:rPr lang="ru-RU" b="1" dirty="0" smtClean="0">
                <a:latin typeface="Tw Cen MT" pitchFamily="34" charset="0"/>
              </a:rPr>
              <a:t>специальности</a:t>
            </a:r>
          </a:p>
          <a:p>
            <a:pPr eaLnBrk="1" hangingPunct="1"/>
            <a:r>
              <a:rPr lang="ru-RU" b="1" dirty="0" smtClean="0">
                <a:latin typeface="Tw Cen MT" pitchFamily="34" charset="0"/>
              </a:rPr>
              <a:t>ОГБПОУ </a:t>
            </a:r>
            <a:r>
              <a:rPr lang="ru-RU" b="1" dirty="0" err="1" smtClean="0">
                <a:latin typeface="Tw Cen MT" pitchFamily="34" charset="0"/>
              </a:rPr>
              <a:t>СмолАПО</a:t>
            </a:r>
            <a:endParaRPr lang="ru-RU" b="1" dirty="0" smtClean="0">
              <a:latin typeface="Tw Cen MT" pitchFamily="34" charset="0"/>
            </a:endParaRPr>
          </a:p>
          <a:p>
            <a:pPr eaLnBrk="1" hangingPunct="1"/>
            <a:r>
              <a:rPr lang="ru-RU" b="1" dirty="0" smtClean="0">
                <a:latin typeface="Tw Cen MT" pitchFamily="34" charset="0"/>
              </a:rPr>
              <a:t>Преподаватель: Христич Л. А.  </a:t>
            </a:r>
          </a:p>
          <a:p>
            <a:pPr eaLnBrk="1" hangingPunct="1"/>
            <a:endParaRPr lang="ru-RU" sz="3900" dirty="0" smtClean="0">
              <a:latin typeface="Tw Cen MT" pitchFamily="34" charset="0"/>
            </a:endParaRPr>
          </a:p>
          <a:p>
            <a:pPr eaLnBrk="1" hangingPunct="1"/>
            <a:r>
              <a:rPr lang="ru-RU" sz="3900" dirty="0" smtClean="0">
                <a:latin typeface="Tw Cen MT" pitchFamily="34" charset="0"/>
              </a:rPr>
              <a:t>Лекция № 1</a:t>
            </a:r>
          </a:p>
        </p:txBody>
      </p:sp>
      <p:pic>
        <p:nvPicPr>
          <p:cNvPr id="10245" name="Рисунок 6" descr="BACK1.JPG"/>
          <p:cNvPicPr>
            <a:picLocks noChangeAspect="1"/>
          </p:cNvPicPr>
          <p:nvPr/>
        </p:nvPicPr>
        <p:blipFill>
          <a:blip r:embed="rId2"/>
          <a:srcRect b="-3691"/>
          <a:stretch>
            <a:fillRect/>
          </a:stretch>
        </p:blipFill>
        <p:spPr bwMode="auto">
          <a:xfrm>
            <a:off x="357158" y="714356"/>
            <a:ext cx="26638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09273-D54B-4BDE-866B-1FDDE105524A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19459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smtClean="0">
                <a:ln>
                  <a:noFill/>
                </a:ln>
                <a:effectLst/>
              </a:rPr>
              <a:t>Что может дать философия?</a:t>
            </a:r>
          </a:p>
        </p:txBody>
      </p:sp>
      <p:sp>
        <p:nvSpPr>
          <p:cNvPr id="19460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009999"/>
          </a:solidFill>
          <a:ln>
            <a:solidFill>
              <a:srgbClr val="990099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bg2"/>
                </a:solidFill>
              </a:rPr>
              <a:t>Ответить на наиболее фундаментальные вопросы о мире и человеке – дает человеку целостную и широкую картину мира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bg2"/>
                </a:solidFill>
              </a:rPr>
              <a:t>Помочь познать общие принципы и законы мироздания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bg2"/>
                </a:solidFill>
              </a:rPr>
              <a:t>Помочь осмыслить свое место в жизни и смысл жизни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bg2"/>
                </a:solidFill>
              </a:rPr>
              <a:t>Научить синтетическому (философскому) стилю мышления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E37D5-8619-462A-ADD7-8050A20CFB4A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0483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Функции философии</a:t>
            </a:r>
          </a:p>
        </p:txBody>
      </p:sp>
      <p:sp>
        <p:nvSpPr>
          <p:cNvPr id="20484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009999"/>
          </a:solidFill>
          <a:ln>
            <a:solidFill>
              <a:srgbClr val="FFB7FF"/>
            </a:solidFill>
          </a:ln>
        </p:spPr>
        <p:txBody>
          <a:bodyPr/>
          <a:lstStyle/>
          <a:p>
            <a:pPr marL="715963" indent="-715963" eaLnBrk="1" hangingPunct="1"/>
            <a:r>
              <a:rPr lang="ru-RU" smtClean="0">
                <a:solidFill>
                  <a:srgbClr val="FFDF9F"/>
                </a:solidFill>
              </a:rPr>
              <a:t>Мировоззренческая</a:t>
            </a:r>
          </a:p>
          <a:p>
            <a:pPr marL="715963" indent="-715963" eaLnBrk="1" hangingPunct="1"/>
            <a:r>
              <a:rPr lang="ru-RU" smtClean="0">
                <a:solidFill>
                  <a:srgbClr val="FFDF9F"/>
                </a:solidFill>
              </a:rPr>
              <a:t>Гуманистическая</a:t>
            </a:r>
          </a:p>
          <a:p>
            <a:pPr marL="715963" indent="-715963" eaLnBrk="1" hangingPunct="1"/>
            <a:r>
              <a:rPr lang="ru-RU" smtClean="0">
                <a:solidFill>
                  <a:srgbClr val="FFDF9F"/>
                </a:solidFill>
              </a:rPr>
              <a:t>Аксиологическая</a:t>
            </a:r>
          </a:p>
          <a:p>
            <a:pPr marL="715963" indent="-715963" eaLnBrk="1" hangingPunct="1"/>
            <a:r>
              <a:rPr lang="ru-RU" smtClean="0">
                <a:solidFill>
                  <a:srgbClr val="FFDF9F"/>
                </a:solidFill>
              </a:rPr>
              <a:t>Общекультурная</a:t>
            </a:r>
          </a:p>
          <a:p>
            <a:pPr marL="715963" indent="-715963" eaLnBrk="1" hangingPunct="1"/>
            <a:r>
              <a:rPr lang="ru-RU" smtClean="0">
                <a:solidFill>
                  <a:srgbClr val="FFDF9F"/>
                </a:solidFill>
              </a:rPr>
              <a:t>Методологическая</a:t>
            </a:r>
          </a:p>
          <a:p>
            <a:pPr marL="715963" indent="-715963" eaLnBrk="1" hangingPunct="1"/>
            <a:r>
              <a:rPr lang="ru-RU" smtClean="0">
                <a:solidFill>
                  <a:srgbClr val="FFDF9F"/>
                </a:solidFill>
              </a:rPr>
              <a:t>Прогностическая</a:t>
            </a:r>
          </a:p>
          <a:p>
            <a:pPr marL="715963" indent="-715963" eaLnBrk="1" hangingPunct="1"/>
            <a:r>
              <a:rPr lang="ru-RU" smtClean="0">
                <a:solidFill>
                  <a:srgbClr val="FFDF9F"/>
                </a:solidFill>
              </a:rPr>
              <a:t>Интегрирующая</a:t>
            </a:r>
          </a:p>
          <a:p>
            <a:pPr marL="715963" indent="-715963" eaLnBrk="1" hangingPunct="1"/>
            <a:r>
              <a:rPr lang="ru-RU" smtClean="0">
                <a:solidFill>
                  <a:srgbClr val="FFDF9F"/>
                </a:solidFill>
              </a:rPr>
              <a:t>Информационная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94A6B-D625-4C2D-B71F-091BB598C84F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036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Что такое философия</a:t>
            </a:r>
          </a:p>
        </p:txBody>
      </p:sp>
      <p:graphicFrame>
        <p:nvGraphicFramePr>
          <p:cNvPr id="1026" name="Organization Chart 5"/>
          <p:cNvGraphicFramePr>
            <a:graphicFrameLocks/>
          </p:cNvGraphicFramePr>
          <p:nvPr>
            <p:ph idx="4294967295"/>
          </p:nvPr>
        </p:nvGraphicFramePr>
        <p:xfrm>
          <a:off x="457200" y="1189038"/>
          <a:ext cx="8229600" cy="49212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E46F-C1A7-4E2A-AD7F-B911FD339D88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059" name="Rectangle 13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Что такое философия</a:t>
            </a:r>
          </a:p>
        </p:txBody>
      </p:sp>
      <p:graphicFrame>
        <p:nvGraphicFramePr>
          <p:cNvPr id="2050" name="Diagram 22"/>
          <p:cNvGraphicFramePr>
            <a:graphicFrameLocks/>
          </p:cNvGraphicFramePr>
          <p:nvPr>
            <p:ph type="dgm" idx="4294967295"/>
          </p:nvPr>
        </p:nvGraphicFramePr>
        <p:xfrm>
          <a:off x="431800" y="1149350"/>
          <a:ext cx="8208963" cy="489585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B4F25-2AEA-46B2-831B-8567159D1794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362950" cy="908050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60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Генезис философии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 bwMode="gray">
          <a:xfrm>
            <a:off x="684213" y="2781300"/>
            <a:ext cx="2921000" cy="2705100"/>
          </a:xfrm>
          <a:gradFill rotWithShape="1">
            <a:gsLst>
              <a:gs pos="0">
                <a:srgbClr val="FFFFFF"/>
              </a:gs>
              <a:gs pos="7001">
                <a:srgbClr val="E6E6E6">
                  <a:alpha val="92999"/>
                </a:srgbClr>
              </a:gs>
              <a:gs pos="32001">
                <a:srgbClr val="7D8496">
                  <a:alpha val="67999"/>
                </a:srgbClr>
              </a:gs>
              <a:gs pos="47000">
                <a:srgbClr val="E6E6E6">
                  <a:alpha val="53000"/>
                </a:srgbClr>
              </a:gs>
              <a:gs pos="85001">
                <a:srgbClr val="7D8496">
                  <a:alpha val="14999"/>
                </a:srgbClr>
              </a:gs>
              <a:gs pos="100000">
                <a:srgbClr val="E6E6E6">
                  <a:alpha val="0"/>
                </a:srgbClr>
              </a:gs>
            </a:gsLst>
            <a:lin ang="2700000" scaled="1"/>
          </a:gradFill>
          <a:ln>
            <a:solidFill>
              <a:srgbClr val="990099"/>
            </a:solidFill>
          </a:ln>
        </p:spPr>
        <p:txBody>
          <a:bodyPr/>
          <a:lstStyle/>
          <a:p>
            <a:pPr marL="541338" indent="-363538" eaLnBrk="1" hangingPunct="1">
              <a:buFont typeface="Wingdings 2" pitchFamily="18" charset="2"/>
              <a:buNone/>
              <a:defRPr/>
            </a:pPr>
            <a:endParaRPr lang="ru-RU" sz="1800" b="1" smtClean="0">
              <a:solidFill>
                <a:srgbClr val="000099"/>
              </a:solidFill>
            </a:endParaRPr>
          </a:p>
          <a:p>
            <a:pPr marL="541338" indent="-363538" eaLnBrk="1" hangingPunct="1">
              <a:defRPr/>
            </a:pPr>
            <a:r>
              <a:rPr lang="ru-RU" sz="1800" b="1" smtClean="0">
                <a:solidFill>
                  <a:srgbClr val="800080"/>
                </a:solidFill>
              </a:rPr>
              <a:t>Мифология</a:t>
            </a:r>
          </a:p>
          <a:p>
            <a:pPr marL="541338" indent="-363538" eaLnBrk="1" hangingPunct="1">
              <a:defRPr/>
            </a:pPr>
            <a:r>
              <a:rPr lang="ru-RU" sz="1800" b="1" smtClean="0">
                <a:solidFill>
                  <a:srgbClr val="800080"/>
                </a:solidFill>
              </a:rPr>
              <a:t>Первобытная культура всех древних цивилизаций</a:t>
            </a:r>
          </a:p>
          <a:p>
            <a:pPr marL="541338" indent="-363538" eaLnBrk="1" hangingPunct="1">
              <a:defRPr/>
            </a:pPr>
            <a:r>
              <a:rPr lang="ru-RU" sz="1800" b="1" smtClean="0">
                <a:solidFill>
                  <a:srgbClr val="800080"/>
                </a:solidFill>
              </a:rPr>
              <a:t>Предфилософия</a:t>
            </a:r>
          </a:p>
          <a:p>
            <a:pPr marL="541338" indent="-363538" eaLnBrk="1" hangingPunct="1">
              <a:defRPr/>
            </a:pPr>
            <a:r>
              <a:rPr lang="ru-RU" sz="1800" b="1" smtClean="0">
                <a:solidFill>
                  <a:srgbClr val="800080"/>
                </a:solidFill>
              </a:rPr>
              <a:t>Философия</a:t>
            </a:r>
            <a:endParaRPr lang="ru-RU" sz="1800" smtClean="0">
              <a:solidFill>
                <a:srgbClr val="800080"/>
              </a:solidFill>
            </a:endParaRPr>
          </a:p>
        </p:txBody>
      </p:sp>
      <p:sp>
        <p:nvSpPr>
          <p:cNvPr id="21511" name="Rectangle 6"/>
          <p:cNvSpPr>
            <a:spLocks noGrp="1" noChangeArrowheads="1"/>
          </p:cNvSpPr>
          <p:nvPr>
            <p:ph idx="4294967295"/>
          </p:nvPr>
        </p:nvSpPr>
        <p:spPr bwMode="auto">
          <a:xfrm>
            <a:off x="3995738" y="1773238"/>
            <a:ext cx="4600575" cy="688975"/>
          </a:xfrm>
          <a:solidFill>
            <a:schemeClr val="bg2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rgbClr val="000099"/>
                </a:solidFill>
              </a:rPr>
              <a:t>Эпоха Древнего мира: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b="1" dirty="0" smtClean="0">
                <a:solidFill>
                  <a:srgbClr val="000099"/>
                </a:solidFill>
              </a:rPr>
              <a:t>середина I тыс. до н. э. – 476 г.</a:t>
            </a:r>
            <a:r>
              <a:rPr lang="ru-RU" sz="1800" dirty="0" smtClean="0">
                <a:latin typeface="Tw Cen MT" pitchFamily="34" charset="0"/>
              </a:rPr>
              <a:t> 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3995738" y="2924175"/>
            <a:ext cx="4572000" cy="5715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600" b="1">
                <a:solidFill>
                  <a:srgbClr val="000099"/>
                </a:solidFill>
              </a:rPr>
              <a:t>Эпоха Средневековья:</a:t>
            </a:r>
          </a:p>
          <a:p>
            <a:pPr algn="ctr" eaLnBrk="0" hangingPunct="0"/>
            <a:r>
              <a:rPr lang="ru-RU" sz="1600" b="1">
                <a:solidFill>
                  <a:srgbClr val="000099"/>
                </a:solidFill>
              </a:rPr>
              <a:t>476 г. – середина XIV в. 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3995738" y="3933825"/>
            <a:ext cx="4537075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>
                <a:solidFill>
                  <a:srgbClr val="000099"/>
                </a:solidFill>
              </a:rPr>
              <a:t>Эпоха Возрождения:</a:t>
            </a:r>
          </a:p>
          <a:p>
            <a:pPr algn="ctr" eaLnBrk="0" hangingPunct="0"/>
            <a:r>
              <a:rPr lang="ru-RU" sz="1600" b="1">
                <a:solidFill>
                  <a:srgbClr val="000099"/>
                </a:solidFill>
              </a:rPr>
              <a:t>середина </a:t>
            </a:r>
            <a:r>
              <a:rPr lang="en-US" sz="1600" b="1">
                <a:solidFill>
                  <a:srgbClr val="000099"/>
                </a:solidFill>
              </a:rPr>
              <a:t>XIV – </a:t>
            </a:r>
            <a:r>
              <a:rPr lang="ru-RU" sz="1600" b="1">
                <a:solidFill>
                  <a:srgbClr val="000099"/>
                </a:solidFill>
              </a:rPr>
              <a:t>начало</a:t>
            </a:r>
            <a:r>
              <a:rPr lang="en-US" sz="1600" b="1">
                <a:solidFill>
                  <a:srgbClr val="000099"/>
                </a:solidFill>
              </a:rPr>
              <a:t> XVII </a:t>
            </a:r>
            <a:r>
              <a:rPr lang="ru-RU" sz="1600" b="1">
                <a:solidFill>
                  <a:srgbClr val="000099"/>
                </a:solidFill>
              </a:rPr>
              <a:t>в.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995738" y="4868863"/>
            <a:ext cx="4537075" cy="609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>
                <a:solidFill>
                  <a:srgbClr val="990099"/>
                </a:solidFill>
              </a:rPr>
              <a:t>Эпоха Нового времени</a:t>
            </a:r>
          </a:p>
          <a:p>
            <a:pPr algn="ctr" eaLnBrk="0" hangingPunct="0"/>
            <a:r>
              <a:rPr lang="ru-RU" sz="1600" b="1">
                <a:solidFill>
                  <a:srgbClr val="990099"/>
                </a:solidFill>
              </a:rPr>
              <a:t>(</a:t>
            </a:r>
            <a:r>
              <a:rPr lang="en-US" sz="1600" b="1">
                <a:solidFill>
                  <a:srgbClr val="990099"/>
                </a:solidFill>
              </a:rPr>
              <a:t>XVII – XXI</a:t>
            </a:r>
            <a:r>
              <a:rPr lang="ru-RU" sz="1600" b="1">
                <a:solidFill>
                  <a:srgbClr val="990099"/>
                </a:solidFill>
              </a:rPr>
              <a:t>  вв.)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21A52-7583-4DB8-8DE5-02640AC2F7D7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22531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268413"/>
            <a:ext cx="4508500" cy="9874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solidFill>
                  <a:srgbClr val="333399"/>
                </a:solidFill>
                <a:effectLst/>
              </a:rPr>
              <a:t>Мировоззрение -</a:t>
            </a:r>
          </a:p>
        </p:txBody>
      </p:sp>
      <p:sp>
        <p:nvSpPr>
          <p:cNvPr id="22532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2636838"/>
            <a:ext cx="8351838" cy="3384550"/>
          </a:xfrm>
          <a:solidFill>
            <a:srgbClr val="009999"/>
          </a:solidFill>
          <a:ln w="38100">
            <a:solidFill>
              <a:schemeClr val="tx2"/>
            </a:solidFill>
          </a:ln>
        </p:spPr>
        <p:txBody>
          <a:bodyPr/>
          <a:lstStyle/>
          <a:p>
            <a:pPr indent="11113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smtClean="0">
                <a:solidFill>
                  <a:srgbClr val="FFFF99"/>
                </a:solidFill>
              </a:rPr>
              <a:t>это система обобщенных взглядов на мир, на место в нем человека и его  отношение к этому миру, а также основанные на них убеждения, чувства и идеалы, определяющие жизненную позицию человека, принципы его поведения и ценностные ориентации.</a:t>
            </a:r>
          </a:p>
        </p:txBody>
      </p:sp>
      <p:pic>
        <p:nvPicPr>
          <p:cNvPr id="22533" name="Рисунок 6" descr="Sunset&amp;Rainbow0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76250"/>
            <a:ext cx="2741613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FBF96-B23D-4CDB-AC71-89055E83F7C6}" type="slidenum">
              <a:rPr lang="ru-RU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3074" name="Organization Chart 5"/>
          <p:cNvGraphicFramePr>
            <a:graphicFrameLocks/>
          </p:cNvGraphicFramePr>
          <p:nvPr>
            <p:ph idx="4294967295"/>
          </p:nvPr>
        </p:nvGraphicFramePr>
        <p:xfrm>
          <a:off x="457200" y="908050"/>
          <a:ext cx="8229600" cy="518795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B27FC-84E5-45ED-8E8E-A44D674968F5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4107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Компоненты мировоззрения</a:t>
            </a:r>
          </a:p>
        </p:txBody>
      </p:sp>
      <p:graphicFrame>
        <p:nvGraphicFramePr>
          <p:cNvPr id="4098" name="Diagram 24"/>
          <p:cNvGraphicFramePr>
            <a:graphicFrameLocks/>
          </p:cNvGraphicFramePr>
          <p:nvPr>
            <p:ph type="dgm" idx="4294967295"/>
          </p:nvPr>
        </p:nvGraphicFramePr>
        <p:xfrm>
          <a:off x="431800" y="1149350"/>
          <a:ext cx="8208963" cy="489585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DEC86-E886-4A44-B3FE-C8FB7601A6B3}" type="slidenum">
              <a:rPr lang="ru-RU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5122" name="Organization Chart 37"/>
          <p:cNvGraphicFramePr>
            <a:graphicFrameLocks/>
          </p:cNvGraphicFramePr>
          <p:nvPr>
            <p:ph type="dgm" idx="4294967295"/>
          </p:nvPr>
        </p:nvGraphicFramePr>
        <p:xfrm>
          <a:off x="431800" y="549275"/>
          <a:ext cx="8208963" cy="5759450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618FD-E670-49AC-A679-6DBCD92F1B51}" type="slidenum">
              <a:rPr lang="ru-RU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6146" name="Organization Chart 13"/>
          <p:cNvGraphicFramePr>
            <a:graphicFrameLocks/>
          </p:cNvGraphicFramePr>
          <p:nvPr>
            <p:ph type="dgm" idx="4294967295"/>
          </p:nvPr>
        </p:nvGraphicFramePr>
        <p:xfrm>
          <a:off x="431800" y="981075"/>
          <a:ext cx="8208963" cy="5184775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C2F48-9CB9-4B1D-84B6-77A9A5D01FE7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Цели курса</a:t>
            </a:r>
          </a:p>
        </p:txBody>
      </p:sp>
      <p:sp>
        <p:nvSpPr>
          <p:cNvPr id="11268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29600" cy="4983162"/>
          </a:xfrm>
          <a:solidFill>
            <a:schemeClr val="bg2"/>
          </a:solidFill>
          <a:ln w="19050">
            <a:solidFill>
              <a:srgbClr val="0033CC"/>
            </a:solidFill>
          </a:ln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333399"/>
                </a:solidFill>
              </a:rPr>
              <a:t>дать представление о предмете философии и значении философского знания в современной культуре;</a:t>
            </a:r>
          </a:p>
          <a:p>
            <a:pPr eaLnBrk="1" hangingPunct="1"/>
            <a:r>
              <a:rPr lang="ru-RU" sz="1800" b="1" smtClean="0">
                <a:solidFill>
                  <a:srgbClr val="333399"/>
                </a:solidFill>
              </a:rPr>
              <a:t>познакомить с инструментарием философских знаний – понятиями и категориями;</a:t>
            </a:r>
          </a:p>
          <a:p>
            <a:pPr eaLnBrk="1" hangingPunct="1"/>
            <a:r>
              <a:rPr lang="ru-RU" sz="1800" b="1" smtClean="0">
                <a:solidFill>
                  <a:srgbClr val="333399"/>
                </a:solidFill>
              </a:rPr>
              <a:t>дать знания по основным разделам философии: онтологии, гносеологии, учение об обществе, об исторических типах философии и философствования, концепциях и направлениях философской мысли;</a:t>
            </a:r>
          </a:p>
          <a:p>
            <a:pPr eaLnBrk="1" hangingPunct="1"/>
            <a:r>
              <a:rPr lang="ru-RU" sz="1800" b="1" smtClean="0">
                <a:solidFill>
                  <a:srgbClr val="333399"/>
                </a:solidFill>
              </a:rPr>
              <a:t>познакомить с отечественной философией: ее становлением, идеями и концепциями;</a:t>
            </a:r>
          </a:p>
          <a:p>
            <a:pPr eaLnBrk="1" hangingPunct="1"/>
            <a:r>
              <a:rPr lang="ru-RU" sz="1800" b="1" smtClean="0">
                <a:solidFill>
                  <a:srgbClr val="333399"/>
                </a:solidFill>
              </a:rPr>
              <a:t>помочь преобразовать и систематизировать стихийно сложившиеся взгляды  в обоснованное миропонимание;</a:t>
            </a:r>
          </a:p>
          <a:p>
            <a:pPr eaLnBrk="1" hangingPunct="1"/>
            <a:r>
              <a:rPr lang="ru-RU" sz="1800" b="1" smtClean="0">
                <a:solidFill>
                  <a:srgbClr val="333399"/>
                </a:solidFill>
              </a:rPr>
              <a:t>курс ориентирован на формирование собственного индивидуального мировоззрения и овладение умением мыслить о проблемах мира и человеческого существования самостоятельно.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F550E-F827-4F9E-95CD-C1EB635DA5E2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7180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smtClean="0">
                <a:ln>
                  <a:noFill/>
                </a:ln>
                <a:effectLst/>
              </a:rPr>
              <a:t>Философское мировоззрение</a:t>
            </a:r>
          </a:p>
        </p:txBody>
      </p:sp>
      <p:graphicFrame>
        <p:nvGraphicFramePr>
          <p:cNvPr id="7170" name="Diagram 5"/>
          <p:cNvGraphicFramePr>
            <a:graphicFrameLocks/>
          </p:cNvGraphicFramePr>
          <p:nvPr>
            <p:ph idx="4294967295"/>
          </p:nvPr>
        </p:nvGraphicFramePr>
        <p:xfrm>
          <a:off x="395288" y="908050"/>
          <a:ext cx="8064500" cy="5808663"/>
        </p:xfrm>
        <a:graphic>
          <a:graphicData uri="http://schemas.openxmlformats.org/drawingml/2006/compatibility">
            <com:legacyDrawing xmlns:com="http://schemas.openxmlformats.org/drawingml/2006/compatibility" spid="_x0000_s7170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36AA6-60D4-46F3-BC60-2A95835C0902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Проблемное задание</a:t>
            </a:r>
          </a:p>
        </p:txBody>
      </p:sp>
      <p:sp>
        <p:nvSpPr>
          <p:cNvPr id="2355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89038"/>
            <a:ext cx="8229600" cy="5119687"/>
          </a:xfrm>
          <a:solidFill>
            <a:srgbClr val="009999"/>
          </a:solidFill>
        </p:spPr>
        <p:txBody>
          <a:bodyPr/>
          <a:lstStyle/>
          <a:p>
            <a:pPr indent="20638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FFFF99"/>
                </a:solidFill>
              </a:rPr>
              <a:t>Определите, каким образом высказывание Рене Декарта соответствует содержанию предмета философии?</a:t>
            </a:r>
          </a:p>
          <a:p>
            <a:pPr indent="20638" eaLnBrk="1" hangingPunct="1">
              <a:buFont typeface="Wingdings 2" pitchFamily="18" charset="2"/>
              <a:buNone/>
            </a:pPr>
            <a:endParaRPr lang="ru-RU" sz="1400" b="1" smtClean="0">
              <a:solidFill>
                <a:srgbClr val="FFFF99"/>
              </a:solidFill>
            </a:endParaRPr>
          </a:p>
          <a:p>
            <a:pPr indent="20638"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chemeClr val="bg1"/>
                </a:solidFill>
              </a:rPr>
              <a:t>«…Вся философия подобна как бы дереву, корни которого – метафизика, ствол – физика – а ветви, исходящие из этого ствола, - все прочие науки, сводящиеся к трем главным: медицине, механике и этике…</a:t>
            </a:r>
          </a:p>
          <a:p>
            <a:pPr indent="20638"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chemeClr val="bg1"/>
                </a:solidFill>
              </a:rPr>
              <a:t>     Подобно тому как плоды собирают не с корней и не со ствола дерева, а с концов его ветвей, так и особая полезность философии зависит от тех ее частей, которые могут быть изучены только под конец».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50247-3D1B-4122-A59D-72DD903A78D1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24579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Выводы:</a:t>
            </a:r>
          </a:p>
        </p:txBody>
      </p:sp>
      <p:sp>
        <p:nvSpPr>
          <p:cNvPr id="24580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009999"/>
          </a:solidFill>
          <a:ln w="38100">
            <a:solidFill>
              <a:srgbClr val="FFFF99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/>
            <a:r>
              <a:rPr lang="ru-RU" sz="2800" smtClean="0">
                <a:solidFill>
                  <a:srgbClr val="FFFF99"/>
                </a:solidFill>
              </a:rPr>
              <a:t>Становление и развитие представлений о сущности, предмете и функциях философии происходило в процессе исторического развития общества, расширении и углублении человеческих знаний о мире, человеке, его отношении к миру.</a:t>
            </a:r>
          </a:p>
          <a:p>
            <a:pPr eaLnBrk="1" hangingPunct="1"/>
            <a:r>
              <a:rPr lang="ru-RU" sz="2800" smtClean="0">
                <a:solidFill>
                  <a:srgbClr val="FFFF99"/>
                </a:solidFill>
              </a:rPr>
              <a:t>Сегодня философия призвана осмыслить и прогнозировать важнейшие проблемы, которые встали перед человечеством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A75D5-6744-4E18-84EB-6F8A5EF86136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25603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Вопросы для самопроверки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008080"/>
          </a:solidFill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FF99"/>
                </a:solidFill>
              </a:rPr>
              <a:t>Дайте определение философии. Какое из них вы считаете наиболее удачным?</a:t>
            </a:r>
          </a:p>
          <a:p>
            <a:pPr eaLnBrk="1" hangingPunct="1"/>
            <a:r>
              <a:rPr lang="ru-RU" sz="2800" smtClean="0">
                <a:solidFill>
                  <a:srgbClr val="FFFF99"/>
                </a:solidFill>
              </a:rPr>
              <a:t>Нужна ли философия человеку и обществу? Обоснуйте свою точку зрения.</a:t>
            </a:r>
          </a:p>
          <a:p>
            <a:pPr eaLnBrk="1" hangingPunct="1"/>
            <a:r>
              <a:rPr lang="ru-RU" sz="2800" smtClean="0">
                <a:solidFill>
                  <a:srgbClr val="FFFF99"/>
                </a:solidFill>
              </a:rPr>
              <a:t>Прокомментируйте функции философии.</a:t>
            </a:r>
          </a:p>
          <a:p>
            <a:pPr eaLnBrk="1" hangingPunct="1"/>
            <a:r>
              <a:rPr lang="ru-RU" sz="2800" smtClean="0">
                <a:solidFill>
                  <a:srgbClr val="FFFF99"/>
                </a:solidFill>
              </a:rPr>
              <a:t>Что такое мировоззрение?</a:t>
            </a:r>
          </a:p>
          <a:p>
            <a:pPr eaLnBrk="1" hangingPunct="1"/>
            <a:r>
              <a:rPr lang="ru-RU" sz="2800" smtClean="0">
                <a:solidFill>
                  <a:srgbClr val="FFFF99"/>
                </a:solidFill>
              </a:rPr>
              <a:t>Дайте характеристику историческим типам мировоззрения.</a:t>
            </a:r>
          </a:p>
          <a:p>
            <a:pPr eaLnBrk="1" hangingPunct="1"/>
            <a:r>
              <a:rPr lang="ru-RU" sz="2800" smtClean="0">
                <a:solidFill>
                  <a:srgbClr val="FFFF99"/>
                </a:solidFill>
              </a:rPr>
              <a:t>В чем заключается специфика философского мировоззрения?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6025" y="1069975"/>
            <a:ext cx="7470775" cy="14700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76C8B-0E8D-4944-A34C-A347AA47340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pic>
        <p:nvPicPr>
          <p:cNvPr id="5" name="Рисунок 4" descr="Картина мира - Яйцо жизни - древняя эзотери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571744"/>
            <a:ext cx="2743219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DE434-7486-41A0-85F1-925721C5A609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2291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smtClean="0">
                <a:ln>
                  <a:noFill/>
                </a:ln>
                <a:effectLst/>
              </a:rPr>
              <a:t>Содержание тематического блока</a:t>
            </a:r>
          </a:p>
        </p:txBody>
      </p:sp>
      <p:sp>
        <p:nvSpPr>
          <p:cNvPr id="12292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009999"/>
          </a:solidFill>
          <a:ln w="28575">
            <a:solidFill>
              <a:srgbClr val="0033CC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2800" b="1" smtClean="0">
              <a:solidFill>
                <a:srgbClr val="CC0000"/>
              </a:solidFill>
            </a:endParaRPr>
          </a:p>
          <a:p>
            <a:pPr eaLnBrk="1" hangingPunct="1"/>
            <a:r>
              <a:rPr lang="ru-RU" sz="2800" b="1" smtClean="0">
                <a:solidFill>
                  <a:srgbClr val="FFFF99"/>
                </a:solidFill>
              </a:rPr>
              <a:t>Лекция №1. </a:t>
            </a:r>
          </a:p>
          <a:p>
            <a:pPr eaLnBrk="1" hangingPunct="1"/>
            <a:r>
              <a:rPr lang="ru-RU" sz="2800" b="1" smtClean="0">
                <a:solidFill>
                  <a:srgbClr val="FFFF99"/>
                </a:solidFill>
              </a:rPr>
              <a:t>Введение в дисциплину. Философия: предмет, структура, функции.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b="1" smtClean="0">
              <a:solidFill>
                <a:srgbClr val="FFFF99"/>
              </a:solidFill>
            </a:endParaRPr>
          </a:p>
          <a:p>
            <a:pPr eaLnBrk="1" hangingPunct="1"/>
            <a:r>
              <a:rPr lang="ru-RU" sz="2800" b="1" smtClean="0">
                <a:solidFill>
                  <a:srgbClr val="CCFFFF"/>
                </a:solidFill>
              </a:rPr>
              <a:t>Семинар 1. Онтологические проблемы бытия.</a:t>
            </a:r>
          </a:p>
          <a:p>
            <a:pPr eaLnBrk="1" hangingPunct="1"/>
            <a:r>
              <a:rPr lang="ru-RU" sz="2800" b="1" smtClean="0">
                <a:solidFill>
                  <a:srgbClr val="CCFFFF"/>
                </a:solidFill>
              </a:rPr>
              <a:t>Семинар 2. Основы философского понимания мира.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>
              <a:solidFill>
                <a:srgbClr val="CC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9BDBB-B168-4279-9A40-098E1A07134B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33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Цели тематического блока</a:t>
            </a:r>
          </a:p>
        </p:txBody>
      </p:sp>
      <p:sp>
        <p:nvSpPr>
          <p:cNvPr id="13316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дать представление о дисциплине «Основы философии» и значение философии в жизни общества;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познакомить с  основными понятиями и структурой курса;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дать студентам представление о научной и философской картине мира;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выявить соотношение мифологического, религиозного, философского и    научного мировоззрения;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дать представление об основных направлениях философской мысли и   методах исследования;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помочь прояснить «вечные», смысловые     вопросы человеческого бытия.</a:t>
            </a:r>
            <a:endParaRPr lang="ru-RU" sz="2400" smtClean="0">
              <a:solidFill>
                <a:srgbClr val="0033CC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80853-7A96-49CF-B5F0-1090005888AA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188913"/>
            <a:ext cx="8002587" cy="863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800" b="0" smtClean="0">
                <a:ln>
                  <a:noFill/>
                </a:ln>
                <a:solidFill>
                  <a:srgbClr val="0033CC"/>
                </a:solidFill>
                <a:effectLst/>
              </a:rPr>
              <a:t>Лекция №1. </a:t>
            </a:r>
            <a:r>
              <a:rPr lang="ru-RU" sz="2800" smtClean="0">
                <a:ln>
                  <a:noFill/>
                </a:ln>
                <a:solidFill>
                  <a:srgbClr val="0033CC"/>
                </a:solidFill>
                <a:effectLst/>
              </a:rPr>
              <a:t>Введение в дисциплину.</a:t>
            </a:r>
            <a:r>
              <a:rPr lang="ru-RU" sz="2800" b="0" smtClean="0">
                <a:ln>
                  <a:noFill/>
                </a:ln>
                <a:solidFill>
                  <a:srgbClr val="0033CC"/>
                </a:solidFill>
                <a:effectLst/>
              </a:rPr>
              <a:t> </a:t>
            </a:r>
            <a:r>
              <a:rPr lang="ru-RU" sz="2800" smtClean="0">
                <a:ln>
                  <a:noFill/>
                </a:ln>
                <a:solidFill>
                  <a:srgbClr val="0033CC"/>
                </a:solidFill>
                <a:effectLst/>
              </a:rPr>
              <a:t>Философия: предмет, структура, функции.</a:t>
            </a:r>
          </a:p>
        </p:txBody>
      </p:sp>
      <p:sp>
        <p:nvSpPr>
          <p:cNvPr id="14340" name="Rectangle 3"/>
          <p:cNvSpPr>
            <a:spLocks noGrp="1"/>
          </p:cNvSpPr>
          <p:nvPr>
            <p:ph type="body" idx="4294967295"/>
          </p:nvPr>
        </p:nvSpPr>
        <p:spPr>
          <a:xfrm>
            <a:off x="2484438" y="1773238"/>
            <a:ext cx="6202362" cy="4322762"/>
          </a:xfrm>
          <a:solidFill>
            <a:schemeClr val="bg2"/>
          </a:solidFill>
          <a:ln w="28575">
            <a:solidFill>
              <a:srgbClr val="0033CC"/>
            </a:solidFill>
          </a:ln>
        </p:spPr>
        <p:txBody>
          <a:bodyPr/>
          <a:lstStyle/>
          <a:p>
            <a:pPr marL="715963" indent="-715963" defTabSz="715963" eaLnBrk="1" hangingPunct="1">
              <a:buFont typeface="Wingdings 2" pitchFamily="18" charset="2"/>
              <a:buNone/>
            </a:pPr>
            <a:endParaRPr lang="ru-RU" b="1" smtClean="0"/>
          </a:p>
          <a:p>
            <a:pPr marL="715963" indent="-715963" defTabSz="715963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333399"/>
                </a:solidFill>
              </a:rPr>
              <a:t>План:</a:t>
            </a:r>
          </a:p>
          <a:p>
            <a:pPr marL="715963" indent="-715963" defTabSz="715963" eaLnBrk="1" hangingPunct="1"/>
            <a:r>
              <a:rPr lang="ru-RU" b="1" smtClean="0">
                <a:solidFill>
                  <a:srgbClr val="333399"/>
                </a:solidFill>
              </a:rPr>
              <a:t>Что такое философия?</a:t>
            </a:r>
          </a:p>
          <a:p>
            <a:pPr marL="715963" indent="-715963" defTabSz="715963" eaLnBrk="1" hangingPunct="1"/>
            <a:r>
              <a:rPr lang="ru-RU" b="1" smtClean="0">
                <a:solidFill>
                  <a:srgbClr val="333399"/>
                </a:solidFill>
              </a:rPr>
              <a:t>Функции философии.</a:t>
            </a:r>
          </a:p>
          <a:p>
            <a:pPr marL="715963" indent="-715963" defTabSz="715963" eaLnBrk="1" hangingPunct="1"/>
            <a:r>
              <a:rPr lang="ru-RU" b="1" smtClean="0">
                <a:solidFill>
                  <a:srgbClr val="333399"/>
                </a:solidFill>
              </a:rPr>
              <a:t>Философия в структуре  мировоззрения.</a:t>
            </a:r>
          </a:p>
          <a:p>
            <a:pPr marL="715963" indent="-715963" defTabSz="715963" eaLnBrk="1" hangingPunct="1">
              <a:buFont typeface="Wingdings 2" pitchFamily="18" charset="2"/>
              <a:buNone/>
            </a:pPr>
            <a:endParaRPr lang="ru-RU" smtClean="0">
              <a:solidFill>
                <a:srgbClr val="333399"/>
              </a:solidFill>
              <a:latin typeface="Tw Cen MT" pitchFamily="34" charset="0"/>
            </a:endParaRPr>
          </a:p>
        </p:txBody>
      </p:sp>
      <p:pic>
        <p:nvPicPr>
          <p:cNvPr id="14341" name="Picture 4" descr="j02150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268413"/>
            <a:ext cx="16605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2648-8AC9-4089-9EF0-EDEF07EF4DB1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5363" name="Rectangle 2"/>
          <p:cNvSpPr>
            <a:spLocks noGrp="1"/>
          </p:cNvSpPr>
          <p:nvPr>
            <p:ph type="title" idx="4294967295"/>
          </p:nvPr>
        </p:nvSpPr>
        <p:spPr>
          <a:xfrm>
            <a:off x="1071563" y="0"/>
            <a:ext cx="7470775" cy="9874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Цель и задачи лекции:</a:t>
            </a:r>
          </a:p>
        </p:txBody>
      </p:sp>
      <p:sp>
        <p:nvSpPr>
          <p:cNvPr id="1536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00213"/>
            <a:ext cx="8229600" cy="4608512"/>
          </a:xfrm>
          <a:solidFill>
            <a:schemeClr val="bg2"/>
          </a:solidFill>
          <a:ln w="28575"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1400" b="1" smtClean="0">
              <a:solidFill>
                <a:srgbClr val="333399"/>
              </a:solidFill>
            </a:endParaRPr>
          </a:p>
          <a:p>
            <a:pPr eaLnBrk="1" hangingPunct="1"/>
            <a:r>
              <a:rPr lang="ru-RU" sz="2800" b="1" smtClean="0">
                <a:solidFill>
                  <a:srgbClr val="333399"/>
                </a:solidFill>
              </a:rPr>
              <a:t>познакомить  с особенностями дисциплины Основы философии</a:t>
            </a:r>
          </a:p>
          <a:p>
            <a:pPr eaLnBrk="1" hangingPunct="1"/>
            <a:r>
              <a:rPr lang="ru-RU" sz="2800" b="1" smtClean="0">
                <a:solidFill>
                  <a:srgbClr val="333399"/>
                </a:solidFill>
              </a:rPr>
              <a:t> сформировать знания о структуре и функциях философии</a:t>
            </a:r>
          </a:p>
          <a:p>
            <a:pPr eaLnBrk="1" hangingPunct="1"/>
            <a:r>
              <a:rPr lang="ru-RU" sz="2800" b="1" smtClean="0">
                <a:solidFill>
                  <a:srgbClr val="333399"/>
                </a:solidFill>
              </a:rPr>
              <a:t> выделить этапы и периоды формирования философии</a:t>
            </a:r>
          </a:p>
          <a:p>
            <a:pPr eaLnBrk="1" hangingPunct="1"/>
            <a:r>
              <a:rPr lang="ru-RU" sz="2800" b="1" smtClean="0">
                <a:solidFill>
                  <a:srgbClr val="333399"/>
                </a:solidFill>
              </a:rPr>
              <a:t> определить место философии в структуре мировоззрения. </a:t>
            </a:r>
            <a:endParaRPr lang="ru-RU" sz="2800" smtClean="0">
              <a:solidFill>
                <a:srgbClr val="333399"/>
              </a:solidFill>
              <a:latin typeface="Tw Cen MT" pitchFamily="34" charset="0"/>
            </a:endParaRPr>
          </a:p>
        </p:txBody>
      </p:sp>
      <p:pic>
        <p:nvPicPr>
          <p:cNvPr id="15365" name="Picture 4" descr="Голубые холм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60350"/>
            <a:ext cx="17287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977AE-CBF9-40BE-97A0-BB61501EA7C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6387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Что такое философия</a:t>
            </a:r>
          </a:p>
        </p:txBody>
      </p:sp>
      <p:graphicFrame>
        <p:nvGraphicFramePr>
          <p:cNvPr id="31176" name="Group 456"/>
          <p:cNvGraphicFramePr>
            <a:graphicFrameLocks noGrp="1"/>
          </p:cNvGraphicFramePr>
          <p:nvPr>
            <p:ph idx="4294967295"/>
          </p:nvPr>
        </p:nvGraphicFramePr>
        <p:xfrm>
          <a:off x="357188" y="908050"/>
          <a:ext cx="8429684" cy="5372118"/>
        </p:xfrm>
        <a:graphic>
          <a:graphicData uri="http://schemas.openxmlformats.org/drawingml/2006/table">
            <a:tbl>
              <a:tblPr/>
              <a:tblGrid>
                <a:gridCol w="1643074"/>
                <a:gridCol w="678661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Философ или филос. течение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Суть представления о предмете философии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Пифагор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«Любовь к мудрости»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Гераклит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Философ -  человек, занимающийся исследованиями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Платон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Особая наука, направленная на познание вечного истинного бытия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Сократ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Средство познания добра и зла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Аристотель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Исследование причин и принципов вещей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Эпикур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Путь достижения счастья посредством разума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Средневековая христианская философия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Средство познания и доказательства Бога, разъяснения истин Священного Писания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Бэкон, Декарт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Целостная наука, существует в понятийной форме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Гегель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Наука об Абсолютном Разуме, постигающего  самого себя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Кант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Способ познания мира через абстрактные метафизические 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Шопенгауэр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Отражение сущности мира в форме всеобщих абстрактных понятий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Живая Этика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CC37F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Средство духовного совершенствования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96CBB-898C-48D3-8454-AEFBB74EF54E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философия</a:t>
            </a:r>
          </a:p>
        </p:txBody>
      </p:sp>
      <p:sp>
        <p:nvSpPr>
          <p:cNvPr id="17412" name="Содержимое 2"/>
          <p:cNvSpPr>
            <a:spLocks noGrp="1"/>
          </p:cNvSpPr>
          <p:nvPr>
            <p:ph sz="half" idx="4294967295"/>
          </p:nvPr>
        </p:nvSpPr>
        <p:spPr>
          <a:xfrm>
            <a:off x="323850" y="1289050"/>
            <a:ext cx="4464050" cy="5092700"/>
          </a:xfrm>
          <a:solidFill>
            <a:schemeClr val="bg2"/>
          </a:solidFill>
          <a:ln w="28575">
            <a:solidFill>
              <a:srgbClr val="0033CC"/>
            </a:solidFill>
          </a:ln>
        </p:spPr>
        <p:txBody>
          <a:bodyPr/>
          <a:lstStyle/>
          <a:p>
            <a:pPr indent="20638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dirty="0" smtClean="0">
                <a:solidFill>
                  <a:srgbClr val="333399"/>
                </a:solidFill>
              </a:rPr>
              <a:t>Истолкование и закрепление в европейской культуре термина «философия» связано с именем Платона (427-347 гг. до н.э.), в трактовке которого он звучал как «любовь к истине». </a:t>
            </a:r>
          </a:p>
          <a:p>
            <a:pPr indent="20638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dirty="0" smtClean="0">
                <a:solidFill>
                  <a:srgbClr val="333399"/>
                </a:solidFill>
              </a:rPr>
              <a:t>К этому периоду относится начало широкого использования термина «философия». </a:t>
            </a:r>
            <a:endParaRPr lang="ru-RU" sz="2400" dirty="0" smtClean="0">
              <a:solidFill>
                <a:srgbClr val="333399"/>
              </a:solidFill>
              <a:latin typeface="Tw Cen MT" pitchFamily="34" charset="0"/>
            </a:endParaRPr>
          </a:p>
        </p:txBody>
      </p:sp>
      <p:pic>
        <p:nvPicPr>
          <p:cNvPr id="17413" name="Содержимое 6" descr="Sunset&amp;Rainbow23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484313"/>
            <a:ext cx="37226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1324_aristot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2205038"/>
            <a:ext cx="17668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7EA23-9D27-4AD3-9073-25CCF4EECBD8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843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n>
                  <a:noFill/>
                </a:ln>
                <a:effectLst/>
              </a:rPr>
              <a:t>Что такое философия</a:t>
            </a:r>
          </a:p>
        </p:txBody>
      </p:sp>
      <p:sp>
        <p:nvSpPr>
          <p:cNvPr id="18436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009999"/>
          </a:solidFill>
          <a:ln w="28575">
            <a:solidFill>
              <a:srgbClr val="990099"/>
            </a:solidFill>
          </a:ln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B7FF"/>
                </a:solidFill>
              </a:rPr>
              <a:t>Философия</a:t>
            </a:r>
            <a:r>
              <a:rPr lang="ru-RU" smtClean="0">
                <a:solidFill>
                  <a:srgbClr val="333399"/>
                </a:solidFill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– </a:t>
            </a:r>
            <a:r>
              <a:rPr lang="ru-RU" smtClean="0">
                <a:solidFill>
                  <a:schemeClr val="bg2"/>
                </a:solidFill>
              </a:rPr>
              <a:t>высшее теоретическое знание, особая форма познания мира, вырабатывающая систему знаний о фундаментальных принципах и основах человеческого бытия, природы, мира</a:t>
            </a:r>
          </a:p>
          <a:p>
            <a:pPr eaLnBrk="1" hangingPunct="1"/>
            <a:r>
              <a:rPr lang="ru-RU" b="1" smtClean="0">
                <a:solidFill>
                  <a:srgbClr val="FFB7FF"/>
                </a:solidFill>
              </a:rPr>
              <a:t>Наука</a:t>
            </a:r>
            <a:r>
              <a:rPr lang="ru-RU" smtClean="0">
                <a:solidFill>
                  <a:srgbClr val="333399"/>
                </a:solidFill>
              </a:rPr>
              <a:t> </a:t>
            </a:r>
            <a:r>
              <a:rPr lang="ru-RU" smtClean="0">
                <a:solidFill>
                  <a:schemeClr val="bg2"/>
                </a:solidFill>
              </a:rPr>
              <a:t>о всеобщих закономерностях, которым подчинено бытие – природа и общество, мышление человека, процесс познания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6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2_Тема6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Communicating Bad News</Template>
  <TotalTime>700</TotalTime>
  <Words>950</Words>
  <PresentationFormat>Экран (4:3)</PresentationFormat>
  <Paragraphs>189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Wingdings 2</vt:lpstr>
      <vt:lpstr>Wingdings</vt:lpstr>
      <vt:lpstr>Calibri</vt:lpstr>
      <vt:lpstr>Tw Cen MT</vt:lpstr>
      <vt:lpstr>Corbel</vt:lpstr>
      <vt:lpstr>2_Тема6</vt:lpstr>
      <vt:lpstr>Философия: предмет, структура, функции</vt:lpstr>
      <vt:lpstr>Цели курса</vt:lpstr>
      <vt:lpstr>Содержание тематического блока</vt:lpstr>
      <vt:lpstr>Цели тематического блока</vt:lpstr>
      <vt:lpstr>Лекция №1. Введение в дисциплину. Философия: предмет, структура, функции.</vt:lpstr>
      <vt:lpstr>Цель и задачи лекции:</vt:lpstr>
      <vt:lpstr>Что такое философия</vt:lpstr>
      <vt:lpstr>Что такое философия</vt:lpstr>
      <vt:lpstr>Что такое философия</vt:lpstr>
      <vt:lpstr>Что может дать философия?</vt:lpstr>
      <vt:lpstr>Функции философии</vt:lpstr>
      <vt:lpstr>Что такое философия</vt:lpstr>
      <vt:lpstr>Что такое философия</vt:lpstr>
      <vt:lpstr>Генезис философии</vt:lpstr>
      <vt:lpstr>Мировоззрение -</vt:lpstr>
      <vt:lpstr>Слайд 16</vt:lpstr>
      <vt:lpstr>Компоненты мировоззрения</vt:lpstr>
      <vt:lpstr>Слайд 18</vt:lpstr>
      <vt:lpstr>Слайд 19</vt:lpstr>
      <vt:lpstr>Философское мировоззрение</vt:lpstr>
      <vt:lpstr>Проблемное задание</vt:lpstr>
      <vt:lpstr>Выводы:</vt:lpstr>
      <vt:lpstr>Вопросы для самопроверки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Философия: структура, функции, значение</dc:title>
  <cp:lastModifiedBy>User</cp:lastModifiedBy>
  <cp:revision>29</cp:revision>
  <dcterms:modified xsi:type="dcterms:W3CDTF">2015-03-31T05:02:14Z</dcterms:modified>
</cp:coreProperties>
</file>