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1"/>
  </p:notesMasterIdLst>
  <p:sldIdLst>
    <p:sldId id="431" r:id="rId2"/>
    <p:sldId id="256" r:id="rId3"/>
    <p:sldId id="258" r:id="rId4"/>
    <p:sldId id="361" r:id="rId5"/>
    <p:sldId id="360" r:id="rId6"/>
    <p:sldId id="427" r:id="rId7"/>
    <p:sldId id="348" r:id="rId8"/>
    <p:sldId id="261" r:id="rId9"/>
    <p:sldId id="362" r:id="rId10"/>
    <p:sldId id="363" r:id="rId11"/>
    <p:sldId id="376" r:id="rId12"/>
    <p:sldId id="364" r:id="rId13"/>
    <p:sldId id="366" r:id="rId14"/>
    <p:sldId id="268" r:id="rId15"/>
    <p:sldId id="356" r:id="rId16"/>
    <p:sldId id="370" r:id="rId17"/>
    <p:sldId id="357" r:id="rId18"/>
    <p:sldId id="374" r:id="rId19"/>
    <p:sldId id="359" r:id="rId20"/>
    <p:sldId id="373" r:id="rId21"/>
    <p:sldId id="367" r:id="rId22"/>
    <p:sldId id="372" r:id="rId23"/>
    <p:sldId id="358" r:id="rId24"/>
    <p:sldId id="353" r:id="rId25"/>
    <p:sldId id="371" r:id="rId26"/>
    <p:sldId id="368" r:id="rId27"/>
    <p:sldId id="375" r:id="rId28"/>
    <p:sldId id="369" r:id="rId29"/>
    <p:sldId id="354" r:id="rId30"/>
    <p:sldId id="378" r:id="rId31"/>
    <p:sldId id="377" r:id="rId32"/>
    <p:sldId id="379" r:id="rId33"/>
    <p:sldId id="385" r:id="rId34"/>
    <p:sldId id="382" r:id="rId35"/>
    <p:sldId id="388" r:id="rId36"/>
    <p:sldId id="383" r:id="rId37"/>
    <p:sldId id="384" r:id="rId38"/>
    <p:sldId id="389" r:id="rId39"/>
    <p:sldId id="380" r:id="rId40"/>
    <p:sldId id="381" r:id="rId41"/>
    <p:sldId id="387" r:id="rId42"/>
    <p:sldId id="275" r:id="rId43"/>
    <p:sldId id="401" r:id="rId44"/>
    <p:sldId id="276" r:id="rId45"/>
    <p:sldId id="277" r:id="rId46"/>
    <p:sldId id="405" r:id="rId47"/>
    <p:sldId id="404" r:id="rId48"/>
    <p:sldId id="330" r:id="rId49"/>
    <p:sldId id="320" r:id="rId50"/>
    <p:sldId id="432" r:id="rId51"/>
    <p:sldId id="323" r:id="rId52"/>
    <p:sldId id="430" r:id="rId53"/>
    <p:sldId id="434" r:id="rId54"/>
    <p:sldId id="429" r:id="rId55"/>
    <p:sldId id="428" r:id="rId56"/>
    <p:sldId id="433" r:id="rId57"/>
    <p:sldId id="406" r:id="rId58"/>
    <p:sldId id="324" r:id="rId59"/>
    <p:sldId id="284" r:id="rId60"/>
    <p:sldId id="325" r:id="rId61"/>
    <p:sldId id="390" r:id="rId62"/>
    <p:sldId id="391" r:id="rId63"/>
    <p:sldId id="392" r:id="rId64"/>
    <p:sldId id="393" r:id="rId65"/>
    <p:sldId id="394" r:id="rId66"/>
    <p:sldId id="395" r:id="rId67"/>
    <p:sldId id="396" r:id="rId68"/>
    <p:sldId id="285" r:id="rId69"/>
    <p:sldId id="397" r:id="rId70"/>
    <p:sldId id="340" r:id="rId71"/>
    <p:sldId id="417" r:id="rId72"/>
    <p:sldId id="416" r:id="rId73"/>
    <p:sldId id="418" r:id="rId74"/>
    <p:sldId id="419" r:id="rId75"/>
    <p:sldId id="302" r:id="rId76"/>
    <p:sldId id="414" r:id="rId77"/>
    <p:sldId id="415" r:id="rId78"/>
    <p:sldId id="303" r:id="rId79"/>
    <p:sldId id="407" r:id="rId80"/>
    <p:sldId id="410" r:id="rId81"/>
    <p:sldId id="409" r:id="rId82"/>
    <p:sldId id="408" r:id="rId83"/>
    <p:sldId id="411" r:id="rId84"/>
    <p:sldId id="412" r:id="rId85"/>
    <p:sldId id="413" r:id="rId86"/>
    <p:sldId id="441" r:id="rId87"/>
    <p:sldId id="286" r:id="rId88"/>
    <p:sldId id="435" r:id="rId89"/>
    <p:sldId id="436" r:id="rId90"/>
    <p:sldId id="422" r:id="rId91"/>
    <p:sldId id="437" r:id="rId92"/>
    <p:sldId id="438" r:id="rId93"/>
    <p:sldId id="439" r:id="rId94"/>
    <p:sldId id="440" r:id="rId95"/>
    <p:sldId id="400" r:id="rId96"/>
    <p:sldId id="291" r:id="rId97"/>
    <p:sldId id="420" r:id="rId98"/>
    <p:sldId id="421" r:id="rId99"/>
    <p:sldId id="292" r:id="rId100"/>
    <p:sldId id="293" r:id="rId101"/>
    <p:sldId id="294" r:id="rId102"/>
    <p:sldId id="296" r:id="rId103"/>
    <p:sldId id="297" r:id="rId104"/>
    <p:sldId id="298" r:id="rId105"/>
    <p:sldId id="300" r:id="rId106"/>
    <p:sldId id="424" r:id="rId107"/>
    <p:sldId id="425" r:id="rId108"/>
    <p:sldId id="426" r:id="rId109"/>
    <p:sldId id="423" r:id="rId110"/>
    <p:sldId id="316" r:id="rId111"/>
    <p:sldId id="334" r:id="rId112"/>
    <p:sldId id="335" r:id="rId113"/>
    <p:sldId id="336" r:id="rId114"/>
    <p:sldId id="333" r:id="rId115"/>
    <p:sldId id="331" r:id="rId116"/>
    <p:sldId id="337" r:id="rId117"/>
    <p:sldId id="338" r:id="rId118"/>
    <p:sldId id="339" r:id="rId119"/>
    <p:sldId id="341" r:id="rId120"/>
    <p:sldId id="344" r:id="rId121"/>
    <p:sldId id="342" r:id="rId122"/>
    <p:sldId id="343" r:id="rId123"/>
    <p:sldId id="345" r:id="rId124"/>
    <p:sldId id="346" r:id="rId125"/>
    <p:sldId id="347" r:id="rId126"/>
    <p:sldId id="443" r:id="rId127"/>
    <p:sldId id="260" r:id="rId128"/>
    <p:sldId id="442" r:id="rId129"/>
    <p:sldId id="399" r:id="rId1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8E228-6BEC-49EE-9E0C-F7C72513734C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9C0B5-197C-4CF3-9969-2F31149552F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C0B5-197C-4CF3-9969-2F31149552F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C0B5-197C-4CF3-9969-2F31149552FA}" type="slidenum">
              <a:rPr lang="ru-RU" smtClean="0"/>
              <a:pPr/>
              <a:t>89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C0B5-197C-4CF3-9969-2F31149552FA}" type="slidenum">
              <a:rPr lang="ru-RU" smtClean="0"/>
              <a:pPr/>
              <a:t>121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1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studopedia.net/9_19123_problema-bogatstva-i-bednosti.html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6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1" y="0"/>
            <a:ext cx="9131839" cy="686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0430" y="1285860"/>
            <a:ext cx="4286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Дисциплина: </a:t>
            </a:r>
          </a:p>
          <a:p>
            <a:pPr algn="ctr"/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Культурология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9454" y="500042"/>
            <a:ext cx="1442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/>
              <a:t>СмолАПО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857620" y="2928934"/>
            <a:ext cx="27617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Преподаватель: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Христич Любовь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Алексеевна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57167"/>
            <a:ext cx="4038600" cy="50720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 smtClean="0"/>
              <a:t>У древних римлян бог Меркурий покровительствовал торговле, прибыли, обогащению</a:t>
            </a:r>
          </a:p>
          <a:p>
            <a:r>
              <a:rPr lang="ru-RU" dirty="0" smtClean="0"/>
              <a:t>Римская богиня брака и материнства Юнона Монета, в храме которой чеканились деньги, растворилась во всех европейских языках </a:t>
            </a:r>
            <a:endParaRPr lang="ru-RU" dirty="0"/>
          </a:p>
        </p:txBody>
      </p:sp>
      <p:sp>
        <p:nvSpPr>
          <p:cNvPr id="2050" name="AutoShape 2" descr="https://upload.wikimedia.org/wikipedia/commons/thumb/d/db/Mercurybyhendrickgoltzius.jpeg/220px-Mercurybyhendrickgoltzius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3" descr="C:\Documents and Settings\User.2DCE4F6095B644C\Рабочий стол\Mercurybyhendrickgoltzius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3438" y="928670"/>
            <a:ext cx="2928958" cy="5337212"/>
          </a:xfrm>
          <a:prstGeom prst="rect">
            <a:avLst/>
          </a:prstGeom>
          <a:noFill/>
        </p:spPr>
      </p:pic>
      <p:pic>
        <p:nvPicPr>
          <p:cNvPr id="2053" name="Picture 5" descr="http://www.e-coins.lv/content/images/Crown/IsleofMannew15.JPG"/>
          <p:cNvPicPr>
            <a:picLocks noChangeAspect="1" noChangeArrowheads="1"/>
          </p:cNvPicPr>
          <p:nvPr/>
        </p:nvPicPr>
        <p:blipFill>
          <a:blip r:embed="rId3"/>
          <a:srcRect l="50064" t="5408" r="2760" b="8053"/>
          <a:stretch>
            <a:fillRect/>
          </a:stretch>
        </p:blipFill>
        <p:spPr bwMode="auto">
          <a:xfrm>
            <a:off x="6572264" y="500042"/>
            <a:ext cx="2357454" cy="23093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viola.bz/wp-content/uploads/2012/03/Pavlovsky-Posad-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75632" y="273050"/>
            <a:ext cx="4710585" cy="5853113"/>
          </a:xfrm>
          <a:prstGeom prst="rect">
            <a:avLst/>
          </a:prstGeom>
          <a:noFill/>
        </p:spPr>
      </p:pic>
      <p:pic>
        <p:nvPicPr>
          <p:cNvPr id="40962" name="Picture 2" descr="http://klin-demianovo.ru/wp-content/uploads/2012/10/24405-520x7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480"/>
            <a:ext cx="3433425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open.az/uploads/posts/2012-12/1355578882_800x0_6fca9_5dddec5b_-4-ori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1629" y="273050"/>
            <a:ext cx="4638592" cy="5853113"/>
          </a:xfrm>
          <a:prstGeom prst="rect">
            <a:avLst/>
          </a:prstGeom>
          <a:noFill/>
        </p:spPr>
      </p:pic>
      <p:pic>
        <p:nvPicPr>
          <p:cNvPr id="39938" name="Picture 2" descr="http://img-fotki.yandex.ru/get/5009/lav793.34/0_59424_b78c5f34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96184" cy="2928958"/>
          </a:xfrm>
          <a:prstGeom prst="rect">
            <a:avLst/>
          </a:prstGeom>
          <a:noFill/>
        </p:spPr>
      </p:pic>
      <p:pic>
        <p:nvPicPr>
          <p:cNvPr id="39940" name="Picture 4" descr="http://rap.russia.ru/upload/c313982/1577/1/10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3143248"/>
            <a:ext cx="2507048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img0.liveinternet.ru/images/attach/c/1/57/302/57302489_30c2444832a4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556" r="5556"/>
          <a:stretch>
            <a:fillRect/>
          </a:stretch>
        </p:blipFill>
        <p:spPr bwMode="auto">
          <a:xfrm>
            <a:off x="1357290" y="571480"/>
            <a:ext cx="6517236" cy="488792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28926" y="5572140"/>
            <a:ext cx="4852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Православные красавицы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allphoto.in.ua/photo/7/es206658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68895" y="273050"/>
            <a:ext cx="4524060" cy="5853113"/>
          </a:xfrm>
          <a:prstGeom prst="rect">
            <a:avLst/>
          </a:prstGeom>
          <a:noFill/>
        </p:spPr>
      </p:pic>
      <p:pic>
        <p:nvPicPr>
          <p:cNvPr id="7" name="Рисунок 6" descr="http://fin-servis.ru/uploadedFiles/images/june2013/44.jpg"/>
          <p:cNvPicPr/>
          <p:nvPr/>
        </p:nvPicPr>
        <p:blipFill>
          <a:blip r:embed="rId3"/>
          <a:srcRect r="7561" b="2193"/>
          <a:stretch>
            <a:fillRect/>
          </a:stretch>
        </p:blipFill>
        <p:spPr bwMode="auto">
          <a:xfrm>
            <a:off x="428596" y="1000108"/>
            <a:ext cx="2928958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gazeta.lviv.ua/sites/default/files/5644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877" b="877"/>
          <a:stretch>
            <a:fillRect/>
          </a:stretch>
        </p:blipFill>
        <p:spPr bwMode="auto">
          <a:xfrm>
            <a:off x="3428992" y="500042"/>
            <a:ext cx="5486400" cy="4114800"/>
          </a:xfrm>
          <a:prstGeom prst="rect">
            <a:avLst/>
          </a:prstGeom>
          <a:noFill/>
        </p:spPr>
      </p:pic>
      <p:pic>
        <p:nvPicPr>
          <p:cNvPr id="36866" name="Picture 2" descr="http://missia.od.ua/uploads/posts/2011-12/1323360444_woman_novyy-razmer_novyy-razm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876"/>
            <a:ext cx="2571768" cy="3061629"/>
          </a:xfrm>
          <a:prstGeom prst="rect">
            <a:avLst/>
          </a:prstGeom>
          <a:noFill/>
        </p:spPr>
      </p:pic>
      <p:pic>
        <p:nvPicPr>
          <p:cNvPr id="36868" name="Picture 4" descr="http://i.allday2.com/eb/cf/8c/thumbs/1370795763_a_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214290"/>
            <a:ext cx="2477618" cy="3429024"/>
          </a:xfrm>
          <a:prstGeom prst="rect">
            <a:avLst/>
          </a:prstGeom>
          <a:noFill/>
        </p:spPr>
      </p:pic>
      <p:pic>
        <p:nvPicPr>
          <p:cNvPr id="36870" name="Picture 6" descr="http://cs9581.vk.me/u108693272/129397096/x_82cbb2d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4143380"/>
            <a:ext cx="3395950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 descr="http://buzzpicturez.files.wordpress.com/2012/10/image009.jpg?w=540&amp;h=6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68" name="AutoShape 4" descr="http://buzzpicturez.files.wordpress.com/2012/10/image009.jpg?w=540&amp;h=6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2470" name="Picture 6" descr="http://s018.radikal.ru/i507/1202/bc/577f0c240c65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857232"/>
            <a:ext cx="6191250" cy="53721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500042"/>
            <a:ext cx="394633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/>
              <a:t>Советские красавицы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://allrus.me/wp-content/uploads/2014/03/Soviet-poster-devoted-to-the-300th-anniversary-of-the-reunification-of-Ukraine-with-Russi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4290570" cy="5715040"/>
          </a:xfrm>
          <a:prstGeom prst="rect">
            <a:avLst/>
          </a:prstGeom>
          <a:noFill/>
        </p:spPr>
      </p:pic>
      <p:pic>
        <p:nvPicPr>
          <p:cNvPr id="161798" name="Picture 6" descr="http://www.aleksandrnovak.com/userfiles/image/364f1361dde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857232"/>
            <a:ext cx="3778790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022.radikal.ru/1304/a2/d877fdb25a3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785794"/>
            <a:ext cx="7235553" cy="4929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http://www.savok.org/uploads/posts/2011-01/1295378152_s_breadsovpost_00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71480"/>
            <a:ext cx="3045223" cy="4214842"/>
          </a:xfrm>
          <a:prstGeom prst="rect">
            <a:avLst/>
          </a:prstGeom>
          <a:noFill/>
        </p:spPr>
      </p:pic>
      <p:pic>
        <p:nvPicPr>
          <p:cNvPr id="163844" name="Picture 4" descr="http://pics2.pokazuha.ru/p442/v/9/8105235y9v.jpg"/>
          <p:cNvPicPr>
            <a:picLocks noChangeAspect="1" noChangeArrowheads="1"/>
          </p:cNvPicPr>
          <p:nvPr/>
        </p:nvPicPr>
        <p:blipFill>
          <a:blip r:embed="rId3"/>
          <a:srcRect l="2547" t="4375" r="4498" b="17812"/>
          <a:stretch>
            <a:fillRect/>
          </a:stretch>
        </p:blipFill>
        <p:spPr bwMode="auto">
          <a:xfrm>
            <a:off x="3714744" y="428604"/>
            <a:ext cx="5214974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ttp://www.krasfun.ru/images/2011/12/bef32_Actress_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429125" cy="4781551"/>
          </a:xfrm>
          <a:prstGeom prst="rect">
            <a:avLst/>
          </a:prstGeom>
          <a:noFill/>
        </p:spPr>
      </p:pic>
      <p:pic>
        <p:nvPicPr>
          <p:cNvPr id="160772" name="Picture 4" descr="http://allphoto.in.ua/photo/14/es21409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2571744"/>
            <a:ext cx="4950567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714620"/>
            <a:ext cx="7772400" cy="305435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176213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Деньги не делаются при ярком свете.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   Бернард Шоу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714356"/>
            <a:ext cx="7772400" cy="1500187"/>
          </a:xfrm>
        </p:spPr>
        <p:txBody>
          <a:bodyPr/>
          <a:lstStyle/>
          <a:p>
            <a:r>
              <a:rPr lang="ru-RU" sz="4000" b="1" dirty="0" smtClean="0"/>
              <a:t>Афоризм в тему: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owoman.ru/assets/images/moda/23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286250" cy="4029075"/>
          </a:xfrm>
          <a:prstGeom prst="rect">
            <a:avLst/>
          </a:prstGeom>
          <a:noFill/>
        </p:spPr>
      </p:pic>
      <p:pic>
        <p:nvPicPr>
          <p:cNvPr id="4" name="Picture 2" descr="http://brandnewstyle.net/wp-content/uploads/2011/10/grecheskiy-styl-v-odegde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857364"/>
            <a:ext cx="4476750" cy="41719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3438" y="785794"/>
            <a:ext cx="406989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Современная мода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642918"/>
            <a:ext cx="3008313" cy="116205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Япония</a:t>
            </a:r>
            <a:endParaRPr lang="ru-RU" sz="3600" dirty="0"/>
          </a:p>
        </p:txBody>
      </p:sp>
      <p:pic>
        <p:nvPicPr>
          <p:cNvPr id="6" name="Picture 2" descr="http://modagid.ru/files/photos/imgs/134/134013/large_25.jpg?139871902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89652" y="273050"/>
            <a:ext cx="4082546" cy="5853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58072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Япония. Гейши</a:t>
            </a:r>
            <a:endParaRPr lang="ru-RU" dirty="0"/>
          </a:p>
        </p:txBody>
      </p:sp>
      <p:pic>
        <p:nvPicPr>
          <p:cNvPr id="93186" name="Picture 2" descr="http://www.minami-group.com.ua/storage/gallery/images/regions/7f8/7f8c71aaa75223b83661f801f34f87a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357298"/>
            <a:ext cx="5227357" cy="5069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71726" cy="1143000"/>
          </a:xfrm>
        </p:spPr>
        <p:txBody>
          <a:bodyPr/>
          <a:lstStyle/>
          <a:p>
            <a:r>
              <a:rPr lang="ru-RU" dirty="0" smtClean="0"/>
              <a:t>Япония</a:t>
            </a:r>
            <a:endParaRPr lang="ru-RU" dirty="0"/>
          </a:p>
        </p:txBody>
      </p:sp>
      <p:pic>
        <p:nvPicPr>
          <p:cNvPr id="94210" name="Picture 2" descr="http://img1.liveinternet.ru/images/foto/c/9/apps/2/793/2793543_47fc18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428604"/>
            <a:ext cx="565785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Современные японки</a:t>
            </a:r>
            <a:endParaRPr lang="ru-RU" dirty="0"/>
          </a:p>
        </p:txBody>
      </p:sp>
      <p:pic>
        <p:nvPicPr>
          <p:cNvPr id="91138" name="Picture 2" descr="http://2krota2.ru/uploads/posts/2011-10/1319021214_ee3r3r3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00174"/>
            <a:ext cx="6667500" cy="4410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Египет</a:t>
            </a:r>
            <a:endParaRPr lang="ru-RU" dirty="0"/>
          </a:p>
        </p:txBody>
      </p:sp>
      <p:pic>
        <p:nvPicPr>
          <p:cNvPr id="89090" name="Picture 2" descr="http://media.vorotila.net/items/f/6/3/t1@f63c11dd-787d-440c-9708-f5192ff7b1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643050"/>
            <a:ext cx="6667500" cy="4448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Индия</a:t>
            </a:r>
            <a:endParaRPr lang="ru-RU" dirty="0"/>
          </a:p>
        </p:txBody>
      </p:sp>
      <p:pic>
        <p:nvPicPr>
          <p:cNvPr id="5" name="Picture 2" descr="http://pravda-team.ru/lady/image/photo/1/1/3/10113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63040" y="1805781"/>
            <a:ext cx="621792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Индия</a:t>
            </a:r>
            <a:endParaRPr lang="ru-RU" dirty="0"/>
          </a:p>
        </p:txBody>
      </p:sp>
      <p:pic>
        <p:nvPicPr>
          <p:cNvPr id="6" name="Picture 2" descr="http://open.az/uploads/posts/2010-04/1272032053_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285860"/>
            <a:ext cx="3333750" cy="5067300"/>
          </a:xfrm>
          <a:prstGeom prst="rect">
            <a:avLst/>
          </a:prstGeom>
          <a:noFill/>
        </p:spPr>
      </p:pic>
      <p:pic>
        <p:nvPicPr>
          <p:cNvPr id="97282" name="Picture 2" descr="http://www.nihalfashions.com/images/product/large/NWSA-2570.jpg"/>
          <p:cNvPicPr>
            <a:picLocks noChangeAspect="1" noChangeArrowheads="1"/>
          </p:cNvPicPr>
          <p:nvPr/>
        </p:nvPicPr>
        <p:blipFill>
          <a:blip r:embed="rId3"/>
          <a:srcRect l="6452" t="4739" r="6451" b="5213"/>
          <a:stretch>
            <a:fillRect/>
          </a:stretch>
        </p:blipFill>
        <p:spPr bwMode="auto">
          <a:xfrm>
            <a:off x="1785918" y="214290"/>
            <a:ext cx="3857652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43560" cy="114300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Современная Индия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8306" name="Picture 2" descr="http://3.bp.blogspot.com/-WUnh5pnvMNo/Ucv53wvBi8I/AAAAAAAAAks/DVyfftflvFw/s1600/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214422"/>
            <a:ext cx="5715000" cy="5105401"/>
          </a:xfrm>
          <a:prstGeom prst="rect">
            <a:avLst/>
          </a:prstGeom>
          <a:noFill/>
        </p:spPr>
      </p:pic>
      <p:pic>
        <p:nvPicPr>
          <p:cNvPr id="98308" name="Picture 4" descr="http://24.media.tumblr.com/tumblr_lyuxaaZrrg1qa9o8bo1_12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857628"/>
            <a:ext cx="3640738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357166"/>
            <a:ext cx="4257676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Китай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2" descr="http://www.news.xoxmi.ru/img/20111021/Iaponskaia_ulichnaia_moda/xoxmi_ru_Iaponskaia_ulichnaia_moda_0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43372" y="1571612"/>
            <a:ext cx="3002222" cy="4525963"/>
          </a:xfrm>
          <a:prstGeom prst="rect">
            <a:avLst/>
          </a:prstGeom>
          <a:noFill/>
        </p:spPr>
      </p:pic>
      <p:pic>
        <p:nvPicPr>
          <p:cNvPr id="100356" name="Picture 4" descr="http://bobikambopa.ucoz.ru/_ph/12/587991929.jpg"/>
          <p:cNvPicPr>
            <a:picLocks noChangeAspect="1" noChangeArrowheads="1"/>
          </p:cNvPicPr>
          <p:nvPr/>
        </p:nvPicPr>
        <p:blipFill>
          <a:blip r:embed="rId3"/>
          <a:srcRect r="20370"/>
          <a:stretch>
            <a:fillRect/>
          </a:stretch>
        </p:blipFill>
        <p:spPr bwMode="auto">
          <a:xfrm>
            <a:off x="428596" y="1214422"/>
            <a:ext cx="3071834" cy="5275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500042"/>
            <a:ext cx="4038600" cy="45259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В христианстве святой Матфей был объявлен покровителем банкиров, поскольку до встречи с Христом он был мытарем – сборщиком налогов для римлян</a:t>
            </a:r>
          </a:p>
          <a:p>
            <a:r>
              <a:rPr lang="ru-RU" dirty="0" smtClean="0"/>
              <a:t>Его изображают с мешочком для денег</a:t>
            </a:r>
            <a:endParaRPr lang="ru-RU" dirty="0"/>
          </a:p>
        </p:txBody>
      </p:sp>
      <p:pic>
        <p:nvPicPr>
          <p:cNvPr id="6" name="Picture 2" descr="Апостол и евангелист Матфей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66010" y="1600200"/>
            <a:ext cx="340298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4866" cy="1143000"/>
          </a:xfrm>
        </p:spPr>
        <p:txBody>
          <a:bodyPr/>
          <a:lstStyle/>
          <a:p>
            <a:r>
              <a:rPr lang="ru-RU" dirty="0" smtClean="0"/>
              <a:t>Украина</a:t>
            </a:r>
            <a:endParaRPr lang="ru-RU" dirty="0"/>
          </a:p>
        </p:txBody>
      </p:sp>
      <p:pic>
        <p:nvPicPr>
          <p:cNvPr id="106498" name="Picture 2" descr="http://tvc-saratov.ru/img/lenta/34485_141777325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6096000" cy="4953001"/>
          </a:xfrm>
          <a:prstGeom prst="rect">
            <a:avLst/>
          </a:prstGeom>
          <a:noFill/>
        </p:spPr>
      </p:pic>
      <p:pic>
        <p:nvPicPr>
          <p:cNvPr id="106500" name="Picture 4" descr="http://wiki-sibiriada.ru/images/thumb/c/c5/QuQYio.jpg/402px-QuQYi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357166"/>
            <a:ext cx="3068375" cy="4572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Украина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02" name="Picture 2" descr="http://img3.nevesta.info/content/photo/44000/43967/201109/318080/318080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428736"/>
            <a:ext cx="6477000" cy="458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Россия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3426" name="Picture 2" descr="http://cs315521.vk.me/v315521490/977a/6_YR0V0ma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928802"/>
            <a:ext cx="3857652" cy="4412921"/>
          </a:xfrm>
          <a:prstGeom prst="rect">
            <a:avLst/>
          </a:prstGeom>
          <a:noFill/>
        </p:spPr>
      </p:pic>
      <p:pic>
        <p:nvPicPr>
          <p:cNvPr id="103428" name="Picture 4" descr="http://s00.yaplakal.com/pics/pics_original/1/3/2/24522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714488"/>
            <a:ext cx="4762500" cy="3086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1924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Белоруссия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7522" name="Picture 2" descr="http://s017.radikal.ru/i443/1305/1e/fc143e1dd2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285992"/>
            <a:ext cx="3177934" cy="3881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7524" name="Picture 4" descr="http://euro-fest.ru/uploaded/worldgroups_gallery/79/9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500042"/>
            <a:ext cx="3731832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Чеченская республика</a:t>
            </a:r>
            <a:endParaRPr lang="ru-RU" sz="3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8546" name="Picture 2" descr="http://media.famigliacristiana.it/2013/3/kadirovflash_834727_29061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3281" r="3281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Ингушетия</a:t>
            </a:r>
            <a:endParaRPr lang="ru-RU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http://01.img.avito.st/640x480/6547608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Резюме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ru-RU" dirty="0" smtClean="0"/>
              <a:t>Массовая культура – это особый феномен, у нее свои законы возникновения и развития форм. Она предпочитает однообразие и повторение, обладает избирательной памятью. Однако, является обязательной составляющей любого культурно-исторического </a:t>
            </a:r>
            <a:r>
              <a:rPr lang="ru-RU" dirty="0" smtClean="0"/>
              <a:t>процесса</a:t>
            </a:r>
            <a:endParaRPr lang="ru-RU" dirty="0" smtClean="0"/>
          </a:p>
          <a:p>
            <a:r>
              <a:rPr lang="ru-RU" dirty="0" smtClean="0"/>
              <a:t>Задачей курса является воспитание творческой личности, поэтому важно изучение таких культурологических проблем, которые рассматриваются в рамках семинара: человек и машина, физическая культура и красота, богатство и деньги, которые способствуют формированию индивидуальной культуры личности – созидательной и гуманистической, ответственной и  </a:t>
            </a:r>
            <a:r>
              <a:rPr lang="ru-RU" dirty="0" smtClean="0"/>
              <a:t>толерантной</a:t>
            </a:r>
            <a:endParaRPr lang="ru-RU" dirty="0" smtClean="0"/>
          </a:p>
          <a:p>
            <a:r>
              <a:rPr lang="ru-RU" dirty="0" smtClean="0"/>
              <a:t>Пластическая культура тесно связана с духовной сущностью человека, с особенностями его мировоззрения и мировосприятия, с его психологией, поэтому мы рассмотрели ее более подробно. </a:t>
            </a:r>
            <a:endParaRPr lang="ru-RU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Самостоятельная работа студента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4800" dirty="0" smtClean="0"/>
              <a:t>Выполнение сравнительных таблиц, схем:</a:t>
            </a:r>
          </a:p>
          <a:p>
            <a:r>
              <a:rPr lang="ru-RU" sz="4800" dirty="0" smtClean="0"/>
              <a:t> с. 120, 132, 133 учебно-практического пособия по дисциплине </a:t>
            </a:r>
            <a:r>
              <a:rPr lang="ru-RU" sz="4800" dirty="0" err="1" smtClean="0"/>
              <a:t>Культурология</a:t>
            </a:r>
            <a:endParaRPr lang="ru-RU" sz="48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Готовимся к семинару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3800" b="1" dirty="0" smtClean="0">
                <a:solidFill>
                  <a:srgbClr val="C00000"/>
                </a:solidFill>
              </a:rPr>
              <a:t>Тема 3.1.1. Культура языческой и христианской Руси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Истоки и самобытность древнерусской культуры.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Языческая религия древних славян.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Мир глазами древних славян. Фольклор. Письменность. Обряды, ритуалы. Народные промыслы.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Русь и Византия. Христианская культура Киевской Руси: зодчество, иконопись, монастыри, декоративно-прикладное искусство.</a:t>
            </a:r>
            <a:endParaRPr lang="ru-RU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AutoShape 2" descr="https://upload.wikimedia.org/wikipedia/commons/thumb/1/1c/Pfau_imponierend.jpg/800px-Pfau_imponieren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6196" name="AutoShape 4" descr="https://upload.wikimedia.org/wikipedia/commons/thumb/1/1c/Pfau_imponierend.jpg/800px-Pfau_imponieren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6197" name="Picture 5" descr="C:\Documents and Settings\User.2DCE4F6095B644C\Рабочий стол\800px-Pfau_imponiere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89340"/>
            <a:ext cx="7691491" cy="57686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1285860"/>
            <a:ext cx="68997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Благодарю за внимание!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998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100" dirty="0" smtClean="0"/>
              <a:t>Но в некоторых странах богатство порицалось и искоренялось , например, в СССР при социализме.  В Советском Союзе строили коммунизм, при котором, считалось, что деньги не будут нужны</a:t>
            </a:r>
            <a:endParaRPr lang="ru-RU" dirty="0"/>
          </a:p>
        </p:txBody>
      </p:sp>
      <p:pic>
        <p:nvPicPr>
          <p:cNvPr id="110594" name="Picture 2" descr="C:\Documents and Settings\User.2DCE4F6095B644C\Рабочий стол\2Kopek194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000373"/>
            <a:ext cx="3857652" cy="1890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0595" name="Picture 3" descr="C:\Documents and Settings\User.2DCE4F6095B644C\Рабочий стол\1024px-Soviet_Union-1989-Coin-0.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4000504"/>
            <a:ext cx="4567387" cy="228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221457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base"/>
            <a:r>
              <a:rPr lang="ru-RU" sz="2400" dirty="0" smtClean="0"/>
              <a:t>Но пока шло его строительство, деньги воспринимались как неизбежное зло - в обмен на них полагалось самое необходимое </a:t>
            </a:r>
          </a:p>
          <a:p>
            <a:pPr fontAlgn="base"/>
            <a:r>
              <a:rPr lang="ru-RU" sz="2400" dirty="0" smtClean="0"/>
              <a:t>Отсутствие денег не унижало, а их наличие не служило предметом гордости.</a:t>
            </a:r>
          </a:p>
          <a:p>
            <a:endParaRPr lang="ru-RU" dirty="0"/>
          </a:p>
        </p:txBody>
      </p:sp>
      <p:pic>
        <p:nvPicPr>
          <p:cNvPr id="89089" name="Picture 1" descr="C:\Documents and Settings\User.2DCE4F6095B644C\Рабочий стол\5Kopek194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714620"/>
            <a:ext cx="7572375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4643446"/>
            <a:ext cx="8215370" cy="18573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76213"/>
            <a:r>
              <a:rPr lang="ru-RU" sz="2200" dirty="0" smtClean="0"/>
              <a:t>И вдруг, деньги ворвались в нашу жизнь, и мы оказались беззащитными перед их властью. Вместе с этим изменились мечты, взгляды людей на окружающих и на самих себя, и на отношения между людьми, изменилось место денег в иерархии ценностей. </a:t>
            </a:r>
            <a:endParaRPr lang="ru-RU" sz="2200" dirty="0"/>
          </a:p>
        </p:txBody>
      </p:sp>
      <p:pic>
        <p:nvPicPr>
          <p:cNvPr id="20482" name="Picture 2" descr="http://rabota5.ru/photo/zarabotat-na-sokrashenii-ssylok-391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625" r="625"/>
          <a:stretch>
            <a:fillRect/>
          </a:stretch>
        </p:blipFill>
        <p:spPr bwMode="auto">
          <a:xfrm>
            <a:off x="1785918" y="285728"/>
            <a:ext cx="5486400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Деньги стали мерилом статуса человека, его положения в обществе, успешности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2" descr="http://www.marketshark.se/wp-content/uploads/2010/02/pengar-ho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18512" y="1600200"/>
            <a:ext cx="6506976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4572008"/>
            <a:ext cx="8429684" cy="18573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dirty="0" smtClean="0"/>
              <a:t>Деньги в том виде, в котором они выступают в последние десятилетия – новая реальность для нашей страны. Порой начинает казаться, что вокруг денег крутится весь мир. Постоянные сообщения об изменении курса валют, взлетах и падениях фондовых рынков, предстоящих обменах денежных знаков, призывы быстро обогатиться множеством способов, бесконечная реклама, даже интеллектуальные игры «на деньги» – агрессивная экспансия денег с телеэкрана.</a:t>
            </a:r>
            <a:endParaRPr lang="ru-RU" sz="1800" dirty="0"/>
          </a:p>
        </p:txBody>
      </p:sp>
      <p:pic>
        <p:nvPicPr>
          <p:cNvPr id="19458" name="Picture 2" descr="http://img1.liveinternet.ru/images/attach/c/2/70/440/70440726_339f59a519267b6b5548e2b8b415126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357166"/>
            <a:ext cx="5486400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143116"/>
            <a:ext cx="7772400" cy="40005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76213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Богатство, как соль: чем больше есть, тем сильнее жажда.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Артур Шопенгауэр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500042"/>
            <a:ext cx="7772400" cy="1214447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Афоризм в тему: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571480"/>
            <a:ext cx="4038600" cy="555468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sz="3200" dirty="0" smtClean="0"/>
              <a:t>Жизнь, так или иначе, заставляет нас определить свое отношение к деньгам, выбрав любую возможную позицию между отчаянным </a:t>
            </a:r>
            <a:r>
              <a:rPr lang="ru-RU" sz="3200" dirty="0" err="1" smtClean="0"/>
              <a:t>бессребреничеством</a:t>
            </a:r>
            <a:r>
              <a:rPr lang="ru-RU" sz="3200" dirty="0" smtClean="0"/>
              <a:t> или аскетической борьбой с роскошью и богатством, с одной стороны, и азартной погоней за деньгами, стремлением к обладанию максимальным их количеством – с другой стороны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" name="Содержимое 7" descr="Предпринимательство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00760" y="2643182"/>
            <a:ext cx="2766079" cy="3760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http://www.cilentonotizie.it/public/images/11022014_tasche-nuovi-poveri_03.jpg"/>
          <p:cNvPicPr>
            <a:picLocks noChangeAspect="1" noChangeArrowheads="1"/>
          </p:cNvPicPr>
          <p:nvPr/>
        </p:nvPicPr>
        <p:blipFill>
          <a:blip r:embed="rId3"/>
          <a:srcRect t="3702" b="3702"/>
          <a:stretch>
            <a:fillRect/>
          </a:stretch>
        </p:blipFill>
        <p:spPr bwMode="auto">
          <a:xfrm>
            <a:off x="4857752" y="285728"/>
            <a:ext cx="3064399" cy="2298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1" y="0"/>
            <a:ext cx="9131839" cy="6867143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Проблема современных культурных ценностей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lvl="1"/>
            <a:r>
              <a:rPr lang="ru-RU" altLang="zh-CN" dirty="0" smtClean="0">
                <a:solidFill>
                  <a:srgbClr val="002060"/>
                </a:solidFill>
                <a:ea typeface="宋体" charset="-122"/>
              </a:rPr>
              <a:t>Специальность: 080114 Экономика и бухгалтерский учет (24-24) </a:t>
            </a:r>
          </a:p>
          <a:p>
            <a:endParaRPr lang="ru-RU" dirty="0"/>
          </a:p>
        </p:txBody>
      </p:sp>
      <p:pic>
        <p:nvPicPr>
          <p:cNvPr id="5" name="Picture 2" descr="http://prostojv.ru/wp-content/uploads/2012/09/motivator-34345.jpg"/>
          <p:cNvPicPr>
            <a:picLocks noChangeAspect="1" noChangeArrowheads="1"/>
          </p:cNvPicPr>
          <p:nvPr/>
        </p:nvPicPr>
        <p:blipFill>
          <a:blip r:embed="rId3"/>
          <a:srcRect l="2733" t="3900" r="3633" b="18661"/>
          <a:stretch>
            <a:fillRect/>
          </a:stretch>
        </p:blipFill>
        <p:spPr bwMode="auto">
          <a:xfrm>
            <a:off x="6286512" y="214290"/>
            <a:ext cx="2554306" cy="1715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786058"/>
            <a:ext cx="7772400" cy="29829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Ненасытный богач остается беднейшим из бедняков.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Эразм </a:t>
            </a:r>
            <a:r>
              <a:rPr lang="ru-RU" dirty="0" err="1" smtClean="0"/>
              <a:t>Роттердамский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642918"/>
            <a:ext cx="7772400" cy="1500187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Афоризм в тему: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357166"/>
            <a:ext cx="5000660" cy="28575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176213"/>
            <a:r>
              <a:rPr lang="ru-RU" sz="2400" dirty="0" smtClean="0"/>
              <a:t>Нашу профессиональную и личную жизнь уже невозможно представить без обсуждения проблем денег.</a:t>
            </a:r>
          </a:p>
          <a:p>
            <a:pPr marL="176213"/>
            <a:r>
              <a:rPr lang="ru-RU" sz="2400" dirty="0" smtClean="0"/>
              <a:t>Эта тема сегодня присутствует постоянно, она звучит то явно, то скрыта в подтекстах отношений. Иногда она осознаваема, иногда бессознательна, но всегда присутствует и часто управляет нами </a:t>
            </a:r>
          </a:p>
          <a:p>
            <a:pPr marL="176213"/>
            <a:r>
              <a:rPr lang="ru-RU" sz="2400" dirty="0" smtClean="0"/>
              <a:t>Сегодняшний человек – </a:t>
            </a:r>
            <a:r>
              <a:rPr lang="ru-RU" sz="2400" dirty="0" err="1" smtClean="0"/>
              <a:t>человек</a:t>
            </a:r>
            <a:r>
              <a:rPr lang="ru-RU" sz="2400" dirty="0" smtClean="0"/>
              <a:t> монетарный?</a:t>
            </a:r>
          </a:p>
          <a:p>
            <a:r>
              <a:rPr lang="ru-RU" sz="2000" dirty="0" smtClean="0"/>
              <a:t> </a:t>
            </a:r>
          </a:p>
          <a:p>
            <a:endParaRPr lang="ru-RU" dirty="0"/>
          </a:p>
        </p:txBody>
      </p:sp>
      <p:pic>
        <p:nvPicPr>
          <p:cNvPr id="6" name="Picture 2" descr="http://1000dosok.info/s/07-07-67219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571876"/>
            <a:ext cx="4183056" cy="2747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1628" name="Picture 12" descr="http://im2-tub-ru.yandex.net/i?id=8d85fc58a30bfc4ce861a6251a9663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2786058"/>
            <a:ext cx="2250297" cy="1500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1630" name="Picture 14" descr="http://www.amic.ru/images/gallery_09-2011/640.777_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642918"/>
            <a:ext cx="3793087" cy="2824138"/>
          </a:xfrm>
          <a:prstGeom prst="rect">
            <a:avLst/>
          </a:prstGeom>
          <a:noFill/>
        </p:spPr>
      </p:pic>
      <p:pic>
        <p:nvPicPr>
          <p:cNvPr id="83972" name="Picture 4" descr="http://i.penzainform.ru/sales/work/vacancy/sekretar_00031919H/3057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000504"/>
            <a:ext cx="3405158" cy="2251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714489"/>
            <a:ext cx="7772400" cy="378621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dirty="0" smtClean="0"/>
              <a:t>Богатство, власть, жена и дети нужны тебе на этом свете. </a:t>
            </a:r>
            <a:br>
              <a:rPr lang="ru-RU" sz="3600" dirty="0" smtClean="0"/>
            </a:br>
            <a:r>
              <a:rPr lang="ru-RU" sz="3600" dirty="0" smtClean="0"/>
              <a:t>На тот – и бедный и богатый уйдёт один, без провожатых.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                                             </a:t>
            </a:r>
            <a:r>
              <a:rPr lang="ru-RU" dirty="0" smtClean="0"/>
              <a:t>Низами</a:t>
            </a:r>
            <a:r>
              <a:rPr lang="ru-RU" b="0" dirty="0" smtClean="0"/>
              <a:t/>
            </a:r>
            <a:br>
              <a:rPr lang="ru-RU" b="0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357167"/>
            <a:ext cx="7772400" cy="92869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Афоризм в тему: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800600"/>
            <a:ext cx="8358246" cy="148592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Главным критерием неравенства является богатство, деньги. Остальные – власть, престиж, репутация, привилегии, контроль ресурсов – тесно с ним связаны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83970" name="Picture 2" descr="http://actualidad.rt.com/actualidad/public_images/81b/81b741ec7e66372ebbe58697ce5b8505_article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2540" r="1254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500174"/>
          </a:xfrm>
        </p:spPr>
        <p:txBody>
          <a:bodyPr>
            <a:normAutofit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8992" y="357166"/>
            <a:ext cx="5429288" cy="581184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 smtClean="0"/>
              <a:t>Из-за неравенства отношения людей в обществе всегда находились в состоянии шаткого равновесия, нарушавшегося в случае ухудшения жизни бедных, усиления давления на них. Римские цезари подкармливали плебс</a:t>
            </a:r>
          </a:p>
          <a:p>
            <a:r>
              <a:rPr lang="ru-RU" dirty="0" smtClean="0"/>
              <a:t>Стремление к равенству, которому сопутствовало «подтягивание» жизни бедных, но без уничтожения богатых, пытались обосновать эгалитаристы (уравнительный, противоположность элитаризму) XIX в.</a:t>
            </a:r>
          </a:p>
          <a:p>
            <a:r>
              <a:rPr lang="ru-RU" dirty="0" smtClean="0"/>
              <a:t>Лишь в XX веке в массовом масштабе стала осуществляться социальная политика.</a:t>
            </a:r>
            <a:endParaRPr lang="ru-RU" dirty="0"/>
          </a:p>
        </p:txBody>
      </p:sp>
      <p:pic>
        <p:nvPicPr>
          <p:cNvPr id="82946" name="Picture 2" descr="http://www.respublika-kaz.info/files/cache/news/base/28158_w300_h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2857500" cy="1905000"/>
          </a:xfrm>
          <a:prstGeom prst="rect">
            <a:avLst/>
          </a:prstGeom>
          <a:noFill/>
        </p:spPr>
      </p:pic>
      <p:pic>
        <p:nvPicPr>
          <p:cNvPr id="82948" name="Picture 4" descr="http://ipress.ua/media/gallery/full/r/i/rich_po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357429"/>
            <a:ext cx="2843232" cy="2244657"/>
          </a:xfrm>
          <a:prstGeom prst="rect">
            <a:avLst/>
          </a:prstGeom>
          <a:noFill/>
        </p:spPr>
      </p:pic>
      <p:pic>
        <p:nvPicPr>
          <p:cNvPr id="82950" name="Picture 6" descr="http://comstol.info/wp-content/uploads/2012/11/kapitalism_socialnoe_neravenstv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643446"/>
            <a:ext cx="2500330" cy="17868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214686"/>
            <a:ext cx="7772400" cy="255428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Быть щедрым — значит, давать больше, чем ты можешь; </a:t>
            </a:r>
            <a:br>
              <a:rPr lang="ru-RU" dirty="0" smtClean="0"/>
            </a:br>
            <a:r>
              <a:rPr lang="ru-RU" dirty="0" smtClean="0"/>
              <a:t>быть гордым — значит, брать меньше, чем тебе нужно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1000108"/>
            <a:ext cx="7772400" cy="1500187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Афоризм в тему: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285728"/>
            <a:ext cx="3286148" cy="60007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/>
              <a:t>Материальное положение человека влияет на его образ в глазах других людей. Богатые люди воспринимаются счастливыми, здоровыми, приспособленными. Бедные - несчастными и неприспособленными, ленивыми. Они составляют в мире большинство населения.</a:t>
            </a:r>
            <a:endParaRPr lang="ru-RU" sz="2400" dirty="0"/>
          </a:p>
        </p:txBody>
      </p:sp>
      <p:pic>
        <p:nvPicPr>
          <p:cNvPr id="9" name="Picture 4" descr="http://photo.argumenti.ru/images/photo_id/f8539c3e90a12886c89734e2921bfeb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29058" y="642918"/>
            <a:ext cx="4829180" cy="51465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http://p1.pkcdn.com/3d-%F1%87%F0%B5%F0%BB%F0%BE%F0%B2%F0%B5%F0%BA-%F1%81%F0%B8%F0%B4%F0%B8%F1%82-%F0%BD%F0%B0-%F0%BA%F1%83%F1%87%F0%B5-%F0%BC%F0%BE%F0%BD%F0%B5%F1%82_677099.jpg"/>
          <p:cNvPicPr>
            <a:picLocks noChangeAspect="1" noChangeArrowheads="1"/>
          </p:cNvPicPr>
          <p:nvPr/>
        </p:nvPicPr>
        <p:blipFill>
          <a:blip r:embed="rId3" cstate="print"/>
          <a:srcRect l="9302" r="8139"/>
          <a:stretch>
            <a:fillRect/>
          </a:stretch>
        </p:blipFill>
        <p:spPr bwMode="auto">
          <a:xfrm>
            <a:off x="4000496" y="4143380"/>
            <a:ext cx="1883819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571744"/>
            <a:ext cx="7772400" cy="319723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176213"/>
            <a:r>
              <a:rPr lang="ru-RU" dirty="0" smtClean="0"/>
              <a:t>Роскошь развращает всех: и богача, который ею пользуется, и бедняка, который алчет ее.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Жан-Жак </a:t>
            </a:r>
            <a:r>
              <a:rPr lang="ru-RU" dirty="0" err="1" smtClean="0"/>
              <a:t>руссо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642919"/>
            <a:ext cx="7772400" cy="857256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Афоризм в тему: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785794"/>
            <a:ext cx="3286148" cy="46910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sz="2000" dirty="0" smtClean="0"/>
          </a:p>
          <a:p>
            <a:r>
              <a:rPr lang="ru-RU" sz="2000" dirty="0" smtClean="0"/>
              <a:t>Порогом бедности считается возможность потратить в день менее $ 4. Диапазон отношения к бедным начинается от полного презрения, неоказания никакой помощи до подтягивания их положения до вполне приемлемых стандартов жизни (социальные программы, фонды, благотворительность).</a:t>
            </a:r>
            <a:endParaRPr lang="ru-RU" sz="2000" dirty="0"/>
          </a:p>
        </p:txBody>
      </p:sp>
      <p:pic>
        <p:nvPicPr>
          <p:cNvPr id="5" name="Picture 2" descr="http://www.lvivpost.net/application/images/uploads/stories/2012/1304/1004q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43306" y="1071546"/>
            <a:ext cx="5111750" cy="4053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3757610" cy="534036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dirty="0" smtClean="0"/>
              <a:t>Причем к применению социальных программ склонны, большей частью, богатые страны и богатые люди. В бедных странах с большим количеством нуворишей отношение к беднякам презрительное и беспощадное.</a:t>
            </a:r>
            <a:endParaRPr lang="ru-RU" dirty="0"/>
          </a:p>
        </p:txBody>
      </p:sp>
      <p:pic>
        <p:nvPicPr>
          <p:cNvPr id="81922" name="Picture 2" descr="http://svpressa.ru/photo/671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285728"/>
            <a:ext cx="4445031" cy="2571768"/>
          </a:xfrm>
          <a:prstGeom prst="rect">
            <a:avLst/>
          </a:prstGeom>
          <a:noFill/>
        </p:spPr>
      </p:pic>
      <p:pic>
        <p:nvPicPr>
          <p:cNvPr id="81924" name="Picture 4" descr="http://gdb.rferl.org/8D05C7CE-58A0-4556-8A87-CF46AAD0F309_mw800_mh600_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000372"/>
            <a:ext cx="4572032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323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План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Богатство и деньги. Человек разумный и человек монетарный. Этика денежных взаимоотношений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Физическая культура, красота, здоровье как предмет культуры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Мода: мир вещей и мир людей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Проблема культуры личности и общества. </a:t>
            </a:r>
            <a:r>
              <a:rPr lang="ru-RU" dirty="0" smtClean="0">
                <a:solidFill>
                  <a:srgbClr val="C00000"/>
                </a:solidFill>
              </a:rPr>
              <a:t>Культура, цивилизация и глобальные проблемы человечества.</a:t>
            </a:r>
          </a:p>
          <a:p>
            <a:endParaRPr lang="ru-RU" dirty="0"/>
          </a:p>
        </p:txBody>
      </p:sp>
      <p:pic>
        <p:nvPicPr>
          <p:cNvPr id="6" name="Picture 2" descr="http://ksandrivanov.ru/wp-content/uploads/2014/01/izobili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14290"/>
            <a:ext cx="2895592" cy="2842506"/>
          </a:xfrm>
          <a:prstGeom prst="rect">
            <a:avLst/>
          </a:prstGeom>
          <a:noFill/>
        </p:spPr>
      </p:pic>
      <p:pic>
        <p:nvPicPr>
          <p:cNvPr id="5" name="Picture 2" descr="http://xn----itbabanadabq1apedskhdger2j.xn--p1ai/wp-content/uploads/2012/06/organic-cultural-nationalism.jpg"/>
          <p:cNvPicPr>
            <a:picLocks noChangeAspect="1" noChangeArrowheads="1"/>
          </p:cNvPicPr>
          <p:nvPr/>
        </p:nvPicPr>
        <p:blipFill>
          <a:blip r:embed="rId3"/>
          <a:srcRect l="5556" r="5556"/>
          <a:stretch>
            <a:fillRect/>
          </a:stretch>
        </p:blipFill>
        <p:spPr bwMode="auto">
          <a:xfrm>
            <a:off x="4572000" y="3214686"/>
            <a:ext cx="4135969" cy="3101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 взаимодействии с деньгами нам предстоит еще многому научиться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10" descr="http://www.gratalex.com.ua/wp-content/uploads/2014/10/124345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71612"/>
            <a:ext cx="6337177" cy="4757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642918"/>
            <a:ext cx="7772400" cy="2314590"/>
          </a:xfrm>
        </p:spPr>
        <p:txBody>
          <a:bodyPr>
            <a:normAutofit fontScale="90000"/>
          </a:bodyPr>
          <a:lstStyle/>
          <a:p>
            <a:pPr lvl="0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Физическая культура, 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красота, здоровье 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 предмет культуры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4690" name="Picture 2" descr="http://static2.aif.ru/public/news/medium/231/c2bf3125945747e97f1f3a98601b139f.ar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3143248"/>
            <a:ext cx="3571900" cy="2857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428604"/>
            <a:ext cx="4038600" cy="36861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Физическая культура как социальное явление функционирует на протяжении всей истории человеческого общества</a:t>
            </a:r>
            <a:endParaRPr lang="ru-RU" dirty="0"/>
          </a:p>
        </p:txBody>
      </p:sp>
      <p:pic>
        <p:nvPicPr>
          <p:cNvPr id="6" name="Picture 2" descr="http://900igr.net/datas/biologija/Pervobytnoe-obschestvo/0040-040-Pervobytnoe-obschestv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00430" y="2285992"/>
            <a:ext cx="5214974" cy="3911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3179793" cy="584043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dirty="0" smtClean="0"/>
              <a:t>Физическая культура - это особая и самостоятельная область культуры, которая возникла и развивалась одновременно с общечеловеческой культурой и является ее органической частью. Она не может быть отнесена только к материальной культуре, так как отражение материального бытия общества или отдельного ее человека не главная ее характеристика как социального явления. По этой же причине она не может быть отнесена и только к духовной культуре, хотя в ее сфере и отражается общественное сознание.</a:t>
            </a:r>
          </a:p>
          <a:p>
            <a:endParaRPr lang="ru-RU" sz="1800" dirty="0"/>
          </a:p>
        </p:txBody>
      </p:sp>
      <p:pic>
        <p:nvPicPr>
          <p:cNvPr id="9" name="Picture 4" descr="http://www.novsu.ru/file/image/page/10878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43306" y="285728"/>
            <a:ext cx="4762500" cy="3248025"/>
          </a:xfrm>
          <a:prstGeom prst="rect">
            <a:avLst/>
          </a:prstGeom>
          <a:noFill/>
        </p:spPr>
      </p:pic>
      <p:pic>
        <p:nvPicPr>
          <p:cNvPr id="11" name="Рисунок 10" descr="http://er.ru/media/userdata/photos/2014/02/08/52580a255168a84f7fea66f8ce33bd56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571876"/>
            <a:ext cx="36068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714356"/>
            <a:ext cx="3357586" cy="521497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88900">
              <a:tabLst>
                <a:tab pos="530225" algn="l"/>
              </a:tabLst>
            </a:pPr>
            <a:r>
              <a:rPr lang="ru-RU" sz="1800" dirty="0" smtClean="0"/>
              <a:t>Физическая культура — это один из самых древних видов культуры, включающий идеалы, связанные с культом красивого, физически сильного, здорового человека. </a:t>
            </a:r>
            <a:r>
              <a:rPr lang="ru-RU" sz="1800" b="1" dirty="0" smtClean="0"/>
              <a:t>В структуру физической культуры включаются: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- идеалы и ценности, отражающие физическую красоту человеческого тела</a:t>
            </a:r>
            <a:br>
              <a:rPr lang="ru-RU" sz="1800" dirty="0" smtClean="0"/>
            </a:br>
            <a:r>
              <a:rPr lang="ru-RU" sz="1800" dirty="0" smtClean="0"/>
              <a:t>- физическое воспитание</a:t>
            </a:r>
            <a:br>
              <a:rPr lang="ru-RU" sz="1800" dirty="0" smtClean="0"/>
            </a:br>
            <a:r>
              <a:rPr lang="ru-RU" sz="1800" dirty="0" smtClean="0"/>
              <a:t>- ценности здорового образа жизни</a:t>
            </a:r>
            <a:br>
              <a:rPr lang="ru-RU" sz="1800" dirty="0" smtClean="0"/>
            </a:br>
            <a:r>
              <a:rPr lang="ru-RU" sz="1800" dirty="0" smtClean="0"/>
              <a:t>- спорт</a:t>
            </a:r>
            <a:br>
              <a:rPr lang="ru-RU" sz="1800" dirty="0" smtClean="0"/>
            </a:br>
            <a:r>
              <a:rPr lang="ru-RU" sz="1800" dirty="0" smtClean="0"/>
              <a:t>- рекреация (деятельность, направленная на поддержание и восстановление здоровья).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5" name="Picture 2" descr="http://files.mangystau.gov.kz/uploads/images/zaryadka-deti__997b52b64e4b5d849b29a0c11c9f6b7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868" y="285728"/>
            <a:ext cx="2762269" cy="2071702"/>
          </a:xfrm>
          <a:prstGeom prst="rect">
            <a:avLst/>
          </a:prstGeom>
          <a:noFill/>
        </p:spPr>
      </p:pic>
      <p:pic>
        <p:nvPicPr>
          <p:cNvPr id="7" name="Рисунок 6" descr="http://infobloge.ru/wp-content/uploads/2014/11/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500042"/>
            <a:ext cx="27715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samlib.ru/img/w/werjuzhskij_n_a/vocpominanija/na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2571744"/>
            <a:ext cx="2094317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i008.radikal.ru/1208/f3/e09356f5e582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2714620"/>
            <a:ext cx="235745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www.buro247.ru/images/dasha/architecture/diamonds1-photo-by-E.Fetisov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35769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500042"/>
            <a:ext cx="3757610" cy="562612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ru-RU" dirty="0" smtClean="0"/>
              <a:t>В античности идеалы прекрасного тела приобретают ярко выраженный эстетический характер, объяснение которого носило также объективированный </a:t>
            </a:r>
            <a:r>
              <a:rPr lang="ru-RU" dirty="0" smtClean="0"/>
              <a:t>характер </a:t>
            </a:r>
            <a:endParaRPr lang="ru-RU" dirty="0" smtClean="0"/>
          </a:p>
          <a:p>
            <a:r>
              <a:rPr lang="ru-RU" dirty="0" smtClean="0"/>
              <a:t>Были предложены и рассчитаны идеальные пропорции человеческого тела, которые, можно предполагать, носили в большей степени идеализированный </a:t>
            </a:r>
            <a:r>
              <a:rPr lang="ru-RU" dirty="0" smtClean="0"/>
              <a:t>характер</a:t>
            </a:r>
            <a:endParaRPr lang="ru-RU" dirty="0" smtClean="0"/>
          </a:p>
          <a:p>
            <a:r>
              <a:rPr lang="ru-RU" dirty="0" smtClean="0"/>
              <a:t> Образы Аполлона и Венеры вошли в историю мировой культуры как идеальные воплощения гармоничных людей, ставшие классическими. </a:t>
            </a:r>
            <a:endParaRPr lang="ru-RU" dirty="0"/>
          </a:p>
        </p:txBody>
      </p:sp>
      <p:pic>
        <p:nvPicPr>
          <p:cNvPr id="5" name="Picture 4" descr="http://www.wagmag.com/wp-content/uploads/2013/02/the-Apollo-Belvedere-470-wplok2-470-wplok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57686" y="500042"/>
            <a:ext cx="2341264" cy="3143272"/>
          </a:xfrm>
          <a:prstGeom prst="rect">
            <a:avLst/>
          </a:prstGeom>
          <a:noFill/>
        </p:spPr>
      </p:pic>
      <p:pic>
        <p:nvPicPr>
          <p:cNvPr id="6" name="Рисунок 5" descr="http://static.cosmiq.de/data/question/de/e66/2c/e662cbbf20b7f61184502a70024b01a9_1_orig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2500306"/>
            <a:ext cx="267890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2" name="Picture 6" descr="http://cosmicconvergence.org/wp-content/uploads/2012/06/4942044136_d5dfcc02f5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500042"/>
            <a:ext cx="2279497" cy="4786346"/>
          </a:xfrm>
          <a:prstGeom prst="rect">
            <a:avLst/>
          </a:prstGeom>
          <a:noFill/>
        </p:spPr>
      </p:pic>
      <p:pic>
        <p:nvPicPr>
          <p:cNvPr id="126984" name="Picture 8" descr="http://s020.radikal.ru/i709/1304/23/c076f70ca723.jpg"/>
          <p:cNvPicPr>
            <a:picLocks noChangeAspect="1" noChangeArrowheads="1"/>
          </p:cNvPicPr>
          <p:nvPr/>
        </p:nvPicPr>
        <p:blipFill>
          <a:blip r:embed="rId3"/>
          <a:srcRect l="16250" r="2499"/>
          <a:stretch>
            <a:fillRect/>
          </a:stretch>
        </p:blipFill>
        <p:spPr bwMode="auto">
          <a:xfrm>
            <a:off x="357158" y="2571744"/>
            <a:ext cx="3214710" cy="3765306"/>
          </a:xfrm>
          <a:prstGeom prst="rect">
            <a:avLst/>
          </a:prstGeom>
          <a:noFill/>
        </p:spPr>
      </p:pic>
      <p:pic>
        <p:nvPicPr>
          <p:cNvPr id="8" name="Picture 1" descr="C:\Documents and Settings\User.2DCE4F6095B644C\Рабочий стол\David_von_Michelangelo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715008" y="428604"/>
            <a:ext cx="3065460" cy="5853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85728"/>
            <a:ext cx="3757610" cy="60007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 smtClean="0"/>
              <a:t>Идеал </a:t>
            </a:r>
            <a:r>
              <a:rPr lang="ru-RU" sz="2000" dirty="0" smtClean="0"/>
              <a:t>красивого здорового человека как основа физической культуры претерпевал разнообразные трансформации в зависимости от историко-культурных, региональных и социальных факторов. </a:t>
            </a:r>
          </a:p>
          <a:p>
            <a:r>
              <a:rPr lang="ru-RU" sz="2000" dirty="0" smtClean="0"/>
              <a:t>Так, идеал прекрасного тела зависел  от практически-утилитарных целей, выполняемых мужчинами и женщинами. </a:t>
            </a:r>
            <a:endParaRPr lang="ru-RU" sz="2000" dirty="0" smtClean="0"/>
          </a:p>
          <a:p>
            <a:r>
              <a:rPr lang="ru-RU" sz="2000" dirty="0" smtClean="0"/>
              <a:t>Сильные </a:t>
            </a:r>
            <a:r>
              <a:rPr lang="ru-RU" sz="2000" dirty="0" smtClean="0"/>
              <a:t>мужчины-охотники и крупные женщины -продолжательницы рода - самые распространенные образы людей в первобытном обществе и Древнем мире</a:t>
            </a:r>
            <a:endParaRPr lang="ru-RU" sz="2000" dirty="0"/>
          </a:p>
        </p:txBody>
      </p:sp>
      <p:pic>
        <p:nvPicPr>
          <p:cNvPr id="9" name="Picture 4" descr="http://demiart.ru/forum/uploads6/post-1425763-1286129302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495" r="9250"/>
          <a:stretch>
            <a:fillRect/>
          </a:stretch>
        </p:blipFill>
        <p:spPr bwMode="auto">
          <a:xfrm>
            <a:off x="6572264" y="642918"/>
            <a:ext cx="2571736" cy="4929222"/>
          </a:xfrm>
          <a:prstGeom prst="rect">
            <a:avLst/>
          </a:prstGeom>
          <a:noFill/>
        </p:spPr>
      </p:pic>
      <p:pic>
        <p:nvPicPr>
          <p:cNvPr id="128006" name="Picture 6" descr="http://urok-kultury.ru/wp-content/uploads/2012/09/1343107245_muzeum-231-550x6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85728"/>
            <a:ext cx="2351266" cy="271464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28008" name="Picture 8" descr="http://cervenobili.cz/wp-content/uploads/NK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3143248"/>
            <a:ext cx="2311212" cy="3143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642918"/>
            <a:ext cx="3571900" cy="548324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dirty="0" smtClean="0"/>
              <a:t>Средневековье, отказавшись от идеалов физической красоты, транслировало иные ценности — анемичность, отождествлявшуюся с духовностью и устремленностью в иную жизнь, где телесность, физическое здоровье не имели значения.</a:t>
            </a:r>
            <a:endParaRPr lang="ru-RU" dirty="0"/>
          </a:p>
        </p:txBody>
      </p:sp>
      <p:pic>
        <p:nvPicPr>
          <p:cNvPr id="6" name="Picture 2" descr="http://www.art-spb.ru/upload/good_image/rogier_van_der_weyde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85728"/>
            <a:ext cx="3300471" cy="4525963"/>
          </a:xfrm>
          <a:prstGeom prst="rect">
            <a:avLst/>
          </a:prstGeom>
          <a:noFill/>
        </p:spPr>
      </p:pic>
      <p:pic>
        <p:nvPicPr>
          <p:cNvPr id="1028" name="Picture 4" descr="http://tainy.net/wp-content/uploads/2010/09/1263195272_hours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714752"/>
            <a:ext cx="3909286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500042"/>
            <a:ext cx="4038600" cy="562612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 smtClean="0"/>
              <a:t>На состояние и развитие физической культуры в обществе оказывают влияние производственные отношения людей, экономическая, политическая и идеологическая формы классовой борьбы, достижения науки, философии, искусства. </a:t>
            </a:r>
          </a:p>
        </p:txBody>
      </p:sp>
      <p:pic>
        <p:nvPicPr>
          <p:cNvPr id="6" name="Picture 2" descr="http://haberacisi.com/foto1419b6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857364"/>
            <a:ext cx="2061991" cy="2071702"/>
          </a:xfrm>
          <a:prstGeom prst="rect">
            <a:avLst/>
          </a:prstGeom>
          <a:noFill/>
        </p:spPr>
      </p:pic>
      <p:pic>
        <p:nvPicPr>
          <p:cNvPr id="123908" name="Picture 4" descr="http://www.funlib.ru/cimg/2014/102010/33535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4143380"/>
            <a:ext cx="3238496" cy="2153601"/>
          </a:xfrm>
          <a:prstGeom prst="rect">
            <a:avLst/>
          </a:prstGeom>
          <a:noFill/>
        </p:spPr>
      </p:pic>
      <p:pic>
        <p:nvPicPr>
          <p:cNvPr id="123910" name="Picture 6" descr="http://42.img.avito.st/1280x960/10251819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285728"/>
            <a:ext cx="3044859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274638"/>
            <a:ext cx="554356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Цель и задачи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428604"/>
            <a:ext cx="2543164" cy="154304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ru-RU" dirty="0" smtClean="0"/>
              <a:t>Дать целостное представление о проблемах современных культурных ценностей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143240" y="1600200"/>
            <a:ext cx="5543560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>
              <a:buNone/>
            </a:pPr>
            <a:endParaRPr lang="ru-RU" dirty="0" smtClean="0"/>
          </a:p>
          <a:p>
            <a:r>
              <a:rPr lang="ru-RU" dirty="0" smtClean="0"/>
              <a:t>Развивать умение анализировать социально и личностно значимые проблемы современной культуры</a:t>
            </a:r>
          </a:p>
          <a:p>
            <a:r>
              <a:rPr lang="ru-RU" dirty="0" smtClean="0"/>
              <a:t>Способствовать овладению навыкам выделять и характеризовать  проблемы современной мировой и отечественной культуры</a:t>
            </a:r>
          </a:p>
          <a:p>
            <a:r>
              <a:rPr lang="ru-RU" dirty="0" smtClean="0"/>
              <a:t>Выявлять особенности и взаимосвязь современных культурных ценностей</a:t>
            </a:r>
          </a:p>
          <a:p>
            <a:r>
              <a:rPr lang="ru-RU" dirty="0" smtClean="0"/>
              <a:t>Знать культурологическое содержание богатства, денег, этики денежных взаимоотношений, физической культуры, красоты, здоровья глобальных проблем человечества </a:t>
            </a:r>
          </a:p>
          <a:p>
            <a:r>
              <a:rPr lang="ru-RU" dirty="0" smtClean="0"/>
              <a:t>Владеть категориальным и понятийным аппаратом темы</a:t>
            </a:r>
          </a:p>
          <a:p>
            <a:r>
              <a:rPr lang="ru-RU" dirty="0" smtClean="0"/>
              <a:t>Знать  основные культурные ценности современного общества</a:t>
            </a:r>
            <a:endParaRPr lang="ru-RU" dirty="0"/>
          </a:p>
        </p:txBody>
      </p:sp>
      <p:pic>
        <p:nvPicPr>
          <p:cNvPr id="97282" name="Picture 2" descr="http://im2-tub-ru.yandex.net/i?id=9cea2332762648883b37475dd8f8d3b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572008"/>
            <a:ext cx="1991411" cy="1500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7284" name="Picture 4" descr="http://www.prav-news.ru/www/news/2014/11/y76531E-02_a.jpg"/>
          <p:cNvPicPr>
            <a:picLocks noChangeAspect="1" noChangeArrowheads="1"/>
          </p:cNvPicPr>
          <p:nvPr/>
        </p:nvPicPr>
        <p:blipFill>
          <a:blip r:embed="rId3"/>
          <a:srcRect l="11395" t="2762" r="10911" b="3314"/>
          <a:stretch>
            <a:fillRect/>
          </a:stretch>
        </p:blipFill>
        <p:spPr bwMode="auto">
          <a:xfrm>
            <a:off x="571472" y="2285992"/>
            <a:ext cx="2048589" cy="1857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285728"/>
            <a:ext cx="3008313" cy="327978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 то же время физическая культура оказывает влияние на многие стороны жизни общества -медицину, педагогику, науку, военное дело</a:t>
            </a:r>
            <a:endParaRPr lang="ru-RU" sz="2400" dirty="0"/>
          </a:p>
        </p:txBody>
      </p:sp>
      <p:pic>
        <p:nvPicPr>
          <p:cNvPr id="6" name="Picture 2" descr="http://www.oren.aif.ru/pictures/201207/arl0530-2_600x6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868" y="500042"/>
            <a:ext cx="5111750" cy="3637862"/>
          </a:xfrm>
          <a:prstGeom prst="rect">
            <a:avLst/>
          </a:prstGeom>
          <a:noFill/>
        </p:spPr>
      </p:pic>
      <p:pic>
        <p:nvPicPr>
          <p:cNvPr id="124932" name="Picture 4" descr="http://www.energyland.info/img/news/112010/6cd7f3f8c7b125a8f5d912c1af9186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500438"/>
            <a:ext cx="4497079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4786322"/>
            <a:ext cx="8286808" cy="164307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76213"/>
            <a:r>
              <a:rPr lang="ru-RU" sz="1600" dirty="0" smtClean="0"/>
              <a:t>В интересах совершенствования человека физическая культура использует физические упражнения, естественные силы природы, гигиенические факторы, режим труда, быта, питания и отдыха. Она должна способствовать росту экономического и оборонного потенциала страны, удовлетворению духовных потребностей людей, быть средством всестороннего гармоничного развития личности, формирования активной жизненной позиции.</a:t>
            </a:r>
          </a:p>
        </p:txBody>
      </p:sp>
      <p:pic>
        <p:nvPicPr>
          <p:cNvPr id="39938" name="Picture 2" descr="http://media2.intoday.in/wonderwoman/images/stories/Decemcer2011/aerobics_07021305280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250" b="125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785794"/>
            <a:ext cx="3257544" cy="535784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>
              <a:buNone/>
            </a:pPr>
            <a:endParaRPr lang="ru-RU" dirty="0" smtClean="0"/>
          </a:p>
          <a:p>
            <a:r>
              <a:rPr lang="ru-RU" dirty="0" smtClean="0"/>
              <a:t>Эпоха Возрождения, вернувшись к идеалам античности, возвратила интерес к проблемам телесности. Именно в это время появляется </a:t>
            </a:r>
            <a:r>
              <a:rPr lang="ru-RU" dirty="0" err="1" smtClean="0"/>
              <a:t>Витрувианский</a:t>
            </a:r>
            <a:r>
              <a:rPr lang="ru-RU" dirty="0" smtClean="0"/>
              <a:t> человек Леонардо да Винчи в качестве математически рассчитанного, идеального гармоничного физического образа </a:t>
            </a:r>
            <a:r>
              <a:rPr lang="ru-RU" dirty="0" smtClean="0"/>
              <a:t>человека</a:t>
            </a:r>
          </a:p>
          <a:p>
            <a:r>
              <a:rPr lang="ru-RU" dirty="0" smtClean="0"/>
              <a:t>В </a:t>
            </a:r>
            <a:r>
              <a:rPr lang="ru-RU" dirty="0" smtClean="0"/>
              <a:t>эпоху Возрождения появляется и труд Луки </a:t>
            </a:r>
            <a:r>
              <a:rPr lang="ru-RU" dirty="0" err="1" smtClean="0"/>
              <a:t>Пачоли</a:t>
            </a:r>
            <a:r>
              <a:rPr lang="ru-RU" dirty="0" smtClean="0"/>
              <a:t>, посвященный исследованию золотого сечения (идеальных пропорций в физических предметах, включая человека как физическое существо).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2" descr="http://laromedejulie.com/wp-content/gallery/galerie-borghese/titie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29058" y="785794"/>
            <a:ext cx="4786313" cy="2801744"/>
          </a:xfrm>
          <a:prstGeom prst="rect">
            <a:avLst/>
          </a:prstGeom>
          <a:noFill/>
        </p:spPr>
      </p:pic>
      <p:pic>
        <p:nvPicPr>
          <p:cNvPr id="71684" name="Picture 4" descr="http://files.monplaisir-salon.com/Collections/ATLAS%20WALLCOVERINGS/RAPHAEL%204/1384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2959" y="3214686"/>
            <a:ext cx="3373816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714356"/>
            <a:ext cx="3328982" cy="37147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76213"/>
            <a:r>
              <a:rPr lang="ru-RU" sz="2000" dirty="0" smtClean="0"/>
              <a:t>Новое время, создав предпосылки для техногенной цивилизации, не отказавшись полностью от классических идеалов, постоянно обращалось к их пересмотру, предоставляя историкам культуры и искусства разнообразные материалы для размышлений.</a:t>
            </a:r>
            <a:endParaRPr lang="ru-RU" sz="2000" dirty="0"/>
          </a:p>
        </p:txBody>
      </p:sp>
      <p:pic>
        <p:nvPicPr>
          <p:cNvPr id="6" name="Picture 2" descr="http://soteh58.ru/wp-content/uploads/2015/01/3.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00496" y="285729"/>
            <a:ext cx="4683122" cy="3512342"/>
          </a:xfrm>
          <a:prstGeom prst="rect">
            <a:avLst/>
          </a:prstGeom>
          <a:noFill/>
        </p:spPr>
      </p:pic>
      <p:pic>
        <p:nvPicPr>
          <p:cNvPr id="137220" name="Picture 4" descr="http://katana.org.ua/images/joomgallery/originals/__9/children2_20131107_191934082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4000504"/>
            <a:ext cx="3238523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357167"/>
            <a:ext cx="4786346" cy="600079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dirty="0" smtClean="0"/>
              <a:t>В итоге в современном обществе сложилось плюралистическое понимание прекрасного, которое в отношении к физическому облику человека трактуется в определенном социальном, региональном, практически-предметном контексте. Так, прекрасный образ работницы в сфере сельскохозяйственного труда отличается от аналогичного образа балерины, хотя и в том, и другом случае могут воплощаться идеалы прекрасного. Тот же факт, что физическая красота — очень субъективное восприятие, в котором расовые и регионально-этнические особенности выходят на первый план, не вызывает сомнений. Славянская красота, хоть и в большой степени соответствует классическим идеалам античности, может оцениваться с противоположным знаком в африканском либо южноамериканском регионе и т.п.</a:t>
            </a:r>
            <a:endParaRPr lang="ru-RU" sz="1800" dirty="0"/>
          </a:p>
        </p:txBody>
      </p:sp>
      <p:pic>
        <p:nvPicPr>
          <p:cNvPr id="5" name="Picture 2" descr="http://proxy11.media.online.ua/uol/r2-e12184d0d0/4faafff3e8a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79191" y="1928802"/>
            <a:ext cx="3964809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571481"/>
            <a:ext cx="4038600" cy="292895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/>
              <a:t>В современном обществе, особенно в развитых индустриальных странах, происходит повсеместное уменьшение двигательной физической активности человека</a:t>
            </a:r>
          </a:p>
        </p:txBody>
      </p:sp>
      <p:pic>
        <p:nvPicPr>
          <p:cNvPr id="10" name="Picture 4" descr="http://www.newsbeast.gr/files/1/2013/07/23/familyeun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143248"/>
            <a:ext cx="4038600" cy="3047647"/>
          </a:xfrm>
          <a:prstGeom prst="rect">
            <a:avLst/>
          </a:prstGeom>
          <a:noFill/>
        </p:spPr>
      </p:pic>
      <p:pic>
        <p:nvPicPr>
          <p:cNvPr id="69638" name="Picture 6" descr="http://lenta-ua.net/uploads/posts/2014-09/1410183516_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4290"/>
            <a:ext cx="4181736" cy="2786082"/>
          </a:xfrm>
          <a:prstGeom prst="rect">
            <a:avLst/>
          </a:prstGeom>
          <a:noFill/>
        </p:spPr>
      </p:pic>
      <p:pic>
        <p:nvPicPr>
          <p:cNvPr id="69640" name="Picture 8" descr="http://menportal.info/sites/men/files/field/image/2014/09/13/man_sitting_on_couc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643314"/>
            <a:ext cx="38100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3143248"/>
            <a:ext cx="3400420" cy="299403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На фоне гиподинамии происходит ухудшение здоровья, которое в условиях расширения соблазнов рискованного поведения и нарушения принципов здорового образа жизни приобретает угрожающий характер. </a:t>
            </a:r>
          </a:p>
          <a:p>
            <a:endParaRPr lang="ru-RU" sz="2000" dirty="0"/>
          </a:p>
        </p:txBody>
      </p:sp>
      <p:pic>
        <p:nvPicPr>
          <p:cNvPr id="6" name="Picture 2" descr="http://tebasel.com/mag/wp-content/uploads/%D8%AA%D8%A3%D8%AB%D9%8A%D8%B1-%D8%A7%D9%84%D8%AA%D9%84%D9%81%D8%A7%D8%B2-%D8%B9%D9%84%D9%89-%D8%A7%D9%84%D8%A3%D8%B7%D9%81%D8%A7%D9%8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3677132" cy="26265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9268" name="Picture 4" descr="http://www.pricebook.rs/uploaded_pictures/content/ponude/640x480/854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3071810"/>
            <a:ext cx="4286280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9270" name="Picture 6" descr="http://img0.liveinternet.ru/images/attach/c/6/90/508/90508028_Gipodinamiy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285728"/>
            <a:ext cx="2928934" cy="34008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1362075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Мода: мир вещей и мир людей</a:t>
            </a:r>
            <a:br>
              <a:rPr lang="ru-RU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2" descr="http://www.funlib.ru/cimg/2014/101903/02469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643050"/>
            <a:ext cx="6334125" cy="4743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.2DCE4F6095B644C\Рабочий стол\cleopatra-liz-taylor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428604"/>
            <a:ext cx="4479925" cy="5578475"/>
          </a:xfrm>
          <a:prstGeom prst="rect">
            <a:avLst/>
          </a:prstGeom>
          <a:noFill/>
        </p:spPr>
      </p:pic>
      <p:pic>
        <p:nvPicPr>
          <p:cNvPr id="1028" name="Picture 4" descr="http://img.cas.sk/img/8/article/853956_liz-taylor.jpg?time=1301474574&amp;hash=bba4a220895d23f62c55e9cb83bf68d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8604"/>
            <a:ext cx="4572000" cy="2686051"/>
          </a:xfrm>
          <a:prstGeom prst="rect">
            <a:avLst/>
          </a:prstGeom>
          <a:noFill/>
        </p:spPr>
      </p:pic>
      <p:pic>
        <p:nvPicPr>
          <p:cNvPr id="4" name="Picture 4" descr="http://fisnyak.ru/_nw/24/s378577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357562"/>
            <a:ext cx="4000528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buduar.at.ua/Kocmetologiya/Istoriya/gretsiya_kosmetolog_ehpiljacija_voskovaja_i_sakha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43372" y="357166"/>
            <a:ext cx="4429155" cy="5993871"/>
          </a:xfrm>
          <a:prstGeom prst="rect">
            <a:avLst/>
          </a:prstGeom>
          <a:noFill/>
        </p:spPr>
      </p:pic>
      <p:pic>
        <p:nvPicPr>
          <p:cNvPr id="65538" name="Picture 2" descr="http://img13.nnm.ru/imagez/gallery/2/2/e/d/8/22ed8457ddbd56b867498da3c9bb97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142984"/>
            <a:ext cx="3643306" cy="44399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Использованные источники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9292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Гуревич П. С. </a:t>
            </a:r>
            <a:r>
              <a:rPr lang="ru-RU" dirty="0" err="1" smtClean="0"/>
              <a:t>Культурология</a:t>
            </a:r>
            <a:r>
              <a:rPr lang="ru-RU" dirty="0" smtClean="0"/>
              <a:t>. Учебное пособие.- 5-е изд. – М.: </a:t>
            </a:r>
            <a:r>
              <a:rPr lang="ru-RU" dirty="0" err="1" smtClean="0"/>
              <a:t>КноРус</a:t>
            </a:r>
            <a:r>
              <a:rPr lang="ru-RU" dirty="0" smtClean="0"/>
              <a:t>, 2013. – 448 с.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err="1" smtClean="0"/>
              <a:t>Барт</a:t>
            </a:r>
            <a:r>
              <a:rPr lang="ru-RU" dirty="0" smtClean="0"/>
              <a:t> Р. Система моды. – М., 2009.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Гофман А. Б. Мода и люди. Новая теория модного поведения. – М., 2009.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Дмитриева Н. А. Загадки мира моды. Очерки о культуре моды. – М., 2011.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Лотман Ю. М. Беседы о русской культуре. – СПб., 2012.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Ястребов А. Л. Богатство и бедность. Поэзия и проза денег. – М.: Аграф, 1999.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Христич Л. А. Учебно-практическое пособие по дисциплине </a:t>
            </a:r>
            <a:r>
              <a:rPr lang="ru-RU" dirty="0" err="1" smtClean="0"/>
              <a:t>Культурология</a:t>
            </a:r>
            <a:r>
              <a:rPr lang="ru-RU" dirty="0" smtClean="0"/>
              <a:t>. – Изд. 3-е, доп. и </a:t>
            </a:r>
            <a:r>
              <a:rPr lang="ru-RU" dirty="0" err="1" smtClean="0"/>
              <a:t>перераб</a:t>
            </a:r>
            <a:r>
              <a:rPr lang="ru-RU" dirty="0" smtClean="0"/>
              <a:t>. - Смоленск, 2014. – С. 122-134.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http://www.zavtrasessiya.com/index.pl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Древняя Греция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3970" name="Picture 2" descr="http://img1.liveinternet.ru/images/attach/c/8/105/96/105096983_484846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571612"/>
            <a:ext cx="6657975" cy="4772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011.radikal.ru/i317/1109/b8/0e9ff5640cc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86182" y="1357298"/>
            <a:ext cx="5111750" cy="3833813"/>
          </a:xfrm>
          <a:prstGeom prst="rect">
            <a:avLst/>
          </a:prstGeom>
          <a:noFill/>
        </p:spPr>
      </p:pic>
      <p:pic>
        <p:nvPicPr>
          <p:cNvPr id="64514" name="Picture 2" descr="http://2.bp.blogspot.com/-KRd_WG1LxNE/T6aBp2EjTJI/AAAAAAAAFms/WIHpRxFH2Wo/s640/John+William+Godward+tr+art+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3524250" cy="609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historie.ru/uploads/posts/2013-02/1360844314_odeshda-drevnih-greko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86182" y="1428736"/>
            <a:ext cx="5111750" cy="5074574"/>
          </a:xfrm>
          <a:prstGeom prst="rect">
            <a:avLst/>
          </a:prstGeom>
          <a:noFill/>
        </p:spPr>
      </p:pic>
      <p:pic>
        <p:nvPicPr>
          <p:cNvPr id="5" name="Picture 2" descr="http://www.aveclassics.net/_nw/31/373134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00042"/>
            <a:ext cx="3204169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Древняя Греция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2946" name="Picture 2" descr="http://kamozin.com/storage/album/w/z/b346864847260d53ffea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357298"/>
            <a:ext cx="6096000" cy="4791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dreamworlds.ru/uploads/posts/2010-05/1275238066_bezymyannyj-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10633" y="273050"/>
            <a:ext cx="4440584" cy="5853113"/>
          </a:xfrm>
          <a:prstGeom prst="rect">
            <a:avLst/>
          </a:prstGeom>
          <a:noFill/>
        </p:spPr>
      </p:pic>
      <p:pic>
        <p:nvPicPr>
          <p:cNvPr id="94212" name="Picture 4" descr="http://im3-tub-ru.yandex.net/i?id=6ef3ccbe1a0ba7555a0ec9a2e01684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00174"/>
            <a:ext cx="2574149" cy="3357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5000636"/>
            <a:ext cx="7772400" cy="1362075"/>
          </a:xfrm>
        </p:spPr>
        <p:txBody>
          <a:bodyPr/>
          <a:lstStyle/>
          <a:p>
            <a:r>
              <a:rPr lang="ru-RU" dirty="0" smtClean="0"/>
              <a:t>Древний Рим</a:t>
            </a:r>
            <a:endParaRPr lang="ru-RU" dirty="0"/>
          </a:p>
        </p:txBody>
      </p:sp>
      <p:pic>
        <p:nvPicPr>
          <p:cNvPr id="4" name="Picture 2" descr="http://churya.com.ua/images/stories/obraz/Klodiya/img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500042"/>
            <a:ext cx="7305675" cy="4295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0.liveinternet.ru/images/attach/c/4/80/552/80552924_4267534_greciya_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14810" y="1285860"/>
            <a:ext cx="4572000" cy="3931920"/>
          </a:xfrm>
          <a:prstGeom prst="rect">
            <a:avLst/>
          </a:prstGeom>
          <a:noFill/>
        </p:spPr>
      </p:pic>
      <p:pic>
        <p:nvPicPr>
          <p:cNvPr id="5" name="Picture 2" descr="http://skaz.com.ua/pars_docs/refs/1/680/680_html_m3572b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00042"/>
            <a:ext cx="3357586" cy="5530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http://www.stihi.ru/pics/2014/10/15/66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214290"/>
            <a:ext cx="4175891" cy="2786082"/>
          </a:xfrm>
          <a:prstGeom prst="rect">
            <a:avLst/>
          </a:prstGeom>
          <a:noFill/>
        </p:spPr>
      </p:pic>
      <p:pic>
        <p:nvPicPr>
          <p:cNvPr id="143364" name="Picture 4" descr="http://pic.rutube.ru/video/19/5a/195ae0ebd6e06ade0fa06c44dd510e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57496"/>
            <a:ext cx="6096000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b177.ru/uploads/posts/2011-03/thumbs/1300037868_nataly-danina-2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4030" b="4030"/>
          <a:stretch>
            <a:fillRect/>
          </a:stretch>
        </p:blipFill>
        <p:spPr bwMode="auto">
          <a:xfrm>
            <a:off x="3786182" y="428604"/>
            <a:ext cx="4843458" cy="3632594"/>
          </a:xfrm>
          <a:prstGeom prst="rect">
            <a:avLst/>
          </a:prstGeom>
          <a:noFill/>
        </p:spPr>
      </p:pic>
      <p:pic>
        <p:nvPicPr>
          <p:cNvPr id="63490" name="Picture 2" descr="http://src.lol24.com/prasa/large/2/235_nefretete-przeszla-kilka-operacji.jpg"/>
          <p:cNvPicPr>
            <a:picLocks noChangeAspect="1" noChangeArrowheads="1"/>
          </p:cNvPicPr>
          <p:nvPr/>
        </p:nvPicPr>
        <p:blipFill>
          <a:blip r:embed="rId3"/>
          <a:srcRect l="31741"/>
          <a:stretch>
            <a:fillRect/>
          </a:stretch>
        </p:blipFill>
        <p:spPr bwMode="auto">
          <a:xfrm>
            <a:off x="428596" y="2714620"/>
            <a:ext cx="3226163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a-b-v.ru/images/page2/03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2" y="714356"/>
            <a:ext cx="4326471" cy="3244853"/>
          </a:xfrm>
          <a:prstGeom prst="rect">
            <a:avLst/>
          </a:prstGeom>
          <a:noFill/>
        </p:spPr>
      </p:pic>
      <p:pic>
        <p:nvPicPr>
          <p:cNvPr id="62466" name="Picture 2" descr="http://stat17.privet.ru/lr/091a15be1bc483d208736f315125c94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285992"/>
            <a:ext cx="5262555" cy="3950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Использованные источники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hlinkClick r:id="rId2"/>
              </a:rPr>
              <a:t>http://studopedia.net/9_19123_problema-bogatstva-i-bednosti.html</a:t>
            </a:r>
            <a:endParaRPr lang="ru-RU" dirty="0" smtClean="0"/>
          </a:p>
          <a:p>
            <a:r>
              <a:rPr lang="ru-RU" dirty="0" err="1" smtClean="0"/>
              <a:t>Стоюхина</a:t>
            </a:r>
            <a:r>
              <a:rPr lang="ru-RU" dirty="0" smtClean="0"/>
              <a:t> Н.Ю., Елецких Л.В. Психология денег – старая проблема в новом освещении - </a:t>
            </a:r>
            <a:r>
              <a:rPr lang="en-US" dirty="0" smtClean="0"/>
              <a:t>http://www.ipras.ru/cntnt/rus/dop_dokume/mezhdunaro/nauchnye_m/razdel_3_a/stoyuhina_.html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Идеал женской красоты эпохи ампира – женщина греческого телосложения</a:t>
            </a:r>
            <a:endParaRPr lang="ru-RU" dirty="0"/>
          </a:p>
        </p:txBody>
      </p:sp>
      <p:sp>
        <p:nvSpPr>
          <p:cNvPr id="93186" name="AutoShape 2" descr="http://sildavia9.files.wordpress.com/2011/11/cleopatra-liz-taylor-2.jpg?w=490&amp;h=6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Изображение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16387" y="818356"/>
            <a:ext cx="4029075" cy="4762500"/>
          </a:xfrm>
          <a:prstGeom prst="rect">
            <a:avLst/>
          </a:prstGeom>
          <a:noFill/>
        </p:spPr>
      </p:pic>
      <p:pic>
        <p:nvPicPr>
          <p:cNvPr id="61444" name="Picture 4" descr="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71612"/>
            <a:ext cx="3152775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Идеал женской красоты эпохи модерн</a:t>
            </a:r>
            <a:endParaRPr lang="ru-RU" dirty="0"/>
          </a:p>
        </p:txBody>
      </p:sp>
      <p:pic>
        <p:nvPicPr>
          <p:cNvPr id="6" name="Picture 2" descr="Изображение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49737" y="818356"/>
            <a:ext cx="3762375" cy="5039536"/>
          </a:xfrm>
          <a:prstGeom prst="rect">
            <a:avLst/>
          </a:prstGeom>
          <a:noFill/>
        </p:spPr>
      </p:pic>
      <p:pic>
        <p:nvPicPr>
          <p:cNvPr id="126980" name="Picture 4" descr="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714488"/>
            <a:ext cx="3076575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30-е годы </a:t>
            </a:r>
            <a:r>
              <a:rPr lang="en-US" dirty="0" smtClean="0"/>
              <a:t>XX</a:t>
            </a:r>
            <a:r>
              <a:rPr lang="ru-RU" dirty="0" smtClean="0"/>
              <a:t> в.</a:t>
            </a:r>
            <a:endParaRPr lang="ru-RU" dirty="0"/>
          </a:p>
        </p:txBody>
      </p:sp>
      <p:pic>
        <p:nvPicPr>
          <p:cNvPr id="6" name="Picture 2" descr="Изображение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16400" y="818356"/>
            <a:ext cx="3829050" cy="4762500"/>
          </a:xfrm>
          <a:prstGeom prst="rect">
            <a:avLst/>
          </a:prstGeom>
          <a:noFill/>
        </p:spPr>
      </p:pic>
      <p:pic>
        <p:nvPicPr>
          <p:cNvPr id="128004" name="Picture 4" descr="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643050"/>
            <a:ext cx="3533775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55620"/>
          </a:xfrm>
        </p:spPr>
        <p:txBody>
          <a:bodyPr/>
          <a:lstStyle/>
          <a:p>
            <a:r>
              <a:rPr lang="ru-RU" dirty="0" smtClean="0"/>
              <a:t>Военные 40-е </a:t>
            </a:r>
            <a:r>
              <a:rPr lang="en-US" dirty="0" smtClean="0"/>
              <a:t>XX</a:t>
            </a:r>
            <a:r>
              <a:rPr lang="ru-RU" dirty="0" smtClean="0"/>
              <a:t> в.</a:t>
            </a:r>
            <a:endParaRPr lang="ru-RU" dirty="0"/>
          </a:p>
        </p:txBody>
      </p:sp>
      <p:pic>
        <p:nvPicPr>
          <p:cNvPr id="6" name="Picture 2" descr="Изображение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628" y="285728"/>
            <a:ext cx="3103981" cy="3929090"/>
          </a:xfrm>
          <a:prstGeom prst="rect">
            <a:avLst/>
          </a:prstGeom>
          <a:noFill/>
        </p:spPr>
      </p:pic>
      <p:pic>
        <p:nvPicPr>
          <p:cNvPr id="129028" name="Picture 4" descr="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71546"/>
            <a:ext cx="4762500" cy="4381501"/>
          </a:xfrm>
          <a:prstGeom prst="rect">
            <a:avLst/>
          </a:prstGeom>
          <a:noFill/>
        </p:spPr>
      </p:pic>
      <p:pic>
        <p:nvPicPr>
          <p:cNvPr id="129030" name="Picture 6" descr="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3643314"/>
            <a:ext cx="2063148" cy="2714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1960-е гг.</a:t>
            </a:r>
            <a:endParaRPr lang="ru-RU" dirty="0"/>
          </a:p>
        </p:txBody>
      </p:sp>
      <p:pic>
        <p:nvPicPr>
          <p:cNvPr id="6" name="Picture 2" descr="Изображение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16" y="571480"/>
            <a:ext cx="1714502" cy="3829054"/>
          </a:xfrm>
          <a:prstGeom prst="rect">
            <a:avLst/>
          </a:prstGeom>
          <a:noFill/>
        </p:spPr>
      </p:pic>
      <p:pic>
        <p:nvPicPr>
          <p:cNvPr id="130052" name="Picture 4" descr="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3357562"/>
            <a:ext cx="1908925" cy="3071834"/>
          </a:xfrm>
          <a:prstGeom prst="rect">
            <a:avLst/>
          </a:prstGeom>
          <a:noFill/>
        </p:spPr>
      </p:pic>
      <p:pic>
        <p:nvPicPr>
          <p:cNvPr id="130054" name="Picture 6" descr="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1214422"/>
            <a:ext cx="354330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1970-е гг.</a:t>
            </a:r>
            <a:endParaRPr lang="ru-RU" dirty="0"/>
          </a:p>
        </p:txBody>
      </p:sp>
      <p:pic>
        <p:nvPicPr>
          <p:cNvPr id="5" name="Picture 2" descr="Изображение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71612"/>
            <a:ext cx="6810689" cy="47500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274638"/>
            <a:ext cx="3400420" cy="1143000"/>
          </a:xfrm>
        </p:spPr>
        <p:txBody>
          <a:bodyPr/>
          <a:lstStyle/>
          <a:p>
            <a:r>
              <a:rPr lang="ru-RU" dirty="0" smtClean="0"/>
              <a:t>1980-е гг.</a:t>
            </a:r>
            <a:endParaRPr lang="ru-RU" dirty="0"/>
          </a:p>
        </p:txBody>
      </p:sp>
      <p:pic>
        <p:nvPicPr>
          <p:cNvPr id="5" name="Picture 2" descr="Изображение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29256" y="1428736"/>
            <a:ext cx="3195330" cy="4525963"/>
          </a:xfrm>
          <a:prstGeom prst="rect">
            <a:avLst/>
          </a:prstGeom>
          <a:noFill/>
        </p:spPr>
      </p:pic>
      <p:pic>
        <p:nvPicPr>
          <p:cNvPr id="132100" name="Picture 4" descr="Изображение"/>
          <p:cNvPicPr>
            <a:picLocks noChangeAspect="1" noChangeArrowheads="1"/>
          </p:cNvPicPr>
          <p:nvPr/>
        </p:nvPicPr>
        <p:blipFill>
          <a:blip r:embed="rId3"/>
          <a:srcRect l="10000" r="7500"/>
          <a:stretch>
            <a:fillRect/>
          </a:stretch>
        </p:blipFill>
        <p:spPr bwMode="auto">
          <a:xfrm>
            <a:off x="2428860" y="2071678"/>
            <a:ext cx="2928958" cy="4437815"/>
          </a:xfrm>
          <a:prstGeom prst="rect">
            <a:avLst/>
          </a:prstGeom>
          <a:noFill/>
        </p:spPr>
      </p:pic>
      <p:pic>
        <p:nvPicPr>
          <p:cNvPr id="132102" name="Picture 6" descr="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14290"/>
            <a:ext cx="4476750" cy="1752600"/>
          </a:xfrm>
          <a:prstGeom prst="rect">
            <a:avLst/>
          </a:prstGeom>
          <a:noFill/>
        </p:spPr>
      </p:pic>
      <p:pic>
        <p:nvPicPr>
          <p:cNvPr id="132104" name="Picture 8" descr="Изображе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285720" y="2928934"/>
            <a:ext cx="2134139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9322" y="274638"/>
            <a:ext cx="2757478" cy="1143000"/>
          </a:xfrm>
        </p:spPr>
        <p:txBody>
          <a:bodyPr/>
          <a:lstStyle/>
          <a:p>
            <a:r>
              <a:rPr lang="ru-RU" dirty="0" smtClean="0"/>
              <a:t>1990-е гг.</a:t>
            </a:r>
            <a:endParaRPr lang="ru-RU" dirty="0"/>
          </a:p>
        </p:txBody>
      </p:sp>
      <p:pic>
        <p:nvPicPr>
          <p:cNvPr id="5" name="Picture 2" descr="Изображение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428736"/>
            <a:ext cx="3367316" cy="4525963"/>
          </a:xfrm>
          <a:prstGeom prst="rect">
            <a:avLst/>
          </a:prstGeom>
          <a:noFill/>
        </p:spPr>
      </p:pic>
      <p:pic>
        <p:nvPicPr>
          <p:cNvPr id="133124" name="Picture 4" descr="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28"/>
            <a:ext cx="4762500" cy="4105275"/>
          </a:xfrm>
          <a:prstGeom prst="rect">
            <a:avLst/>
          </a:prstGeom>
          <a:noFill/>
        </p:spPr>
      </p:pic>
      <p:pic>
        <p:nvPicPr>
          <p:cNvPr id="133126" name="Picture 6" descr="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3643314"/>
            <a:ext cx="3717278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onder-asia.ru/wp-content/uploads/2013/02/6-necks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801" r="5801"/>
          <a:stretch>
            <a:fillRect/>
          </a:stretch>
        </p:blipFill>
        <p:spPr bwMode="auto">
          <a:xfrm>
            <a:off x="3462290" y="428604"/>
            <a:ext cx="5238787" cy="3929090"/>
          </a:xfrm>
          <a:prstGeom prst="rect">
            <a:avLst/>
          </a:prstGeom>
          <a:noFill/>
        </p:spPr>
      </p:pic>
      <p:pic>
        <p:nvPicPr>
          <p:cNvPr id="60418" name="Picture 2" descr="http://farm4.static.flickr.com/3063/2404675832_a634cce5d4.jpg?v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714752"/>
            <a:ext cx="4051706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Красота по-турецки</a:t>
            </a:r>
            <a:endParaRPr lang="ru-RU" dirty="0"/>
          </a:p>
        </p:txBody>
      </p:sp>
      <p:pic>
        <p:nvPicPr>
          <p:cNvPr id="6" name="Picture 2" descr="Изображение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4876" y="642918"/>
            <a:ext cx="3971925" cy="4762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4148" name="Picture 4" descr="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714488"/>
            <a:ext cx="3181350" cy="4762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43"/>
            <a:ext cx="7772400" cy="2428891"/>
          </a:xfrm>
        </p:spPr>
        <p:txBody>
          <a:bodyPr>
            <a:normAutofit fontScale="90000"/>
          </a:bodyPr>
          <a:lstStyle/>
          <a:p>
            <a:pPr marL="176213" lvl="0"/>
            <a:r>
              <a:rPr lang="ru-RU" sz="3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Богатство и деньги. </a:t>
            </a:r>
            <a:br>
              <a:rPr lang="ru-RU" sz="3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Человек разумный и человек монетарный (</a:t>
            </a:r>
            <a:r>
              <a:rPr lang="en-US" sz="3600" b="0" dirty="0" smtClean="0"/>
              <a:t>«HOMO MONETARES»</a:t>
            </a:r>
            <a:r>
              <a:rPr lang="ru-RU" sz="3600" b="0" dirty="0" smtClean="0"/>
              <a:t>)</a:t>
            </a:r>
            <a:r>
              <a:rPr lang="ru-RU" sz="3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br>
              <a:rPr lang="ru-RU" sz="3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Этика денежных взаимоотношений</a:t>
            </a:r>
          </a:p>
        </p:txBody>
      </p:sp>
      <p:pic>
        <p:nvPicPr>
          <p:cNvPr id="95234" name="Picture 2" descr="http://www.curierulnational.ro/poze-cnr/144684maxim.jpg"/>
          <p:cNvPicPr>
            <a:picLocks noChangeAspect="1" noChangeArrowheads="1"/>
          </p:cNvPicPr>
          <p:nvPr/>
        </p:nvPicPr>
        <p:blipFill>
          <a:blip r:embed="rId2"/>
          <a:srcRect l="4511" r="4135" b="10488"/>
          <a:stretch>
            <a:fillRect/>
          </a:stretch>
        </p:blipFill>
        <p:spPr bwMode="auto">
          <a:xfrm>
            <a:off x="5072066" y="3071810"/>
            <a:ext cx="3500462" cy="2852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55620"/>
          </a:xfrm>
        </p:spPr>
        <p:txBody>
          <a:bodyPr/>
          <a:lstStyle/>
          <a:p>
            <a:r>
              <a:rPr lang="ru-RU" dirty="0" smtClean="0"/>
              <a:t>Индия</a:t>
            </a:r>
            <a:endParaRPr lang="ru-RU" dirty="0"/>
          </a:p>
        </p:txBody>
      </p:sp>
      <p:pic>
        <p:nvPicPr>
          <p:cNvPr id="6" name="Picture 2" descr="http://www.afashionhub.com/wp-content/uploads/2011/12/Latest-Bridal-Jhumer-Designs-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76838" y="273050"/>
            <a:ext cx="4508174" cy="5853113"/>
          </a:xfrm>
          <a:prstGeom prst="rect">
            <a:avLst/>
          </a:prstGeom>
          <a:noFill/>
        </p:spPr>
      </p:pic>
      <p:pic>
        <p:nvPicPr>
          <p:cNvPr id="59394" name="Picture 2" descr="http://viola.bz/wp-content/uploads/2012/03/0_5cb46_c4266f01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357298"/>
            <a:ext cx="3351648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428604"/>
            <a:ext cx="3457572" cy="14700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Россия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4386" name="Picture 2" descr="http://s.fishki.net/upload/users/434946/201405/07/150201432ceb2a60a3f5fc22dda23bca.jpg"/>
          <p:cNvPicPr>
            <a:picLocks noChangeAspect="1" noChangeArrowheads="1"/>
          </p:cNvPicPr>
          <p:nvPr/>
        </p:nvPicPr>
        <p:blipFill>
          <a:blip r:embed="rId2"/>
          <a:srcRect r="3571" b="5876"/>
          <a:stretch>
            <a:fillRect/>
          </a:stretch>
        </p:blipFill>
        <p:spPr bwMode="auto">
          <a:xfrm>
            <a:off x="1857356" y="1785926"/>
            <a:ext cx="6429420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Славянские красавицы</a:t>
            </a:r>
            <a:endParaRPr lang="ru-RU" dirty="0"/>
          </a:p>
        </p:txBody>
      </p:sp>
      <p:pic>
        <p:nvPicPr>
          <p:cNvPr id="47106" name="Picture 2" descr="http://shaping.com/yperboreia.org/yagra08/kup0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644" r="5644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radionetplus.ru/uploads/posts/2013-02/1360516678_slavyanochki-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2714" b="12714"/>
          <a:stretch>
            <a:fillRect/>
          </a:stretch>
        </p:blipFill>
        <p:spPr bwMode="auto">
          <a:xfrm>
            <a:off x="3214678" y="428604"/>
            <a:ext cx="5486400" cy="4114800"/>
          </a:xfrm>
          <a:prstGeom prst="rect">
            <a:avLst/>
          </a:prstGeom>
          <a:noFill/>
        </p:spPr>
      </p:pic>
      <p:pic>
        <p:nvPicPr>
          <p:cNvPr id="44034" name="Picture 2" descr="http://ulix.ru/uploads/ext/spn_8111673277128_14024516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428867"/>
            <a:ext cx="4286280" cy="35026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oole.ru/uploads/posts/2012-12/thumbs/1355330577_russkaja-dev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00430" y="500042"/>
            <a:ext cx="5177301" cy="4525963"/>
          </a:xfrm>
          <a:prstGeom prst="rect">
            <a:avLst/>
          </a:prstGeom>
          <a:noFill/>
        </p:spPr>
      </p:pic>
      <p:pic>
        <p:nvPicPr>
          <p:cNvPr id="45058" name="Picture 2" descr="http://img0.liveinternet.ru/images/attach/c/9/106/531/106531516_4878453_g77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071678"/>
            <a:ext cx="3228626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Довоенные красавицы СССР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2" descr="http://horde.me/uploads/posts/5288ae14d4eee0.8584468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Родина-мать зовет!</a:t>
            </a:r>
            <a:endParaRPr lang="ru-RU" dirty="0"/>
          </a:p>
        </p:txBody>
      </p:sp>
      <p:pic>
        <p:nvPicPr>
          <p:cNvPr id="77826" name="Picture 2" descr="http://www.ochevidets.ru/userfiles/2013/05/11/b5ea9252ea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20399" b="2039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kontakt.by/upload/images/content_103122/f127a89a20c1b669beb1e20da99295ec6622d7e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928934"/>
            <a:ext cx="4325932" cy="3473659"/>
          </a:xfrm>
          <a:prstGeom prst="rect">
            <a:avLst/>
          </a:prstGeom>
          <a:noFill/>
        </p:spPr>
      </p:pic>
      <p:pic>
        <p:nvPicPr>
          <p:cNvPr id="75778" name="Picture 2" descr="http://rexstar.ru/uploads/content/file18ca58be26bbdb15e56f209ff030a97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57166"/>
            <a:ext cx="4447227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Военные красавицы СССР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http://images.webpark.ru/uploads55/130624/Woman_war_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543296" cy="1162050"/>
          </a:xfrm>
        </p:spPr>
        <p:txBody>
          <a:bodyPr/>
          <a:lstStyle/>
          <a:p>
            <a:r>
              <a:rPr lang="ru-RU" dirty="0" smtClean="0"/>
              <a:t>Военные красавицы СССР</a:t>
            </a:r>
            <a:endParaRPr lang="ru-RU" dirty="0"/>
          </a:p>
        </p:txBody>
      </p:sp>
      <p:pic>
        <p:nvPicPr>
          <p:cNvPr id="6" name="Picture 2" descr="http://vichivisam.ru/wp-content/uploads/2012/11/meklin2_400x6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96860" y="930242"/>
            <a:ext cx="3046973" cy="45704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800600"/>
            <a:ext cx="7929618" cy="14859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С тех пор, как человечество изобрело деньги, как всеобщий эквивалент, они  играют очень важную роль в жизни и общества и каждого человека в отдельности. На протяжении веков деньги были причиной войн, коварных преступлений, ради обладания ими плелись утонченные интриги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4" name="Picture 2" descr="http://www.diets.ru/data/cache/2012sep/23/27/998017_92352-700x50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50" b="50"/>
          <a:stretch>
            <a:fillRect/>
          </a:stretch>
        </p:blipFill>
        <p:spPr bwMode="auto">
          <a:xfrm>
            <a:off x="1785918" y="428604"/>
            <a:ext cx="54864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funkyimg.com/i/FmRj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85728"/>
            <a:ext cx="5991601" cy="4525963"/>
          </a:xfrm>
          <a:prstGeom prst="rect">
            <a:avLst/>
          </a:prstGeom>
          <a:noFill/>
        </p:spPr>
      </p:pic>
      <p:pic>
        <p:nvPicPr>
          <p:cNvPr id="71684" name="Picture 4" descr="http://muzmix.com/images/songs/112244/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00438"/>
            <a:ext cx="4000496" cy="30003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14678" y="4000504"/>
            <a:ext cx="55721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Послевоенные красавицы СССР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Послевоенные красавицы СССР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Picture 2" descr="http://hochu.ua/thumbnails/articles/cropg_620x400/36185_5606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686719"/>
            <a:ext cx="5905500" cy="4352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Терешкова Валентина</a:t>
            </a:r>
            <a:endParaRPr lang="ru-RU" dirty="0"/>
          </a:p>
        </p:txBody>
      </p:sp>
      <p:pic>
        <p:nvPicPr>
          <p:cNvPr id="6" name="Picture 4" descr="http://cs614721.vk.me/v614721147/f027/smRi4LeoT6k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5050" y="618087"/>
            <a:ext cx="5111750" cy="5163038"/>
          </a:xfrm>
          <a:prstGeom prst="rect">
            <a:avLst/>
          </a:prstGeom>
          <a:noFill/>
        </p:spPr>
      </p:pic>
      <p:pic>
        <p:nvPicPr>
          <p:cNvPr id="7" name="Picture 2" descr="http://allrus.me/wp-content/uploads/2013/10/Valentina-Tereshkova-1-500x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571612"/>
            <a:ext cx="3643982" cy="4372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Деловые женщины России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2" descr="http://republer.net/posts/3380/5377f1ed603e809819fda959_680x471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000240"/>
            <a:ext cx="4844397" cy="3355457"/>
          </a:xfrm>
          <a:prstGeom prst="rect">
            <a:avLst/>
          </a:prstGeom>
          <a:noFill/>
        </p:spPr>
      </p:pic>
      <p:pic>
        <p:nvPicPr>
          <p:cNvPr id="72708" name="Picture 4" descr="http://zaremba.viperson.ru/data/200708/foto1n.dmitriev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3105150" cy="4248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dgr.ru/photoalbum/61286/2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357166"/>
            <a:ext cx="5256408" cy="5572164"/>
          </a:xfrm>
          <a:prstGeom prst="rect">
            <a:avLst/>
          </a:prstGeom>
          <a:noFill/>
        </p:spPr>
      </p:pic>
      <p:pic>
        <p:nvPicPr>
          <p:cNvPr id="73730" name="Picture 2" descr="http://www.flixya.com/files-photo/s/h/i/shirajrana-24189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71546"/>
            <a:ext cx="3643306" cy="4857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Современные красавицы</a:t>
            </a:r>
            <a:endParaRPr lang="ru-RU" sz="2400" dirty="0"/>
          </a:p>
        </p:txBody>
      </p:sp>
      <p:pic>
        <p:nvPicPr>
          <p:cNvPr id="46082" name="Picture 2" descr="http://d.topic.lt/Fm_fi/images/picsw/012008/22/miss/tn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4362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Модификация тела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Модификации тела</a:t>
            </a:r>
            <a:r>
              <a:rPr lang="ru-RU" dirty="0" smtClean="0"/>
              <a:t> (лат. </a:t>
            </a:r>
            <a:r>
              <a:rPr lang="ru-RU" i="1" dirty="0" smtClean="0"/>
              <a:t>modus</a:t>
            </a:r>
            <a:r>
              <a:rPr lang="ru-RU" dirty="0" smtClean="0"/>
              <a:t> — «мера, вид, образ» и лат. </a:t>
            </a:r>
            <a:r>
              <a:rPr lang="ru-RU" i="1" dirty="0" smtClean="0"/>
              <a:t>facio</a:t>
            </a:r>
            <a:r>
              <a:rPr lang="ru-RU" dirty="0" smtClean="0"/>
              <a:t> — «делаю») — внесение изменения в структуру тела — от «эльфийских ушей» и раздвоенного языка до ампутаций, деформаций, корсетирования.</a:t>
            </a:r>
            <a:endParaRPr lang="ru-RU" dirty="0"/>
          </a:p>
        </p:txBody>
      </p:sp>
      <p:pic>
        <p:nvPicPr>
          <p:cNvPr id="3789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35525" y="1309688"/>
            <a:ext cx="3736975" cy="4976812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Современные красавицы</a:t>
            </a:r>
            <a:endParaRPr lang="ru-RU" sz="2800" dirty="0"/>
          </a:p>
        </p:txBody>
      </p:sp>
      <p:pic>
        <p:nvPicPr>
          <p:cNvPr id="45060" name="Picture 4" descr="http://becti.net/uploads/posts/1185710853_200707131403pix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766" b="766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71546"/>
            <a:ext cx="4214842" cy="49292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265113" eaLnBrk="1" fontAlgn="auto" hangingPunct="1">
              <a:spcAft>
                <a:spcPts val="0"/>
              </a:spcAft>
              <a:defRPr/>
            </a:pPr>
            <a:r>
              <a:rPr lang="ru-RU" b="0" dirty="0" smtClean="0">
                <a:solidFill>
                  <a:schemeClr val="tx1"/>
                </a:solidFill>
              </a:rPr>
              <a:t>Начиная с 1960-х годов боди-арт начал интенсивно развиваться в Европе, как часть эстетической революции авангардизма, направленной против духовной косности общества, как противопоставление себя прежним и в особенности общепринятым традициям творчества, равно как и всем окружающим социальным стереотипам в целом.</a:t>
            </a:r>
            <a:br>
              <a:rPr lang="ru-RU" b="0" dirty="0" smtClean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/>
            </a:r>
            <a:br>
              <a:rPr lang="ru-RU" b="0" dirty="0" smtClean="0">
                <a:solidFill>
                  <a:schemeClr val="tx1"/>
                </a:solidFill>
              </a:rPr>
            </a:br>
            <a:endParaRPr lang="ru-RU" b="0" dirty="0">
              <a:solidFill>
                <a:schemeClr val="tx1"/>
              </a:solidFill>
            </a:endParaRP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143500" y="642938"/>
            <a:ext cx="3009900" cy="5705475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71480"/>
            <a:ext cx="3400425" cy="555468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eaLnBrk="1" hangingPunct="1"/>
            <a:r>
              <a:rPr lang="ru-RU" sz="2000" b="1" dirty="0" smtClean="0">
                <a:solidFill>
                  <a:schemeClr val="tx1"/>
                </a:solidFill>
              </a:rPr>
              <a:t>Одновременно развивалось другое направление </a:t>
            </a:r>
            <a:r>
              <a:rPr lang="ru-RU" sz="2000" b="1" dirty="0" err="1" smtClean="0">
                <a:solidFill>
                  <a:schemeClr val="tx1"/>
                </a:solidFill>
              </a:rPr>
              <a:t>боди-арта</a:t>
            </a:r>
            <a:r>
              <a:rPr lang="ru-RU" sz="2000" b="1" dirty="0" smtClean="0">
                <a:solidFill>
                  <a:schemeClr val="tx1"/>
                </a:solidFill>
              </a:rPr>
              <a:t>, в котором тело художника становилось объектом гримировальных и костюмированных ряжений: начальные опыты такого рода относятся к середине 1930-х годов, а в 1960—1970-е годы подобные акции показывали англичане Гилберт и Джордж, в также Л. </a:t>
            </a:r>
            <a:r>
              <a:rPr lang="ru-RU" sz="2000" b="1" dirty="0" err="1" smtClean="0">
                <a:solidFill>
                  <a:schemeClr val="tx1"/>
                </a:solidFill>
              </a:rPr>
              <a:t>Онтани</a:t>
            </a:r>
            <a:r>
              <a:rPr lang="ru-RU" sz="2000" b="1" dirty="0" smtClean="0">
                <a:solidFill>
                  <a:schemeClr val="tx1"/>
                </a:solidFill>
              </a:rPr>
              <a:t>, Р. </a:t>
            </a:r>
            <a:r>
              <a:rPr lang="ru-RU" sz="2000" b="1" dirty="0" err="1" smtClean="0">
                <a:solidFill>
                  <a:schemeClr val="tx1"/>
                </a:solidFill>
              </a:rPr>
              <a:t>Хорст</a:t>
            </a:r>
            <a:r>
              <a:rPr lang="ru-RU" sz="2000" b="1" dirty="0" smtClean="0">
                <a:solidFill>
                  <a:schemeClr val="tx1"/>
                </a:solidFill>
              </a:rPr>
              <a:t>, Х. Вилке, П. </a:t>
            </a:r>
            <a:r>
              <a:rPr lang="ru-RU" sz="2000" b="1" dirty="0" err="1" smtClean="0">
                <a:solidFill>
                  <a:schemeClr val="tx1"/>
                </a:solidFill>
              </a:rPr>
              <a:t>Коттон</a:t>
            </a:r>
            <a:r>
              <a:rPr lang="ru-RU" sz="2000" b="1" dirty="0" smtClean="0">
                <a:solidFill>
                  <a:schemeClr val="tx1"/>
                </a:solidFill>
              </a:rPr>
              <a:t>, У. </a:t>
            </a:r>
            <a:r>
              <a:rPr lang="ru-RU" sz="2000" b="1" dirty="0" err="1" smtClean="0">
                <a:solidFill>
                  <a:schemeClr val="tx1"/>
                </a:solidFill>
              </a:rPr>
              <a:t>Лути</a:t>
            </a:r>
            <a:r>
              <a:rPr lang="ru-RU" sz="2000" b="1" dirty="0" smtClean="0">
                <a:solidFill>
                  <a:schemeClr val="tx1"/>
                </a:solidFill>
              </a:rPr>
              <a:t>, Ю. </a:t>
            </a:r>
            <a:r>
              <a:rPr lang="ru-RU" sz="2000" b="1" dirty="0" err="1" smtClean="0">
                <a:solidFill>
                  <a:schemeClr val="tx1"/>
                </a:solidFill>
              </a:rPr>
              <a:t>Клауке</a:t>
            </a:r>
            <a:r>
              <a:rPr lang="ru-RU" sz="2000" b="1" dirty="0" smtClean="0">
                <a:solidFill>
                  <a:schemeClr val="tx1"/>
                </a:solidFill>
              </a:rPr>
              <a:t>, Л. </a:t>
            </a:r>
            <a:r>
              <a:rPr lang="ru-RU" sz="2000" b="1" dirty="0" err="1" smtClean="0">
                <a:solidFill>
                  <a:schemeClr val="tx1"/>
                </a:solidFill>
              </a:rPr>
              <a:t>Кастелли</a:t>
            </a:r>
            <a:r>
              <a:rPr lang="ru-RU" sz="2000" b="1" dirty="0" smtClean="0">
                <a:solidFill>
                  <a:schemeClr val="tx1"/>
                </a:solidFill>
              </a:rPr>
              <a:t>, В.Трасов, </a:t>
            </a:r>
            <a:r>
              <a:rPr lang="ru-RU" sz="2000" b="1" dirty="0" err="1" smtClean="0">
                <a:solidFill>
                  <a:schemeClr val="tx1"/>
                </a:solidFill>
              </a:rPr>
              <a:t>П.Олешко</a:t>
            </a:r>
            <a:r>
              <a:rPr lang="ru-RU" sz="2000" b="1" dirty="0" smtClean="0">
                <a:solidFill>
                  <a:schemeClr val="tx1"/>
                </a:solidFill>
              </a:rPr>
              <a:t>, Р. и В. </a:t>
            </a:r>
            <a:r>
              <a:rPr lang="ru-RU" sz="2000" b="1" dirty="0" err="1" smtClean="0">
                <a:solidFill>
                  <a:schemeClr val="tx1"/>
                </a:solidFill>
              </a:rPr>
              <a:t>Герловины</a:t>
            </a:r>
            <a:endParaRPr lang="ru-RU" sz="2000" b="1" dirty="0" smtClean="0">
              <a:solidFill>
                <a:schemeClr val="tx1"/>
              </a:solidFill>
            </a:endParaRPr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452938" y="273050"/>
            <a:ext cx="3924300" cy="585311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571481"/>
            <a:ext cx="4038600" cy="37147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/>
              <a:t>На протяжении человеческой истории отношение к деньгам колебалось от одного полюса к другому. Еще в античном мире отношение к деньгам и к богатству было благосклонным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29190" y="2571744"/>
            <a:ext cx="3714776" cy="36433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/>
              <a:t>В обширном пантеоне древнегреческих божеств  был бог богатства - звали его Плутос (отсюда «плутократия» - «власть богатства»)</a:t>
            </a:r>
          </a:p>
          <a:p>
            <a:r>
              <a:rPr lang="ru-RU" sz="2400" dirty="0" smtClean="0"/>
              <a:t>Богиня бедности - Пения</a:t>
            </a:r>
            <a:endParaRPr lang="ru-RU" sz="2400" dirty="0"/>
          </a:p>
        </p:txBody>
      </p:sp>
      <p:pic>
        <p:nvPicPr>
          <p:cNvPr id="4098" name="Picture 2" descr="http://img0.liveinternet.ru/images/attach/c/1/57/55/57055649_24106930_rog_izobili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092957">
            <a:off x="1683650" y="4224498"/>
            <a:ext cx="2808732" cy="1826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3186" name="Picture 2" descr="http://www.globalbankingandfinance.com/wp-content/uploads/2013/07/Bond-Fun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357166"/>
            <a:ext cx="2730182" cy="20114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demiart.ru/forum/uploads3/post-726706-12500959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92128" y="273050"/>
            <a:ext cx="4877594" cy="5853113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14356"/>
            <a:ext cx="314325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285750"/>
            <a:ext cx="3922712" cy="5853113"/>
          </a:xfrm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428625"/>
            <a:ext cx="40862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 bwMode="auto">
          <a:xfrm>
            <a:off x="428625" y="1500188"/>
            <a:ext cx="3471863" cy="38576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400" b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Самый «татуированный» в мире человек — </a:t>
            </a:r>
            <a:r>
              <a:rPr lang="ru-RU" sz="2400" b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Лаки </a:t>
            </a:r>
            <a:r>
              <a:rPr lang="ru-RU" sz="2400" b="0" dirty="0" err="1" smtClean="0">
                <a:ln>
                  <a:noFill/>
                </a:ln>
                <a:solidFill>
                  <a:srgbClr val="C00000"/>
                </a:solidFill>
                <a:effectLst/>
              </a:rPr>
              <a:t>Даймонд</a:t>
            </a:r>
            <a:r>
              <a:rPr lang="ru-RU" sz="2400" b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2400" b="0" dirty="0" err="1" smtClean="0">
                <a:ln>
                  <a:noFill/>
                </a:ln>
                <a:solidFill>
                  <a:srgbClr val="C00000"/>
                </a:solidFill>
                <a:effectLst/>
              </a:rPr>
              <a:t>Рич</a:t>
            </a:r>
            <a:r>
              <a:rPr lang="ru-RU" sz="2400" b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его тело полностью покрыто татуировками, включая мочки и внутри ушей, кожу между пальцев, веки и крайнюю плоть</a:t>
            </a:r>
            <a:r>
              <a:rPr lang="ru-RU" sz="2400" b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  <a:br>
              <a:rPr lang="ru-RU" sz="2400" b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2400" b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14875" y="500063"/>
            <a:ext cx="3762375" cy="5715000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0042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Персинг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86175" cy="45259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Персинг (англ. 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piercing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 — «прокол», «прокалывание дырок») — вдевание предметов в отверстия, сделанные с этой целью на теле или лице. Иногда к этому виду относят скайсы (накладки на зубы) и «глазные импланты» (накладки на белочную оболочку глаза).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584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643688" y="571500"/>
            <a:ext cx="2095500" cy="3162300"/>
          </a:xfrm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4775" y="571500"/>
            <a:ext cx="2697163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688" y="3643313"/>
            <a:ext cx="20955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5313" y="3000375"/>
            <a:ext cx="195262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00042"/>
            <a:ext cx="4043362" cy="562612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/>
            <a:r>
              <a:rPr lang="ru-RU" sz="2000" b="1" dirty="0" err="1" smtClean="0"/>
              <a:t>Шрамирование</a:t>
            </a:r>
            <a:r>
              <a:rPr lang="ru-RU" sz="2000" dirty="0" smtClean="0"/>
              <a:t>, </a:t>
            </a:r>
            <a:r>
              <a:rPr lang="ru-RU" sz="2000" b="1" dirty="0" smtClean="0"/>
              <a:t>скарификация</a:t>
            </a:r>
            <a:r>
              <a:rPr lang="ru-RU" sz="2000" dirty="0" smtClean="0"/>
              <a:t>, </a:t>
            </a:r>
            <a:r>
              <a:rPr lang="ru-RU" sz="2000" b="1" dirty="0" err="1" smtClean="0"/>
              <a:t>скарт</a:t>
            </a:r>
            <a:r>
              <a:rPr lang="ru-RU" sz="2000" dirty="0" smtClean="0"/>
              <a:t> (лат. </a:t>
            </a:r>
            <a:r>
              <a:rPr lang="ru-RU" sz="2000" i="1" dirty="0" err="1" smtClean="0"/>
              <a:t>scarifico</a:t>
            </a:r>
            <a:r>
              <a:rPr lang="ru-RU" sz="2000" dirty="0" smtClean="0"/>
              <a:t> — «царапаю») — специальное нанесение на тело шрамов, в законченном виде представляющих собой какой-либо рисунок или узор. </a:t>
            </a:r>
            <a:endParaRPr lang="ru-RU" sz="2000" dirty="0" smtClean="0"/>
          </a:p>
          <a:p>
            <a:pPr eaLnBrk="1" hangingPunct="1"/>
            <a:r>
              <a:rPr lang="ru-RU" sz="2000" b="1" dirty="0" smtClean="0"/>
              <a:t>Имплантация </a:t>
            </a:r>
            <a:r>
              <a:rPr lang="ru-RU" sz="2000" dirty="0" smtClean="0"/>
              <a:t>(лат. </a:t>
            </a:r>
            <a:r>
              <a:rPr lang="ru-RU" sz="2000" i="1" dirty="0" err="1" smtClean="0"/>
              <a:t>im</a:t>
            </a:r>
            <a:r>
              <a:rPr lang="ru-RU" sz="2000" dirty="0" smtClean="0"/>
              <a:t> — «внутрь» и лат. </a:t>
            </a:r>
            <a:r>
              <a:rPr lang="ru-RU" sz="2000" i="1" dirty="0" err="1" smtClean="0"/>
              <a:t>plantatio</a:t>
            </a:r>
            <a:r>
              <a:rPr lang="ru-RU" sz="2000" dirty="0" smtClean="0"/>
              <a:t> </a:t>
            </a:r>
            <a:r>
              <a:rPr lang="ru-RU" sz="2000" dirty="0" smtClean="0"/>
              <a:t>— </a:t>
            </a:r>
            <a:r>
              <a:rPr lang="ru-RU" sz="2000" dirty="0" smtClean="0"/>
              <a:t>«сажаю») </a:t>
            </a:r>
            <a:r>
              <a:rPr lang="ru-RU" sz="2000" dirty="0" smtClean="0"/>
              <a:t>—хирургическая </a:t>
            </a:r>
            <a:r>
              <a:rPr lang="ru-RU" sz="2000" dirty="0" smtClean="0"/>
              <a:t>операция вживления в ткани чуждых организму структур и материалов. </a:t>
            </a:r>
            <a:endParaRPr lang="ru-RU" sz="2000" dirty="0" smtClean="0"/>
          </a:p>
          <a:p>
            <a:pPr eaLnBrk="1" hangingPunct="1"/>
            <a:r>
              <a:rPr lang="ru-RU" sz="2000" dirty="0" smtClean="0"/>
              <a:t>Сюда </a:t>
            </a:r>
            <a:r>
              <a:rPr lang="ru-RU" sz="2000" dirty="0" smtClean="0"/>
              <a:t>относятся не только подкожные и другие </a:t>
            </a:r>
            <a:r>
              <a:rPr lang="ru-RU" sz="2000" dirty="0" err="1" smtClean="0"/>
              <a:t>импланты</a:t>
            </a:r>
            <a:r>
              <a:rPr lang="ru-RU" sz="2000" dirty="0" smtClean="0"/>
              <a:t>, но и распространённая операция по увеличению груди.</a:t>
            </a:r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57750" y="785813"/>
            <a:ext cx="3898900" cy="2657475"/>
          </a:xfrm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3000375"/>
            <a:ext cx="2309812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Красавица, студентка…</a:t>
            </a:r>
            <a:endParaRPr lang="ru-RU" dirty="0"/>
          </a:p>
        </p:txBody>
      </p:sp>
      <p:pic>
        <p:nvPicPr>
          <p:cNvPr id="5" name="Picture 2" descr="http://postila.ru/storage/6592000/6572761/a80a58f6d0a63d7d6c71e9853ba4efe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 bwMode="auto"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img1.liveinternet.ru/images/attach/c/9/105/950/105950129_large_full134880480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3048" r="3048"/>
          <a:stretch>
            <a:fillRect/>
          </a:stretch>
        </p:blipFill>
        <p:spPr bwMode="auto">
          <a:xfrm>
            <a:off x="357158" y="285728"/>
            <a:ext cx="5486400" cy="4114800"/>
          </a:xfrm>
          <a:prstGeom prst="rect">
            <a:avLst/>
          </a:prstGeom>
          <a:noFill/>
        </p:spPr>
      </p:pic>
      <p:pic>
        <p:nvPicPr>
          <p:cNvPr id="43010" name="Picture 2" descr="http://www.7days.md/upload/events/photos/7893_orig_siz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214686"/>
            <a:ext cx="4191029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ttp://nashaplaneta.su/_bl/204/07507238.jpg"/>
          <p:cNvPicPr>
            <a:picLocks noChangeAspect="1" noChangeArrowheads="1"/>
          </p:cNvPicPr>
          <p:nvPr/>
        </p:nvPicPr>
        <p:blipFill>
          <a:blip r:embed="rId2"/>
          <a:srcRect b="20529"/>
          <a:stretch>
            <a:fillRect/>
          </a:stretch>
        </p:blipFill>
        <p:spPr bwMode="auto">
          <a:xfrm>
            <a:off x="285720" y="571480"/>
            <a:ext cx="5753100" cy="3429024"/>
          </a:xfrm>
          <a:prstGeom prst="rect">
            <a:avLst/>
          </a:prstGeom>
          <a:noFill/>
        </p:spPr>
      </p:pic>
      <p:pic>
        <p:nvPicPr>
          <p:cNvPr id="157700" name="Picture 4" descr="http://cs4412.userapi.com/v4412383/225/D0R4Klaopd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857232"/>
            <a:ext cx="3202759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://img1.liveinternet.ru/images/attach/c/11/115/501/115501431_large_3437689_slav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6657975" cy="4448175"/>
          </a:xfrm>
          <a:prstGeom prst="rect">
            <a:avLst/>
          </a:prstGeom>
          <a:noFill/>
        </p:spPr>
      </p:pic>
      <p:pic>
        <p:nvPicPr>
          <p:cNvPr id="158724" name="Picture 4" descr="http://img-fotki.yandex.ru/get/5012/81684050.7f/0_683b2_fdb117d6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928670"/>
            <a:ext cx="3990975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s417222.vk.me/v417222996/697f/2alI3VJU1Q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78272" y="273050"/>
            <a:ext cx="3905306" cy="5853113"/>
          </a:xfrm>
          <a:prstGeom prst="rect">
            <a:avLst/>
          </a:prstGeom>
          <a:noFill/>
        </p:spPr>
      </p:pic>
      <p:pic>
        <p:nvPicPr>
          <p:cNvPr id="41986" name="Picture 2" descr="http://img1.liveinternet.ru/images/attach/c/7/95/865/95865873_hec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784" y="428604"/>
            <a:ext cx="3897158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2045</Words>
  <PresentationFormat>Экран (4:3)</PresentationFormat>
  <Paragraphs>169</Paragraphs>
  <Slides>129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129</vt:i4>
      </vt:variant>
    </vt:vector>
  </HeadingPairs>
  <TitlesOfParts>
    <vt:vector size="130" baseType="lpstr">
      <vt:lpstr>Тема Office</vt:lpstr>
      <vt:lpstr>Слайд 1</vt:lpstr>
      <vt:lpstr>Проблема современных культурных ценностей</vt:lpstr>
      <vt:lpstr>План</vt:lpstr>
      <vt:lpstr>Цель и задачи</vt:lpstr>
      <vt:lpstr>Использованные источники</vt:lpstr>
      <vt:lpstr>Использованные источники</vt:lpstr>
      <vt:lpstr>Богатство и деньги.  Человек разумный и человек монетарный («HOMO MONETARES»).  Этика денежных взаимоотношений</vt:lpstr>
      <vt:lpstr>С тех пор, как человечество изобрело деньги, как всеобщий эквивалент, они  играют очень важную роль в жизни и общества и каждого человека в отдельности. На протяжении веков деньги были причиной войн, коварных преступлений, ради обладания ими плелись утонченные интриги </vt:lpstr>
      <vt:lpstr>Слайд 9</vt:lpstr>
      <vt:lpstr>Слайд 10</vt:lpstr>
      <vt:lpstr> Деньги не делаются при ярком свете.                                         Бернард Шоу </vt:lpstr>
      <vt:lpstr>Слайд 12</vt:lpstr>
      <vt:lpstr>Но в некоторых странах богатство порицалось и искоренялось , например, в СССР при социализме.  В Советском Союзе строили коммунизм, при котором, считалось, что деньги не будут нужны</vt:lpstr>
      <vt:lpstr>Слайд 14</vt:lpstr>
      <vt:lpstr>Слайд 15</vt:lpstr>
      <vt:lpstr>Деньги стали мерилом статуса человека, его положения в обществе, успешности</vt:lpstr>
      <vt:lpstr>Слайд 17</vt:lpstr>
      <vt:lpstr> Богатство, как соль: чем больше есть, тем сильнее жажда.                          Артур Шопенгауэр </vt:lpstr>
      <vt:lpstr>Слайд 19</vt:lpstr>
      <vt:lpstr>Ненасытный богач остается беднейшим из бедняков.                    Эразм Роттердамский</vt:lpstr>
      <vt:lpstr>Слайд 21</vt:lpstr>
      <vt:lpstr>Богатство, власть, жена и дети нужны тебе на этом свете.  На тот – и бедный и богатый уйдёт один, без провожатых.                                               Низами </vt:lpstr>
      <vt:lpstr>Главным критерием неравенства является богатство, деньги. Остальные – власть, престиж, репутация, привилегии, контроль ресурсов – тесно с ним связаны</vt:lpstr>
      <vt:lpstr> </vt:lpstr>
      <vt:lpstr>Быть щедрым — значит, давать больше, чем ты можешь;  быть гордым — значит, брать меньше, чем тебе нужно</vt:lpstr>
      <vt:lpstr>Слайд 26</vt:lpstr>
      <vt:lpstr>Роскошь развращает всех: и богача, который ею пользуется, и бедняка, который алчет ее.                                      Жан-Жак руссо</vt:lpstr>
      <vt:lpstr>Слайд 28</vt:lpstr>
      <vt:lpstr>Слайд 29</vt:lpstr>
      <vt:lpstr>Во взаимодействии с деньгами нам предстоит еще многому научиться</vt:lpstr>
      <vt:lpstr>Физическая культура,  красота, здоровье  как предмет культуры 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 Мода: мир вещей и мир людей </vt:lpstr>
      <vt:lpstr>Слайд 48</vt:lpstr>
      <vt:lpstr>Слайд 49</vt:lpstr>
      <vt:lpstr>Древняя Греция</vt:lpstr>
      <vt:lpstr>Слайд 51</vt:lpstr>
      <vt:lpstr>Слайд 52</vt:lpstr>
      <vt:lpstr>Древняя Греция</vt:lpstr>
      <vt:lpstr>Слайд 54</vt:lpstr>
      <vt:lpstr>Древний Рим</vt:lpstr>
      <vt:lpstr>Слайд 56</vt:lpstr>
      <vt:lpstr>Слайд 57</vt:lpstr>
      <vt:lpstr>Слайд 58</vt:lpstr>
      <vt:lpstr>Слайд 59</vt:lpstr>
      <vt:lpstr>Идеал женской красоты эпохи ампира – женщина греческого телосложения</vt:lpstr>
      <vt:lpstr>Идеал женской красоты эпохи модерн</vt:lpstr>
      <vt:lpstr>30-е годы XX в.</vt:lpstr>
      <vt:lpstr>Военные 40-е XX в.</vt:lpstr>
      <vt:lpstr>1960-е гг.</vt:lpstr>
      <vt:lpstr>1970-е гг.</vt:lpstr>
      <vt:lpstr>1980-е гг.</vt:lpstr>
      <vt:lpstr>1990-е гг.</vt:lpstr>
      <vt:lpstr>Слайд 68</vt:lpstr>
      <vt:lpstr>Красота по-турецки</vt:lpstr>
      <vt:lpstr>Индия</vt:lpstr>
      <vt:lpstr>Россия</vt:lpstr>
      <vt:lpstr>Славянские красавицы</vt:lpstr>
      <vt:lpstr>Слайд 73</vt:lpstr>
      <vt:lpstr>Слайд 74</vt:lpstr>
      <vt:lpstr>Довоенные красавицы СССР</vt:lpstr>
      <vt:lpstr>Родина-мать зовет!</vt:lpstr>
      <vt:lpstr>Слайд 77</vt:lpstr>
      <vt:lpstr>Военные красавицы СССР</vt:lpstr>
      <vt:lpstr>Военные красавицы СССР</vt:lpstr>
      <vt:lpstr>Слайд 80</vt:lpstr>
      <vt:lpstr>Послевоенные красавицы СССР</vt:lpstr>
      <vt:lpstr>Терешкова Валентина</vt:lpstr>
      <vt:lpstr>Деловые женщины России</vt:lpstr>
      <vt:lpstr>Слайд 84</vt:lpstr>
      <vt:lpstr>Современные красавицы</vt:lpstr>
      <vt:lpstr>Модификация тела</vt:lpstr>
      <vt:lpstr>Современные красавицы</vt:lpstr>
      <vt:lpstr>Начиная с 1960-х годов боди-арт начал интенсивно развиваться в Европе, как часть эстетической революции авангардизма, направленной против духовной косности общества, как противопоставление себя прежним и в особенности общепринятым традициям творчества, равно как и всем окружающим социальным стереотипам в целом.  </vt:lpstr>
      <vt:lpstr>Слайд 89</vt:lpstr>
      <vt:lpstr>Слайд 90</vt:lpstr>
      <vt:lpstr>Слайд 91</vt:lpstr>
      <vt:lpstr>Самый «татуированный» в мире человек — Лаки Даймонд Рич, его тело полностью покрыто татуировками, включая мочки и внутри ушей, кожу между пальцев, веки и крайнюю плоть. </vt:lpstr>
      <vt:lpstr>Персинг</vt:lpstr>
      <vt:lpstr>Слайд 94</vt:lpstr>
      <vt:lpstr>Красавица, студентка…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Япония</vt:lpstr>
      <vt:lpstr>Япония. Гейши</vt:lpstr>
      <vt:lpstr>Япония</vt:lpstr>
      <vt:lpstr>Современные японки</vt:lpstr>
      <vt:lpstr>Египет</vt:lpstr>
      <vt:lpstr>Индия</vt:lpstr>
      <vt:lpstr>Индия</vt:lpstr>
      <vt:lpstr>Современная Индия</vt:lpstr>
      <vt:lpstr>Китай</vt:lpstr>
      <vt:lpstr>Украина</vt:lpstr>
      <vt:lpstr>Украина</vt:lpstr>
      <vt:lpstr>Россия</vt:lpstr>
      <vt:lpstr>Белоруссия</vt:lpstr>
      <vt:lpstr>Чеченская республика</vt:lpstr>
      <vt:lpstr>Ингушетия</vt:lpstr>
      <vt:lpstr>Резюме</vt:lpstr>
      <vt:lpstr>Самостоятельная работа студента</vt:lpstr>
      <vt:lpstr>Готовимся к семинару</vt:lpstr>
      <vt:lpstr>Слайд 129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105</cp:revision>
  <dcterms:modified xsi:type="dcterms:W3CDTF">2015-04-21T15:56:46Z</dcterms:modified>
</cp:coreProperties>
</file>