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34" r:id="rId4"/>
    <p:sldId id="311" r:id="rId5"/>
    <p:sldId id="298" r:id="rId6"/>
    <p:sldId id="336" r:id="rId7"/>
    <p:sldId id="337" r:id="rId8"/>
    <p:sldId id="314" r:id="rId9"/>
    <p:sldId id="299" r:id="rId10"/>
    <p:sldId id="355" r:id="rId11"/>
    <p:sldId id="343" r:id="rId12"/>
    <p:sldId id="300" r:id="rId13"/>
    <p:sldId id="301" r:id="rId14"/>
    <p:sldId id="315" r:id="rId15"/>
    <p:sldId id="312" r:id="rId16"/>
    <p:sldId id="313" r:id="rId17"/>
    <p:sldId id="296" r:id="rId18"/>
    <p:sldId id="262" r:id="rId19"/>
    <p:sldId id="317" r:id="rId20"/>
    <p:sldId id="318" r:id="rId21"/>
    <p:sldId id="356" r:id="rId22"/>
    <p:sldId id="319" r:id="rId23"/>
    <p:sldId id="320" r:id="rId24"/>
    <p:sldId id="322" r:id="rId25"/>
    <p:sldId id="323" r:id="rId26"/>
    <p:sldId id="324" r:id="rId27"/>
    <p:sldId id="325" r:id="rId28"/>
    <p:sldId id="327" r:id="rId29"/>
    <p:sldId id="326" r:id="rId30"/>
    <p:sldId id="328" r:id="rId31"/>
    <p:sldId id="329" r:id="rId32"/>
    <p:sldId id="330" r:id="rId33"/>
    <p:sldId id="331" r:id="rId34"/>
    <p:sldId id="259" r:id="rId35"/>
    <p:sldId id="260" r:id="rId36"/>
    <p:sldId id="261" r:id="rId37"/>
    <p:sldId id="264" r:id="rId38"/>
    <p:sldId id="265" r:id="rId39"/>
    <p:sldId id="266" r:id="rId40"/>
    <p:sldId id="267" r:id="rId41"/>
    <p:sldId id="282" r:id="rId42"/>
    <p:sldId id="283" r:id="rId43"/>
    <p:sldId id="275" r:id="rId44"/>
    <p:sldId id="276" r:id="rId45"/>
    <p:sldId id="279" r:id="rId46"/>
    <p:sldId id="280" r:id="rId47"/>
    <p:sldId id="268" r:id="rId48"/>
    <p:sldId id="269" r:id="rId49"/>
    <p:sldId id="270" r:id="rId50"/>
    <p:sldId id="271" r:id="rId51"/>
    <p:sldId id="272" r:id="rId52"/>
    <p:sldId id="338" r:id="rId53"/>
    <p:sldId id="354" r:id="rId54"/>
    <p:sldId id="351" r:id="rId55"/>
    <p:sldId id="357" r:id="rId56"/>
    <p:sldId id="352" r:id="rId57"/>
    <p:sldId id="339" r:id="rId58"/>
    <p:sldId id="350" r:id="rId59"/>
    <p:sldId id="340" r:id="rId60"/>
    <p:sldId id="341" r:id="rId61"/>
    <p:sldId id="342" r:id="rId62"/>
    <p:sldId id="344" r:id="rId63"/>
    <p:sldId id="345" r:id="rId64"/>
    <p:sldId id="346" r:id="rId65"/>
    <p:sldId id="347" r:id="rId66"/>
    <p:sldId id="353" r:id="rId67"/>
    <p:sldId id="348" r:id="rId68"/>
    <p:sldId id="349" r:id="rId69"/>
    <p:sldId id="273" r:id="rId70"/>
    <p:sldId id="277" r:id="rId71"/>
    <p:sldId id="278" r:id="rId72"/>
    <p:sldId id="285" r:id="rId73"/>
    <p:sldId id="286" r:id="rId74"/>
    <p:sldId id="287" r:id="rId75"/>
    <p:sldId id="304" r:id="rId76"/>
    <p:sldId id="288" r:id="rId77"/>
    <p:sldId id="291" r:id="rId78"/>
    <p:sldId id="292" r:id="rId79"/>
    <p:sldId id="293" r:id="rId80"/>
    <p:sldId id="294" r:id="rId81"/>
    <p:sldId id="289" r:id="rId82"/>
    <p:sldId id="290" r:id="rId83"/>
    <p:sldId id="302" r:id="rId84"/>
    <p:sldId id="332" r:id="rId85"/>
    <p:sldId id="358" r:id="rId86"/>
    <p:sldId id="333" r:id="rId8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1905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«Россия –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священная наша держава»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Конституция РФ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Праздничное Заседание 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Клуба правовой культуры</a:t>
            </a:r>
          </a:p>
          <a:p>
            <a:r>
              <a:rPr lang="ru-RU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Просветительское направление</a:t>
            </a:r>
            <a:endParaRPr lang="ru-RU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 descr="http://www.bedriyeiclalpoyraz.av.tr/wp-content/uploads/2012/04/senedin-iptali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282670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moiarussia.ru/wp-content/uploads/2015/05/111-696x6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01910" cy="6435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4102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Символы самодержавия – хранятся в Алмазном фонде России</a:t>
            </a:r>
            <a:endParaRPr lang="ru-RU" sz="3200" dirty="0"/>
          </a:p>
        </p:txBody>
      </p:sp>
      <p:pic>
        <p:nvPicPr>
          <p:cNvPr id="87042" name="Picture 2" descr="Символы самодержавия хранятся в Алмазном фонде Росс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00"/>
            <a:ext cx="5926665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00" y="304800"/>
            <a:ext cx="1752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Гимн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648200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Впервые потребность в Гимне возникла при Петре </a:t>
            </a:r>
            <a:r>
              <a:rPr lang="en-US" dirty="0" smtClean="0"/>
              <a:t>I</a:t>
            </a:r>
            <a:r>
              <a:rPr lang="ru-RU" dirty="0" smtClean="0"/>
              <a:t>  - им стал  Преображенский Марш. Марш исполнялся на праздниках в честь побед русского оружия, во время торжественных событий</a:t>
            </a:r>
          </a:p>
          <a:p>
            <a:r>
              <a:rPr lang="ru-RU" dirty="0" smtClean="0"/>
              <a:t>Первый официальный Государственный Гимн появился  в годы правления императора Александра </a:t>
            </a:r>
            <a:r>
              <a:rPr lang="en-US" dirty="0" smtClean="0"/>
              <a:t>I</a:t>
            </a:r>
            <a:r>
              <a:rPr lang="ru-RU" dirty="0" smtClean="0"/>
              <a:t> и назывался «Молитва Русских»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1833 г.  в честь празднования Рождества и годовщины освобождения от французов прозвучал гимн «Боже, царя храни!» и сохранился до 1917 г. </a:t>
            </a:r>
          </a:p>
          <a:p>
            <a:r>
              <a:rPr lang="ru-RU" dirty="0" smtClean="0"/>
              <a:t>Ленин В. И. в 1917 г. предложил в качестве гимна «Интернационал»</a:t>
            </a:r>
          </a:p>
          <a:p>
            <a:r>
              <a:rPr lang="ru-RU" dirty="0" smtClean="0"/>
              <a:t>В 1944 г. в ночь на 1 января прозвучал новый гимн СССР – музыка Глинки «Патриотическая песнь»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2800" y="274638"/>
            <a:ext cx="1752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Гимн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7696200" cy="2590800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ru-RU" dirty="0" smtClean="0"/>
              <a:t>После выборов президента РФ в 2000 г.  депутаты приняли решение утвердить гимн России на слова Михалкова С. В. и музыку Александрова А. В.</a:t>
            </a:r>
          </a:p>
          <a:p>
            <a:r>
              <a:rPr lang="ru-RU" dirty="0" smtClean="0"/>
              <a:t>30 декабря 2000 г. он был утвержден Государственным гимном Указом Президента России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90600" y="4191000"/>
            <a:ext cx="7239000" cy="2209800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sz="2400" dirty="0" smtClean="0"/>
              <a:t>Государственный гимн – торжественное  музыкально-поэтическое произведение, принятое как символ государственного единства. </a:t>
            </a:r>
          </a:p>
          <a:p>
            <a:r>
              <a:rPr lang="ru-RU" sz="2400" dirty="0" smtClean="0"/>
              <a:t>Текст гимна отражает чувства патриотизма, уважения к истории страны, ее государственному строю.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2440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Звучит гимн нашей страны…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524000"/>
            <a:ext cx="7256712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5113" indent="265113"/>
            <a:r>
              <a:rPr lang="ru-RU" sz="2400" b="1" dirty="0" smtClean="0"/>
              <a:t>При официальном исполнении Государственного гимна РФ присутствующие выслушивают его стоя, мужчины – без головных уборов.</a:t>
            </a:r>
          </a:p>
          <a:p>
            <a:pPr marL="265113" indent="265113"/>
            <a:r>
              <a:rPr lang="ru-RU" sz="2400" b="1" dirty="0" smtClean="0"/>
              <a:t>В случае, если исполнение  Государственного гимна России сопровождается поднятием  Государственного флага России, присутствующие поворачиваются к нему лицом.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3352800"/>
            <a:ext cx="7772400" cy="18478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Русские крестьяне считали, что так зовут жену императора Наполеона Бонапарта…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2286000"/>
            <a:ext cx="6400800" cy="9144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 думаете, О чем идет речь?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7400" y="2057400"/>
            <a:ext cx="6477000" cy="3429000"/>
          </a:xfrm>
        </p:spPr>
        <p:txBody>
          <a:bodyPr>
            <a:normAutofit/>
          </a:bodyPr>
          <a:lstStyle/>
          <a:p>
            <a:r>
              <a:rPr lang="ru-RU" dirty="0" smtClean="0"/>
              <a:t>Какие ассоциативные слова, связанные с понятием </a:t>
            </a:r>
            <a:r>
              <a:rPr lang="ru-RU" b="1" dirty="0" smtClean="0"/>
              <a:t>«Конституция»</a:t>
            </a:r>
            <a:r>
              <a:rPr lang="ru-RU" dirty="0" smtClean="0"/>
              <a:t>, вы  можете назвать? </a:t>
            </a:r>
          </a:p>
          <a:p>
            <a:r>
              <a:rPr lang="ru-RU" dirty="0" smtClean="0"/>
              <a:t>Можно называть их, начиная с буквы «к», «о» и т. д.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057400"/>
            <a:ext cx="923330" cy="3464346"/>
          </a:xfrm>
          <a:prstGeom prst="rect">
            <a:avLst/>
          </a:prstGeom>
          <a:noFill/>
        </p:spPr>
        <p:txBody>
          <a:bodyPr vert="vert270"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Конституция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229600" cy="685800"/>
          </a:xfrm>
        </p:spPr>
        <p:txBody>
          <a:bodyPr>
            <a:norm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Проверим себя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</a:t>
            </a:r>
            <a:r>
              <a:rPr lang="ru-RU" dirty="0" smtClean="0"/>
              <a:t>одекс, Конвенция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dirty="0" smtClean="0"/>
              <a:t>бщество, область, организация, орган, обязанность, ответственность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</a:t>
            </a:r>
            <a:r>
              <a:rPr lang="ru-RU" dirty="0" smtClean="0"/>
              <a:t>арод, нация, независимость, нейтралитет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</a:t>
            </a:r>
            <a:r>
              <a:rPr lang="ru-RU" dirty="0" smtClean="0"/>
              <a:t>огласие, содружество, сотрудничество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</a:t>
            </a:r>
            <a:r>
              <a:rPr lang="ru-RU" dirty="0" smtClean="0"/>
              <a:t>ерритория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dirty="0" smtClean="0"/>
              <a:t>нициатива, инаугурация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</a:t>
            </a:r>
            <a:r>
              <a:rPr lang="ru-RU" dirty="0" smtClean="0">
                <a:solidFill>
                  <a:schemeClr val="tx1"/>
                </a:solidFill>
              </a:rPr>
              <a:t>ерпение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dirty="0" smtClean="0"/>
              <a:t>правление, урегулирование, установление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Ц</a:t>
            </a:r>
            <a:r>
              <a:rPr lang="ru-RU" dirty="0" smtClean="0"/>
              <a:t>ентр, ЦИК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dirty="0" smtClean="0"/>
              <a:t>нститут, исполнение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dirty="0" smtClean="0"/>
              <a:t> – личность, Я - гражданин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524001"/>
            <a:ext cx="3352800" cy="9906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Понятие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362201"/>
            <a:ext cx="7772400" cy="3657600"/>
          </a:xfrm>
        </p:spPr>
        <p:txBody>
          <a:bodyPr/>
          <a:lstStyle/>
          <a:p>
            <a:pPr marL="176213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Конституция – основной закон государства, определяющий общественное и государственное устройство, порядок и принципы образования представительных органов власти, избирательную систему, права и обязанности граждан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10572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Конституция – документ</a:t>
            </a:r>
            <a:br>
              <a:rPr lang="ru-RU" sz="3200" b="1" dirty="0" smtClean="0"/>
            </a:br>
            <a:r>
              <a:rPr lang="ru-RU" sz="3200" b="1" dirty="0" smtClean="0"/>
              <a:t> и общества, и государства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ln w="38100">
            <a:solidFill>
              <a:schemeClr val="accent1"/>
            </a:solidFill>
          </a:ln>
        </p:spPr>
        <p:txBody>
          <a:bodyPr rtlCol="0"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Конституционные нормы являются основополагающими для деятельности государственных органов, политических партий и иных общественных объединений, должностных лиц, граждан данной страны и пребывающих на ее территории иностранцев</a:t>
            </a:r>
            <a:endParaRPr lang="ru-RU" dirty="0"/>
          </a:p>
        </p:txBody>
      </p:sp>
      <p:pic>
        <p:nvPicPr>
          <p:cNvPr id="6" name="Содержимое 5" descr="http://s3.docme.ru/store/data/001109732_1-3c19bcc8cc49fe32efb4e440a3d6a39f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891" y="1600200"/>
            <a:ext cx="34952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33600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Цель и задачи</a:t>
            </a:r>
          </a:p>
          <a:p>
            <a:r>
              <a:rPr lang="ru-RU" dirty="0" smtClean="0"/>
              <a:t>Изучение государственных символов РФ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ru-RU" dirty="0" smtClean="0"/>
              <a:t>Популяризировать знание государственных символов нашей страны</a:t>
            </a:r>
          </a:p>
          <a:p>
            <a:r>
              <a:rPr lang="ru-RU" dirty="0" smtClean="0"/>
              <a:t>Повышать общую культуру будущих специалистов СПО через участие в работе Клуба правовой культуры</a:t>
            </a:r>
            <a:endParaRPr lang="ru-RU" dirty="0"/>
          </a:p>
        </p:txBody>
      </p:sp>
      <p:pic>
        <p:nvPicPr>
          <p:cNvPr id="5" name="Рисунок 4" descr="http://de-todo-corazon.narod.ru/olderfiles/1/0_2eb4_e4b116cd_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657600"/>
            <a:ext cx="28194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524000"/>
            <a:ext cx="7123112" cy="8429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Функции  Конституции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667000"/>
            <a:ext cx="8153400" cy="385762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 </a:t>
            </a:r>
            <a:r>
              <a:rPr lang="ru-RU" sz="2800" dirty="0" smtClean="0"/>
              <a:t>Функции отражают роль основного закона в политике, жизни общества и граждан, осуществлении задач государства</a:t>
            </a:r>
          </a:p>
          <a:p>
            <a:pPr marL="320040" indent="-320040" algn="ctr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800" dirty="0" smtClean="0"/>
              <a:t>Любой конституции - независимо от социальной системы - свойственны следующие функции: </a:t>
            </a:r>
            <a:r>
              <a:rPr lang="ru-RU" sz="2800" b="1" dirty="0" smtClean="0"/>
              <a:t>учредительная, организаторская, внешнеполитическая, идеологическая, юридическая.</a:t>
            </a:r>
          </a:p>
          <a:p>
            <a:pPr marL="320040" indent="-320040" algn="ctr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  <p:pic>
        <p:nvPicPr>
          <p:cNvPr id="7172" name="Рисунок 3" descr="book[1]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587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upload.wikimedia.org/wikipedia/commons/thumb/2/25/Vladimir_Putin_inauguration_7_May_2012-10.jpeg/800px-Vladimir_Putin_inauguration_7_May_2012-1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6836634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0"/>
            <a:ext cx="7543800" cy="1371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Страницы истории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4648200"/>
            <a:ext cx="8001000" cy="17827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Первая в мире письменная демократическая Конституция была принята в мае 1787 г. в  США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Конституция закрепила  в США республиканский строй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  <p:pic>
        <p:nvPicPr>
          <p:cNvPr id="6" name="Содержимое 5" descr="http://www.zametrami.ru/wp-content/uploads/2015/12/map-163635_960_720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28800"/>
            <a:ext cx="4038600" cy="267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914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Конституция РФ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7467600" cy="3429000"/>
          </a:xfrm>
        </p:spPr>
        <p:txBody>
          <a:bodyPr>
            <a:normAutofit fontScale="92500" lnSpcReduction="1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egoe"/>
              </a:rPr>
              <a:t>Конституционная история России включает в себя несколько основных этапов: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egoe"/>
              </a:rPr>
              <a:t>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"/>
              </a:rPr>
              <a:t>дореволюционный период, советский период и современный период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38" y="1714500"/>
            <a:ext cx="4386262" cy="469741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 smtClean="0"/>
              <a:t>Первая советская Конституция 1918 г. </a:t>
            </a:r>
            <a:r>
              <a:rPr lang="ru-RU" dirty="0" smtClean="0"/>
              <a:t>была принята на </a:t>
            </a:r>
            <a:r>
              <a:rPr lang="en-US" dirty="0" smtClean="0"/>
              <a:t>V</a:t>
            </a:r>
            <a:r>
              <a:rPr lang="ru-RU" dirty="0" smtClean="0"/>
              <a:t> съезде Советов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Конституция РСФСР 1918 г. провозглашала и закрепляла  принципиальные изменения в политическом строе страны, происшедшие в результате Октябрьской революции</a:t>
            </a:r>
            <a:endParaRPr lang="ru-RU" dirty="0"/>
          </a:p>
        </p:txBody>
      </p:sp>
      <p:pic>
        <p:nvPicPr>
          <p:cNvPr id="6" name="Содержимое 5" descr="https://fs00.infourok.ru/images/doc/144/166793/img5.jpg"/>
          <p:cNvPicPr>
            <a:picLocks noGrp="1"/>
          </p:cNvPicPr>
          <p:nvPr>
            <p:ph sz="half" idx="2"/>
          </p:nvPr>
        </p:nvPicPr>
        <p:blipFill>
          <a:blip r:embed="rId2"/>
          <a:srcRect l="51443" t="3704" b="3210"/>
          <a:stretch>
            <a:fillRect/>
          </a:stretch>
        </p:blipFill>
        <p:spPr bwMode="auto">
          <a:xfrm>
            <a:off x="5257800" y="1752600"/>
            <a:ext cx="31478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1"/>
            <a:ext cx="8153400" cy="685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Страницы истории Конституции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657600" cy="45259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В качестве первого раздела в Конституцию 1918 г. была включена Декларация прав трудящегося и эксплуатируемого народа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Законодательно закреплялась диктатура пролетариата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  <p:pic>
        <p:nvPicPr>
          <p:cNvPr id="69634" name="Picture 2" descr="C:\Documents and Settings\User.2DCE4F6095B644C\Рабочий стол\index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905000"/>
            <a:ext cx="4038600" cy="4487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4495800"/>
            <a:ext cx="7772400" cy="18589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>
                <a:latin typeface="Segoe"/>
              </a:rPr>
              <a:t>Первая советская Конституция действовала до образования Союза ССР, в который РСФСР вошла как один из субъектов. </a:t>
            </a:r>
          </a:p>
          <a:p>
            <a:endParaRPr lang="ru-RU" dirty="0"/>
          </a:p>
        </p:txBody>
      </p:sp>
      <p:sp>
        <p:nvSpPr>
          <p:cNvPr id="70658" name="AutoShape 2" descr="https://img07.rl0.ru/4c6659db2883a5c0b80e1b2e01136a33/c960x720/900igr.net/up/datas/161638/02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https://img07.rl0.ru/4c6659db2883a5c0b80e1b2e01136a33/c960x720/900igr.net/up/datas/161638/02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Содержимое 6" descr="http://900igr.net/up/datas/161638/023.jpg"/>
          <p:cNvPicPr>
            <a:picLocks noGrp="1"/>
          </p:cNvPicPr>
          <p:nvPr>
            <p:ph sz="half" idx="2"/>
          </p:nvPr>
        </p:nvPicPr>
        <p:blipFill>
          <a:blip r:embed="rId2"/>
          <a:srcRect b="7143"/>
          <a:stretch>
            <a:fillRect/>
          </a:stretch>
        </p:blipFill>
        <p:spPr bwMode="auto">
          <a:xfrm>
            <a:off x="2438400" y="1524000"/>
            <a:ext cx="426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153400" cy="842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Страницы истории Конституции</a:t>
            </a:r>
            <a:endParaRPr lang="ru-RU" dirty="0"/>
          </a:p>
        </p:txBody>
      </p:sp>
      <p:sp>
        <p:nvSpPr>
          <p:cNvPr id="18436" name="Содержимое 6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4533900" cy="4300537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ru-RU" sz="2000" b="1" dirty="0" smtClean="0"/>
              <a:t>Первая Конституция СССР </a:t>
            </a:r>
            <a:r>
              <a:rPr lang="ru-RU" sz="2000" dirty="0" smtClean="0"/>
              <a:t>была принята на </a:t>
            </a:r>
            <a:r>
              <a:rPr lang="en-US" sz="2000" dirty="0" smtClean="0"/>
              <a:t>II</a:t>
            </a:r>
            <a:r>
              <a:rPr lang="ru-RU" sz="2000" dirty="0" smtClean="0"/>
              <a:t> Всесоюзном съезде Советов в 1924 г.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ru-RU" sz="2000" dirty="0" smtClean="0"/>
              <a:t>Высшим органом по Конституции являлся Всесоюзный съезд Советов, а между ними – ЦИК, состоявший из двух палат Совета Союза и Совета Национальностей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ru-RU" sz="2000" dirty="0" smtClean="0"/>
              <a:t>В основу  структуры и деятельности органов СССР был положен принцип, как и в Конституции РСФСР, демократического централизма</a:t>
            </a:r>
          </a:p>
        </p:txBody>
      </p:sp>
      <p:pic>
        <p:nvPicPr>
          <p:cNvPr id="7" name="Picture 2" descr="http://kvi070707.ucoz.ru/graffiti/KONSTITUCITA/19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362200"/>
            <a:ext cx="2755900" cy="3914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Конституция СССР 1936 г.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http://planetnew.ru/uploads/posts/2016-05/146270941984fb8627a-768x542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133600"/>
            <a:ext cx="64131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4038600" cy="45259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850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Новая Конституция была принята 5 декабря 1936 г.  </a:t>
            </a:r>
            <a:r>
              <a:rPr lang="en-US" dirty="0" smtClean="0"/>
              <a:t>VIII</a:t>
            </a:r>
            <a:r>
              <a:rPr lang="ru-RU" dirty="0" smtClean="0"/>
              <a:t> Чрезвычайным съездом Советов Союза ССР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Декларировалась победа социализма в СССР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 smtClean="0"/>
              <a:t>Политической формой организации государственной власти в центре и на местах стали Советы депутатов трудящихся</a:t>
            </a:r>
            <a:endParaRPr lang="ru-RU" dirty="0"/>
          </a:p>
        </p:txBody>
      </p:sp>
      <p:pic>
        <p:nvPicPr>
          <p:cNvPr id="7" name="Содержимое 6" descr="http://inosmip.ru/uploads/posts/2016-05/1462692010338-678x1024.jpe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676400"/>
            <a:ext cx="312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etod-kopilka.ru/images/doc/32/26878/img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860800" cy="2895600"/>
          </a:xfrm>
          <a:prstGeom prst="rect">
            <a:avLst/>
          </a:prstGeom>
          <a:noFill/>
        </p:spPr>
      </p:pic>
      <p:sp>
        <p:nvSpPr>
          <p:cNvPr id="63492" name="AutoShape 4" descr="Президент как символ Рос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4" name="AutoShape 6" descr="https://img05.rl0.ru/3d477e7b3bf7c6b274788b82cbeb6fa3/c900x589/www.ridus.ru/_ah/img/VWK4zEPZeJNbzcIuMey1c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5" name="Picture 7" descr="C:\Documents and Settings\User.2DCE4F6095B644C\Рабочий стол\VWK4zEPZeJNbzcIuMey1c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657600"/>
            <a:ext cx="4075212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" y="4724400"/>
            <a:ext cx="7924800" cy="147796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 smtClean="0"/>
              <a:t>Конституция  «развитого социализма»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 smtClean="0"/>
              <a:t>В  шестой статье Коммунистическая партия определялась как руководящая и направляющая сила общества, ядро его политической системы</a:t>
            </a:r>
            <a:endParaRPr lang="ru-RU" sz="2400" dirty="0"/>
          </a:p>
        </p:txBody>
      </p:sp>
      <p:pic>
        <p:nvPicPr>
          <p:cNvPr id="6" name="Содержимое 5" descr="http://images.myshared.ru/6/591379/slide_9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battlebrotherhood.ru/wp-content/uploads/2015/12/80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8288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8509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+mn-lt"/>
              </a:rPr>
              <a:t>Конституция 1993 г. </a:t>
            </a:r>
            <a:endParaRPr lang="ru-RU" sz="36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2400" cy="4343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Segoe"/>
              </a:rPr>
              <a:t>Распад СССР и образование Российского суверенного государства в декабре 1991 г. поставили задачу правового закрепления основ нового конституционного строя, правового положения человека и гражданина, чего невозможно было достигнуть лишь путем внесения изменений в действовавшую Конституцию РСФСР 1978 г. Стала очевидна необходимость разработки и принятия новой Конституции России. Эта работа сопровождалась многочисленными дискуссиями, столкновениями мнений и позиций, взглядов на будущее устройство России, привела к противостоянию законодательной и исполнительной ветвей власти, трагическим событиям октября 1993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Segoe"/>
              </a:rPr>
              <a:t>Конституция Российской Федерации была принята на Всероссийском референдуме 12 декабря 1993 г. </a:t>
            </a:r>
          </a:p>
          <a:p>
            <a:r>
              <a:rPr lang="ru-RU" dirty="0" smtClean="0">
                <a:latin typeface="Segoe"/>
              </a:rPr>
              <a:t>Эта Конституция юридически закрепила фактические отношения, сложившиеся в обществе и государстве к моменту ее принятия.</a:t>
            </a:r>
          </a:p>
          <a:p>
            <a:endParaRPr lang="ru-RU" dirty="0"/>
          </a:p>
        </p:txBody>
      </p:sp>
      <p:sp>
        <p:nvSpPr>
          <p:cNvPr id="78850" name="AutoShape 2" descr="https://img07.rl0.ru/6444f706b5c023a53945b97472ad959b/c328x466/history4you.ru/documents/10180/76310/politic_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853" name="AutoShape 5" descr="https://img07.rl0.ru/db05dcb097a4b1475aa0eeae90db7ca1/c600x483/www.rcoit.ru/upload/medialibrary/09b/vib_gd_1s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Содержимое 8" descr="http://www.rcoit.ru/upload/medialibrary/09b/vib_gd_1s-1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133600"/>
            <a:ext cx="4038600" cy="3251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62600" y="1295400"/>
            <a:ext cx="2971800" cy="5029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800" dirty="0" smtClean="0"/>
              <a:t>Россия стала по новой  Конституции президентско-парламентской республикой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800" dirty="0" smtClean="0"/>
              <a:t>Президент получил значительные полномочия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800" dirty="0" smtClean="0"/>
              <a:t>Законодательный орган – двухпалатный парламент – Федеральное Собрание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800" dirty="0" smtClean="0"/>
              <a:t>Третьей властью, согласно Конституции, являлся Конституционный суд</a:t>
            </a:r>
            <a:endParaRPr lang="ru-RU" sz="1800" dirty="0"/>
          </a:p>
        </p:txBody>
      </p:sp>
      <p:pic>
        <p:nvPicPr>
          <p:cNvPr id="14" name="Picture 2" descr="http://bobrovskaya2.shkola.hc.ru/images/simvolika/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4876800" cy="3324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419600"/>
            <a:ext cx="7772400" cy="136207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88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6866" name="Picture 2" descr="http://images.myshared.ru/4/240130/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620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514600"/>
            <a:ext cx="52578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16376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Что представляет собой Конституция?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 descr="http://www.advokat35.ru/wp-content/uploads/2013/03/218347_html_m499e3602-768x95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25145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Ответ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048000"/>
            <a:ext cx="7696200" cy="2620963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Основной закон нашего государства, который закрепляет права и свободы человека и гражданина, столицу государства и государственную символику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3048000"/>
            <a:ext cx="6553200" cy="19812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Сколько Конституций было в истории нашей страны: Перечислить их.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6096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Ответ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В истории нашего государства было пять Конституций: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1918 г – Конституция РСФСР (ленинская)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1924 г. – Конституция СССР (ленинская)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1936 г. – Конституция СССР (сталинская)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1977 г. – Конституция СССР (брежневская)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1993 г. – Конституция РФ (ельцинская)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3200400"/>
            <a:ext cx="6858000" cy="20574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Назовите символы нашей страны, закрепленные Конституцией 1993 г.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Государственный флаг РФ</a:t>
            </a:r>
            <a:endParaRPr lang="ru-RU" b="1" dirty="0"/>
          </a:p>
        </p:txBody>
      </p:sp>
      <p:pic>
        <p:nvPicPr>
          <p:cNvPr id="5" name="Picture 2" descr="http://oboik.ru/uploads/sred/big/oboik.ru_2010042122264178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81200"/>
            <a:ext cx="748378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981200"/>
            <a:ext cx="3886200" cy="990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Ответ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43200"/>
            <a:ext cx="2819400" cy="2286000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Гимн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Герб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Флаг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http://images.myshared.ru/6/624497/slide_1.jpg"/>
          <p:cNvPicPr/>
          <p:nvPr/>
        </p:nvPicPr>
        <p:blipFill>
          <a:blip r:embed="rId2"/>
          <a:srcRect l="2539" r="2539" b="8987"/>
          <a:stretch>
            <a:fillRect/>
          </a:stretch>
        </p:blipFill>
        <p:spPr bwMode="auto">
          <a:xfrm>
            <a:off x="3962400" y="22860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76601"/>
            <a:ext cx="8229600" cy="12954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Назовите автора стихов и музыки гимна нашей страны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3657600"/>
            <a:ext cx="2514600" cy="685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Ответ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4648200"/>
            <a:ext cx="7162800" cy="1447800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Стихи  С. В. Михалкова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  А. В. Александрова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8674" name="Picture 2" descr="http://hi-pay.us/pics/5780e5cd666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524000"/>
            <a:ext cx="3429000" cy="2278944"/>
          </a:xfrm>
          <a:prstGeom prst="rect">
            <a:avLst/>
          </a:prstGeom>
          <a:noFill/>
        </p:spPr>
      </p:pic>
      <p:pic>
        <p:nvPicPr>
          <p:cNvPr id="5" name="Рисунок 4" descr="http://900igr.net/datas/istorija/Tyl-v-gody-VOV/0017-017-A.-V.-Aleksandrov.jpg"/>
          <p:cNvPicPr/>
          <p:nvPr/>
        </p:nvPicPr>
        <p:blipFill>
          <a:blip r:embed="rId3"/>
          <a:srcRect l="6416" t="7407" r="48668" b="26223"/>
          <a:stretch>
            <a:fillRect/>
          </a:stretch>
        </p:blipFill>
        <p:spPr bwMode="auto">
          <a:xfrm>
            <a:off x="533400" y="1143000"/>
            <a:ext cx="266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5201"/>
            <a:ext cx="8229600" cy="21336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Какой государственный символ нашей страны изображен на монетах?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33528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Ответ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191000"/>
            <a:ext cx="2514600" cy="1477963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Герб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5602" name="Picture 2" descr="http://30.st.violity.com/auction/big/auctions/20/58/97/20589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819400"/>
            <a:ext cx="5029200" cy="2598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01136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каких государственных 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документах изображается </a:t>
            </a:r>
          </a:p>
          <a:p>
            <a:pPr algn="ctr">
              <a:buNone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герб нашей страны?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971800"/>
            <a:ext cx="8229600" cy="26971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паспорте, свидетельствах о рождении, аттестатах об окончании школы, </a:t>
            </a:r>
          </a:p>
          <a:p>
            <a:pPr algn="ctr">
              <a:buNone/>
            </a:pP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дипломах об образовании, правительственных наградах, </a:t>
            </a:r>
          </a:p>
          <a:p>
            <a:pPr algn="ctr">
              <a:buNone/>
            </a:pP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знаменах, печатях, денежных знаках.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2514600"/>
            <a:ext cx="7086600" cy="13716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Что такое референдум?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530" name="AutoShape 2" descr="https://img06.rl0.ru/ed08a7b1f6fac0b39befefdb5fa7b368/c300x190/dv4.me/ct/2014/05/140513909354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img06.rl0.ru/ed08a7b1f6fac0b39befefdb5fa7b368/c300x190/dv4.me/ct/2014/05/140513909354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 descr="http://uanews.donetsk.ua/img/20140217/4814b048f30c27ee73b657321f3bea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657600"/>
            <a:ext cx="3476625" cy="260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Ответ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/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Референдум Российской Федерации - всенародное голосование граждан Российской Федерации, обладающих правом на участие в референдуме, по вопросам государственного значения.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3200400"/>
            <a:ext cx="6629400" cy="193516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Назовите субъекты,</a:t>
            </a:r>
          </a:p>
          <a:p>
            <a:pPr algn="ctr">
              <a:buNone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которые входят в состав РФ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562600" cy="76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Страницы истории…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95300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1800" dirty="0" smtClean="0"/>
              <a:t>Трехцветный флаг был введен при отце Петра I – Алексее Михайловиче (1629-1676). Разработчики государственных цветов исходили из следующих соображений</a:t>
            </a:r>
          </a:p>
          <a:p>
            <a:r>
              <a:rPr lang="ru-RU" sz="1800" dirty="0" smtClean="0"/>
              <a:t>По русским традициям в это время красный цвет был символом отваги в войне, героизма, огня; синий  цвет был символом неба, целомудрия, верности, духовности; белый цвет символизировал мир, чистоту, правду, благородство</a:t>
            </a:r>
          </a:p>
          <a:p>
            <a:r>
              <a:rPr lang="ru-RU" sz="1800" b="1" dirty="0" smtClean="0"/>
              <a:t>Эти три цвета являлись самыми предпочтительными и традиционными цветами нашего народа.</a:t>
            </a:r>
          </a:p>
          <a:p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19600" y="1600200"/>
            <a:ext cx="4419600" cy="4953000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sz="3300" dirty="0" smtClean="0"/>
              <a:t>Петр I не стал изменять государственные цвета, но внес одно серьезное новшество – определил точное расположение горизонтальных полос, которое совпадало с древним пониманием строения мира: внизу – физический, плотский (красный); выше – небесный (синий); еще выше – божественный (белый), или (сверху вниз): Вера, Надежда, Любовь</a:t>
            </a:r>
          </a:p>
          <a:p>
            <a:r>
              <a:rPr lang="ru-RU" sz="3300" dirty="0" smtClean="0"/>
              <a:t>В апреле 1991 г. Правительственная комиссия Совета Министров РСФСР одобрила возвращение трехцветного флага республики</a:t>
            </a:r>
          </a:p>
          <a:p>
            <a:r>
              <a:rPr lang="ru-RU" sz="3300" dirty="0" smtClean="0"/>
              <a:t>С тех пор Государственный флаг постоянно поднят над резиденцией Президента в Кремле, над зданиями Правительства, Государственной Думы и другими государственными учреждениями.</a:t>
            </a:r>
          </a:p>
          <a:p>
            <a:pPr>
              <a:buNone/>
            </a:pPr>
            <a:endParaRPr lang="ru-RU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762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Ответ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590800"/>
            <a:ext cx="8229600" cy="37338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Республики  - </a:t>
            </a: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22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Области – </a:t>
            </a: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46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города федерального значения - </a:t>
            </a: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3 </a:t>
            </a:r>
          </a:p>
          <a:p>
            <a:pPr algn="ctr">
              <a:buNone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автономные округа - </a:t>
            </a: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4 </a:t>
            </a:r>
          </a:p>
          <a:p>
            <a:pPr algn="ctr">
              <a:buNone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автономная область – </a:t>
            </a: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</a:p>
          <a:p>
            <a:pPr algn="ctr">
              <a:buNone/>
            </a:pP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Всего: 85</a:t>
            </a:r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895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Перечислите неофициальные символы нашей страны – ассоциации России у ее граждан </a:t>
            </a:r>
          </a:p>
          <a:p>
            <a:pPr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у иностранцев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18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Иностранцы считают россиянок красивыми</a:t>
            </a:r>
            <a:endParaRPr lang="ru-RU" dirty="0"/>
          </a:p>
        </p:txBody>
      </p:sp>
      <p:pic>
        <p:nvPicPr>
          <p:cNvPr id="81922" name="Picture 2" descr="Иностранцы считают россиянок красивы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00200"/>
            <a:ext cx="5334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cdn01.ru/files/users/images/75/94/7594862e7127b72479b057eea2f01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095" y="1371600"/>
            <a:ext cx="7677291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Владимир Путин - лидер, которого знают в разных уголках Земного ша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5334000" cy="3429001"/>
          </a:xfrm>
          <a:prstGeom prst="rect">
            <a:avLst/>
          </a:prstGeom>
          <a:noFill/>
        </p:spPr>
      </p:pic>
      <p:pic>
        <p:nvPicPr>
          <p:cNvPr id="96260" name="Picture 4" descr="Мужская футболка 3D с полной запечаткой Дзюдо Фото 01, Мужская футболка 3D с полной запечаткой Дзюдо бел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914400"/>
            <a:ext cx="3581400" cy="3581400"/>
          </a:xfrm>
          <a:prstGeom prst="rect">
            <a:avLst/>
          </a:prstGeom>
          <a:noFill/>
        </p:spPr>
      </p:pic>
      <p:pic>
        <p:nvPicPr>
          <p:cNvPr id="96262" name="Picture 6" descr="http://www.vplate.ru/images/article/orig/2016/09/futbolki-s-putinym-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505200"/>
            <a:ext cx="29718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Футболки с Путины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6975662" cy="395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О загадочной русской душе иностранцы узнали, читая наших класс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71119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10200"/>
            <a:ext cx="8229600" cy="1143000"/>
          </a:xfrm>
        </p:spPr>
        <p:txBody>
          <a:bodyPr/>
          <a:lstStyle/>
          <a:p>
            <a:r>
              <a:rPr lang="ru-RU" dirty="0" smtClean="0"/>
              <a:t>Символ России -  медведь</a:t>
            </a:r>
            <a:endParaRPr lang="ru-RU" dirty="0"/>
          </a:p>
        </p:txBody>
      </p:sp>
      <p:pic>
        <p:nvPicPr>
          <p:cNvPr id="82946" name="Picture 2" descr="Медведи на улицах городов - не всегда выдум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362200"/>
            <a:ext cx="4859865" cy="3124200"/>
          </a:xfrm>
          <a:prstGeom prst="rect">
            <a:avLst/>
          </a:prstGeom>
          <a:noFill/>
        </p:spPr>
      </p:pic>
      <p:pic>
        <p:nvPicPr>
          <p:cNvPr id="82948" name="Picture 4" descr="http://player.myshared.ru/4/57696/slides/slide_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5334000" cy="400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Русских иностранцы часто представляют грубыми, под стать медведя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00200"/>
            <a:ext cx="6519331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9100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Русские березы –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они стали частью жизни русского человека: летом укрывали от солнца, а зимой давали огонь, чтобы согреть крестьянские избы. Березовое лыко использовали для плетения лаптей и туесков, на бересте делали первые записи. Наши предки верили в добрый дух березы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3972" name="Picture 4" descr="https://a88ec5c6-a-62cb3a1a-s-sites.googlegroups.com/site/simvolikarossijskojfederacii/home/simvoly/negosudarstvennye-simvoly/09040955.jpg?attachauth=ANoY7co8KqSgDHdbMyAtTDAGaekPoNS9Yd8eG972p9GNdlbtpd2dRIYKys_SIbk21-uBCSzcVIqLDSOZFcGSybVPhuzVzoaSg-YNnNIkSwIVgPyo6e_SV8J61h2v7HzU7oRCLSv_OncvUU0T7rW8gZz1vAQvDMvxzwzgq_m2pX2n0aRCJmVh4e08dbV55wMYZKeAV_xEPrZ4GMFP4DvgqWhYY29ibGmh5Ej8yLg5XO1wepHYpAP9HTAjcsieHTK9fF4KFUyG_iD61EsOa6dH9dXdn4GWCl_mhWt59r6YDlfAOMqFGc_4QuE%3D&amp;attredirects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267200" cy="3200400"/>
          </a:xfrm>
          <a:prstGeom prst="rect">
            <a:avLst/>
          </a:prstGeom>
          <a:noFill/>
        </p:spPr>
      </p:pic>
      <p:pic>
        <p:nvPicPr>
          <p:cNvPr id="83974" name="Picture 6" descr="http://player.myshared.ru/4/57696/slides/slide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Официальная символика России - частый гость на фанатских сектор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76400"/>
            <a:ext cx="6993465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На Троицу березовыми ветками украшают храмы и дома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4994" name="Picture 2" descr="На Троицу березовыми ветками украшают храмы и до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6045198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Красная площадь – сердце нашего государства и центр Москвы – алтарь России (Лермонтов М.)</a:t>
            </a:r>
            <a:endParaRPr lang="ru-RU" sz="2800" dirty="0"/>
          </a:p>
        </p:txBody>
      </p:sp>
      <p:pic>
        <p:nvPicPr>
          <p:cNvPr id="86018" name="Picture 2" descr="Красная площадь и Кремль - главные неофициальные символы стра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6282266" cy="4038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Матрешки - популярный русский сувени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0"/>
            <a:ext cx="4267199" cy="2743200"/>
          </a:xfrm>
          <a:prstGeom prst="rect">
            <a:avLst/>
          </a:prstGeom>
          <a:noFill/>
        </p:spPr>
      </p:pic>
      <p:pic>
        <p:nvPicPr>
          <p:cNvPr id="88068" name="Picture 4" descr="Такие сувениры привозят из России чаще всег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810000"/>
            <a:ext cx="4343400" cy="2792187"/>
          </a:xfrm>
          <a:prstGeom prst="rect">
            <a:avLst/>
          </a:prstGeom>
          <a:noFill/>
        </p:spPr>
      </p:pic>
      <p:pic>
        <p:nvPicPr>
          <p:cNvPr id="88072" name="Picture 8" descr="http://player.myshared.ru/4/57696/slides/slide_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0"/>
            <a:ext cx="4953000" cy="371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Прокатиться на тройке - веселая заба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0"/>
            <a:ext cx="5105400" cy="3282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0116" name="Picture 4" descr="http://player.myshared.ru/4/57696/slides/slide_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667000"/>
            <a:ext cx="5105400" cy="3829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 Существующий миф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599" y="1600200"/>
            <a:ext cx="7230531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Чай из самовара особенно вкус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808132" cy="3733800"/>
          </a:xfrm>
          <a:prstGeom prst="rect">
            <a:avLst/>
          </a:prstGeom>
          <a:noFill/>
        </p:spPr>
      </p:pic>
      <p:pic>
        <p:nvPicPr>
          <p:cNvPr id="3" name="Picture 6" descr="Миф « Чтобы не замерзнуть, в России водку пьют как воду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581400"/>
            <a:ext cx="4648200" cy="2988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«Юкрейниан бортчщт» - одно из самых популярных блюд в ресторанах русской кух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0"/>
            <a:ext cx="6874931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Лапти - не самая удобная обув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971800"/>
            <a:ext cx="5562600" cy="3575958"/>
          </a:xfrm>
          <a:prstGeom prst="rect">
            <a:avLst/>
          </a:prstGeom>
          <a:noFill/>
        </p:spPr>
      </p:pic>
      <p:pic>
        <p:nvPicPr>
          <p:cNvPr id="3" name="Picture 4" descr="http://player.myshared.ru/4/57696/slides/slide_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764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Мастерицы украшают валенки росписью, вышивкой и даже бисер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24000"/>
            <a:ext cx="6324600" cy="406581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66800" y="57912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http://www.uznayvse.ru/interesting-facts/simvoly-rossii-kotorye-chasto-nazyvaiut-inostrancy.html</a:t>
            </a:r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Ответ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124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Матрешка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Березка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Оренбургский пуховой платок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Палехская роспись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Хохломская роспись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Дымковская игрушка и др.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0" name="Picture 2" descr="https://ds03.infourok.ru/uploads/ex/00fa/00014d01-90c2ceb4/hello_html_m18b4d471.jpg"/>
          <p:cNvPicPr>
            <a:picLocks noChangeAspect="1" noChangeArrowheads="1"/>
          </p:cNvPicPr>
          <p:nvPr/>
        </p:nvPicPr>
        <p:blipFill>
          <a:blip r:embed="rId2"/>
          <a:srcRect l="25600" t="6400" r="26400" b="7200"/>
          <a:stretch>
            <a:fillRect/>
          </a:stretch>
        </p:blipFill>
        <p:spPr bwMode="auto">
          <a:xfrm>
            <a:off x="609600" y="457200"/>
            <a:ext cx="1752600" cy="3154680"/>
          </a:xfrm>
          <a:prstGeom prst="rect">
            <a:avLst/>
          </a:prstGeom>
          <a:noFill/>
        </p:spPr>
      </p:pic>
      <p:pic>
        <p:nvPicPr>
          <p:cNvPr id="17412" name="Picture 4" descr="http://detsad-kalinka.ru/wp-content/uploads/2016/01/dimkovskaya-igrushka-01.jpg"/>
          <p:cNvPicPr>
            <a:picLocks noChangeAspect="1" noChangeArrowheads="1"/>
          </p:cNvPicPr>
          <p:nvPr/>
        </p:nvPicPr>
        <p:blipFill>
          <a:blip r:embed="rId3"/>
          <a:srcRect l="24573" t="7805" r="18089" b="4390"/>
          <a:stretch>
            <a:fillRect/>
          </a:stretch>
        </p:blipFill>
        <p:spPr bwMode="auto">
          <a:xfrm>
            <a:off x="7315200" y="304800"/>
            <a:ext cx="1600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Самый большой флаг (707 м) создали во время </a:t>
            </a:r>
            <a:r>
              <a:rPr lang="ru-RU" sz="2200" dirty="0" err="1" smtClean="0"/>
              <a:t>флешмоба</a:t>
            </a:r>
            <a:r>
              <a:rPr lang="ru-RU" sz="2200" dirty="0" smtClean="0"/>
              <a:t> во Владивостоке</a:t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9874" name="Picture 2" descr="Самый большой флаг (707 м) создали во время флешмоба во Владивосто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76400"/>
            <a:ext cx="5334000" cy="3429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7772400" cy="136207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Сказка ложь, да в ней намек…</a:t>
            </a: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2743200"/>
            <a:ext cx="7772400" cy="3340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Перед вами изображения на сюжеты разных сказок.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Вам следует определить, какие права были нарушены в данной сказке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867400"/>
            <a:ext cx="7543800" cy="566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называется сказка?</a:t>
            </a:r>
            <a:br>
              <a:rPr lang="ru-RU" dirty="0" smtClean="0"/>
            </a:br>
            <a:r>
              <a:rPr lang="ru-RU" dirty="0" smtClean="0"/>
              <a:t>Какие права человека нарушены изображенной здесь героиней?</a:t>
            </a:r>
            <a:endParaRPr lang="ru-RU" dirty="0"/>
          </a:p>
        </p:txBody>
      </p:sp>
      <p:pic>
        <p:nvPicPr>
          <p:cNvPr id="1026" name="Picture 2" descr="C:\Documents and Settings\User.2DCE4F6095B644C\Рабочий стол\snowqueen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1422" r="11422"/>
          <a:stretch>
            <a:fillRect/>
          </a:stretch>
        </p:blipFill>
        <p:spPr bwMode="auto">
          <a:xfrm>
            <a:off x="1600200" y="16764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91200"/>
            <a:ext cx="6934200" cy="566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называется сказка?</a:t>
            </a:r>
            <a:br>
              <a:rPr lang="ru-RU" dirty="0" smtClean="0"/>
            </a:br>
            <a:r>
              <a:rPr lang="ru-RU" dirty="0" smtClean="0"/>
              <a:t>Какие права  главного героя нарушила  эта хитрунья? </a:t>
            </a:r>
            <a:endParaRPr lang="ru-RU" dirty="0"/>
          </a:p>
        </p:txBody>
      </p:sp>
      <p:pic>
        <p:nvPicPr>
          <p:cNvPr id="2052" name="Picture 4" descr="http://i.booksee.org/covers/156000/8b779b53ebfd81bef54e55d7899a1ef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1350" b="21350"/>
          <a:stretch>
            <a:fillRect/>
          </a:stretch>
        </p:blipFill>
        <p:spPr bwMode="auto">
          <a:xfrm>
            <a:off x="1447800" y="15240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1676400"/>
            <a:ext cx="19812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Как называется </a:t>
            </a:r>
            <a:br>
              <a:rPr lang="ru-RU" dirty="0" smtClean="0"/>
            </a:br>
            <a:r>
              <a:rPr lang="ru-RU" dirty="0" smtClean="0"/>
              <a:t>сказка?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5715000"/>
            <a:ext cx="7696200" cy="804862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Какие права реализованы в этой сказке главной героиней?</a:t>
            </a:r>
            <a:endParaRPr lang="ru-RU" sz="2400" dirty="0"/>
          </a:p>
        </p:txBody>
      </p:sp>
      <p:pic>
        <p:nvPicPr>
          <p:cNvPr id="41988" name="Picture 4" descr="http://img1.labirint.ru/books/364333/scrn_big_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4917" r="4917"/>
          <a:stretch>
            <a:fillRect/>
          </a:stretch>
        </p:blipFill>
        <p:spPr bwMode="auto">
          <a:xfrm>
            <a:off x="990600" y="1524000"/>
            <a:ext cx="54864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2057400"/>
            <a:ext cx="1905000" cy="566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называется </a:t>
            </a:r>
            <a:br>
              <a:rPr lang="ru-RU" dirty="0" smtClean="0"/>
            </a:br>
            <a:r>
              <a:rPr lang="ru-RU" dirty="0" smtClean="0"/>
              <a:t>сказка?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5562600"/>
            <a:ext cx="7848600" cy="9144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Какие права главной героини постоянно нарушала злая мачеха?</a:t>
            </a:r>
            <a:endParaRPr lang="ru-RU" sz="2400" dirty="0"/>
          </a:p>
        </p:txBody>
      </p:sp>
      <p:pic>
        <p:nvPicPr>
          <p:cNvPr id="43010" name="Picture 2" descr="http://www.playcast.ru/uploads/2016/06/06/18899544.gif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/>
          <a:srcRect t="1117" b="1117"/>
          <a:stretch>
            <a:fillRect/>
          </a:stretch>
        </p:blipFill>
        <p:spPr bwMode="auto">
          <a:xfrm>
            <a:off x="609600" y="14478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2667000"/>
            <a:ext cx="3352800" cy="3276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Главный герой этого произведения хотел, чтобы  все имели возможность реализовать право на… </a:t>
            </a:r>
            <a:endParaRPr lang="ru-RU" sz="2000" dirty="0"/>
          </a:p>
        </p:txBody>
      </p:sp>
      <p:pic>
        <p:nvPicPr>
          <p:cNvPr id="5" name="Picture 2" descr="http://printonic.ru/uploads/images/2016/02/22/img_56cab85228a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457168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562600"/>
            <a:ext cx="75438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Кто автор картины? Как она называется? </a:t>
            </a:r>
            <a:br>
              <a:rPr lang="ru-RU" dirty="0" smtClean="0"/>
            </a:br>
            <a:r>
              <a:rPr lang="ru-RU" dirty="0" smtClean="0"/>
              <a:t>Какие обязанности граждан нашей страны она иллюстрирует?</a:t>
            </a:r>
            <a:endParaRPr lang="ru-RU" dirty="0"/>
          </a:p>
        </p:txBody>
      </p:sp>
      <p:pic>
        <p:nvPicPr>
          <p:cNvPr id="44036" name="Picture 4" descr="http://muzei-mira.com/templates/museum/images/paint/bogatyri-vasnecov+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843" r="5843"/>
          <a:stretch>
            <a:fillRect/>
          </a:stretch>
        </p:blipFill>
        <p:spPr bwMode="auto">
          <a:xfrm>
            <a:off x="1600200" y="14478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4017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Какие конституционные обязанности не выполняла злая мачеха по отношению к своей падчерице? А отец? </a:t>
            </a:r>
            <a:br>
              <a:rPr lang="ru-RU" sz="2400" dirty="0" smtClean="0"/>
            </a:br>
            <a:r>
              <a:rPr lang="ru-RU" sz="2400" dirty="0" smtClean="0"/>
              <a:t>Перед вами кадр из какого фильма?</a:t>
            </a:r>
            <a:endParaRPr lang="ru-RU" sz="2400" dirty="0"/>
          </a:p>
        </p:txBody>
      </p:sp>
      <p:pic>
        <p:nvPicPr>
          <p:cNvPr id="50178" name="Picture 2" descr="http://fb.ru/misc/i/gallery/14907/1151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362200"/>
            <a:ext cx="4978400" cy="373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0" name="Picture 4" descr="http://data4.i.gallery.ru/albums/gallery/49754-499ec-9211107-m750x7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76600"/>
            <a:ext cx="3056889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62600"/>
            <a:ext cx="7620000" cy="762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Назовите одно из основных прав, которое попыталась нарушить злая мачеха, отправив в лес падчерицу?</a:t>
            </a:r>
            <a:endParaRPr lang="ru-RU" sz="2400" dirty="0"/>
          </a:p>
        </p:txBody>
      </p:sp>
      <p:pic>
        <p:nvPicPr>
          <p:cNvPr id="51204" name="Picture 4" descr="http://i.ytimg.com/vi/Rb09S16txq4/hqdefaul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1777" t="12886" r="11834" b="11188"/>
          <a:stretch>
            <a:fillRect/>
          </a:stretch>
        </p:blipFill>
        <p:spPr bwMode="auto">
          <a:xfrm>
            <a:off x="1752600" y="1600200"/>
            <a:ext cx="5008756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 в этой сказке, какое право хотел нарушить волк?</a:t>
            </a:r>
            <a:endParaRPr lang="ru-RU" sz="2800" dirty="0"/>
          </a:p>
        </p:txBody>
      </p:sp>
      <p:pic>
        <p:nvPicPr>
          <p:cNvPr id="5" name="Picture 2" descr="http://img1.liveinternet.ru/images/attach/c/6/92/759/92759115_4698066_vDfkQTI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438400"/>
            <a:ext cx="5557505" cy="3705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8400" y="1371601"/>
            <a:ext cx="4343400" cy="9144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Герб  РФ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http://imperor.net/wp-content/uploads/2016/05/regnum_picture_1460836231581126_norm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5940425" cy="3712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86400"/>
            <a:ext cx="7620000" cy="94773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Как называется сказка? Какие права главной героини нарушены?</a:t>
            </a:r>
            <a:endParaRPr lang="ru-RU" sz="2400" dirty="0"/>
          </a:p>
        </p:txBody>
      </p:sp>
      <p:pic>
        <p:nvPicPr>
          <p:cNvPr id="53250" name="Picture 2" descr="http://www.playcast.ru/uploads/2014/08/31/9689360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1240" r="11240"/>
          <a:stretch>
            <a:fillRect/>
          </a:stretch>
        </p:blipFill>
        <p:spPr bwMode="auto">
          <a:xfrm>
            <a:off x="609600" y="1676400"/>
            <a:ext cx="3556000" cy="2667000"/>
          </a:xfrm>
          <a:prstGeom prst="rect">
            <a:avLst/>
          </a:prstGeom>
          <a:noFill/>
        </p:spPr>
      </p:pic>
      <p:sp>
        <p:nvSpPr>
          <p:cNvPr id="53252" name="AutoShape 4" descr="https://img03.rl0.ru/38f580aaa49496bacdeea1472073ee8b/c800x527/clubklad.ru/upload/gallery/user/Mack__Sim/dym_0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4" name="AutoShape 6" descr="https://img03.rl0.ru/38f580aaa49496bacdeea1472073ee8b/c800x527/clubklad.ru/upload/gallery/user/Mack__Sim/dym_0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6" name="Picture 8" descr="http://clubklad.ru/upload/gallery/user/Mack__Sim/dym_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133600"/>
            <a:ext cx="4750859" cy="3129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2133600"/>
            <a:ext cx="3008313" cy="31242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Как называется сказ, кто ее автор?</a:t>
            </a:r>
            <a:br>
              <a:rPr lang="ru-RU" sz="2400" dirty="0" smtClean="0"/>
            </a:br>
            <a:r>
              <a:rPr lang="ru-RU" sz="2400" dirty="0" smtClean="0"/>
              <a:t>Какая обязанность граждан нашей страны может быть  указана вами на основании приведенной иллюстрации?</a:t>
            </a:r>
            <a:endParaRPr lang="ru-RU" sz="2400" dirty="0"/>
          </a:p>
        </p:txBody>
      </p:sp>
      <p:pic>
        <p:nvPicPr>
          <p:cNvPr id="6" name="Picture 2" descr="http://900igr.net/datai/literatura/Bazhov-skazy/0001-001-KHozjajka-Mednoj-go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0930"/>
          <a:stretch>
            <a:fillRect/>
          </a:stretch>
        </p:blipFill>
        <p:spPr bwMode="auto">
          <a:xfrm>
            <a:off x="609600" y="838200"/>
            <a:ext cx="4469625" cy="574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0" y="1447800"/>
            <a:ext cx="3048000" cy="3962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Как называется сказка? </a:t>
            </a:r>
            <a:br>
              <a:rPr lang="ru-RU" sz="2800" dirty="0" smtClean="0"/>
            </a:br>
            <a:r>
              <a:rPr lang="ru-RU" sz="2800" dirty="0" smtClean="0"/>
              <a:t>Кто ее автор?</a:t>
            </a:r>
            <a:br>
              <a:rPr lang="ru-RU" sz="2800" dirty="0" smtClean="0"/>
            </a:br>
            <a:r>
              <a:rPr lang="ru-RU" sz="2800" dirty="0" smtClean="0"/>
              <a:t>Какое право граждан  нашей страны можно подтвердить этой сказкой и иллюстрацией?</a:t>
            </a:r>
            <a:endParaRPr lang="ru-RU" sz="2800" dirty="0"/>
          </a:p>
        </p:txBody>
      </p:sp>
      <p:sp>
        <p:nvSpPr>
          <p:cNvPr id="48130" name="AutoShape 2" descr="https://img04.rl0.ru/7b17a14874b9ab8243610e40f636d938/c700x907/chitat-skazki.ru/images/papka1/1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http://chitat-skazki.ru/images/papka1/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4517287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14800" y="1752600"/>
            <a:ext cx="4191000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Новый год</a:t>
            </a:r>
          </a:p>
          <a:p>
            <a:r>
              <a:rPr lang="ru-RU" sz="2400" dirty="0" smtClean="0"/>
              <a:t>Праздник Весны и Труда</a:t>
            </a:r>
          </a:p>
          <a:p>
            <a:r>
              <a:rPr lang="ru-RU" sz="2400" dirty="0" smtClean="0"/>
              <a:t>День защитника Отечества</a:t>
            </a:r>
          </a:p>
          <a:p>
            <a:r>
              <a:rPr lang="ru-RU" sz="2400" dirty="0" smtClean="0"/>
              <a:t>Рождество Христово</a:t>
            </a:r>
          </a:p>
          <a:p>
            <a:r>
              <a:rPr lang="ru-RU" sz="2400" dirty="0" smtClean="0"/>
              <a:t>День Победы</a:t>
            </a:r>
          </a:p>
          <a:p>
            <a:r>
              <a:rPr lang="ru-RU" sz="2400" dirty="0" smtClean="0"/>
              <a:t>День народного единства</a:t>
            </a:r>
          </a:p>
          <a:p>
            <a:r>
              <a:rPr lang="ru-RU" sz="2400" dirty="0" smtClean="0"/>
              <a:t>День России</a:t>
            </a:r>
          </a:p>
          <a:p>
            <a:r>
              <a:rPr lang="ru-RU" sz="2400" dirty="0" smtClean="0"/>
              <a:t>Международный женский день</a:t>
            </a:r>
          </a:p>
          <a:p>
            <a:r>
              <a:rPr lang="ru-RU" sz="2400" dirty="0" smtClean="0"/>
              <a:t>День Конституции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2000" y="1905000"/>
            <a:ext cx="25908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/>
              <a:t>Конституция закрепляет и всенародные праздники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886200"/>
            <a:ext cx="3133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Назовите дни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их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празднования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3886200"/>
            <a:ext cx="7772400" cy="1470025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Победила дружба!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5105400"/>
            <a:ext cx="6400800" cy="1066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Молодцы!!!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http://i4.fastpic.ru/big/2011/0128/43/7255ea444c3063db050e7d4b2b39564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524000"/>
            <a:ext cx="3109740" cy="2336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7772400" cy="3124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Изречение мудрых:</a:t>
            </a:r>
            <a:b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9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9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Храни порядок, </a:t>
            </a:r>
            <a:br>
              <a:rPr lang="ru-RU" sz="49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9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порядок </a:t>
            </a:r>
            <a:r>
              <a:rPr lang="ru-RU" sz="490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сохранит </a:t>
            </a:r>
            <a:r>
              <a:rPr lang="ru-RU" sz="490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тебя</a:t>
            </a:r>
            <a:r>
              <a:rPr lang="ru-RU" sz="49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9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2666999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Праздничное заседание КПК, посвященное Дню Конституции, объявляем закрытым!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новых встреч!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http://www.ekomok-nn.ru/content/visitor/images/201504/f20150428225531-krymskij-tsentr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1866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0" y="304800"/>
            <a:ext cx="18288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Герб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87680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200" dirty="0" smtClean="0"/>
              <a:t>Сегодня государственный герб России представляет собой двуглавого орла, помещенного на красном геральдическом щите; над орлом три короны: над головами – две малые и над ними – одна большая; в лапах орла – скипетр и держава; на груди орла старинный московский герб – красный щит с изображением всадника, поражающего копьем дракона.</a:t>
            </a:r>
            <a:endParaRPr lang="ru-RU" sz="2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Двуглавый орёл был и остаётся символом власти, верховенства, силы, мудрости</a:t>
            </a:r>
          </a:p>
          <a:p>
            <a:r>
              <a:rPr lang="ru-RU" dirty="0" smtClean="0"/>
              <a:t>На Российском гербе короны сегодня принято  трактовать как символы трёх ветвей власти – исполнительной, законодательной  и судебной</a:t>
            </a:r>
          </a:p>
          <a:p>
            <a:r>
              <a:rPr lang="ru-RU" dirty="0" smtClean="0"/>
              <a:t>Скипетр символизирует на гербе защиту суверенитета</a:t>
            </a:r>
          </a:p>
          <a:p>
            <a:r>
              <a:rPr lang="ru-RU" dirty="0" smtClean="0"/>
              <a:t> Всадник, поражающий змея - это символ борьбы добра со злом, защиты Отечества.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1616</Words>
  <PresentationFormat>Экран (4:3)</PresentationFormat>
  <Paragraphs>207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Office Theme</vt:lpstr>
      <vt:lpstr>«Россия –  священная наша держава» Конституция РФ</vt:lpstr>
      <vt:lpstr>Слайд 2</vt:lpstr>
      <vt:lpstr>Слайд 3</vt:lpstr>
      <vt:lpstr>Государственный флаг РФ</vt:lpstr>
      <vt:lpstr>Страницы истории…</vt:lpstr>
      <vt:lpstr>Слайд 6</vt:lpstr>
      <vt:lpstr>     Самый большой флаг (707 м) создали во время флешмоба во Владивостоке  </vt:lpstr>
      <vt:lpstr>Герб  РФ</vt:lpstr>
      <vt:lpstr>Герб</vt:lpstr>
      <vt:lpstr>Слайд 10</vt:lpstr>
      <vt:lpstr>Символы самодержавия – хранятся в Алмазном фонде России</vt:lpstr>
      <vt:lpstr>Гимн</vt:lpstr>
      <vt:lpstr>Гимн</vt:lpstr>
      <vt:lpstr>Звучит гимн нашей страны…</vt:lpstr>
      <vt:lpstr>Русские крестьяне считали, что так зовут жену императора Наполеона Бонапарта…</vt:lpstr>
      <vt:lpstr>Слайд 16</vt:lpstr>
      <vt:lpstr>Проверим себя</vt:lpstr>
      <vt:lpstr>Понятие</vt:lpstr>
      <vt:lpstr>Конституция – документ  и общества, и государства</vt:lpstr>
      <vt:lpstr>Функции  Конституции</vt:lpstr>
      <vt:lpstr>Слайд 21</vt:lpstr>
      <vt:lpstr>Страницы истории</vt:lpstr>
      <vt:lpstr>Конституция РФ</vt:lpstr>
      <vt:lpstr>Слайд 24</vt:lpstr>
      <vt:lpstr>Страницы истории Конституции </vt:lpstr>
      <vt:lpstr>Слайд 26</vt:lpstr>
      <vt:lpstr>Страницы истории Конституции</vt:lpstr>
      <vt:lpstr>Конституция СССР 1936 г.</vt:lpstr>
      <vt:lpstr>Слайд 29</vt:lpstr>
      <vt:lpstr>Слайд 30</vt:lpstr>
      <vt:lpstr>Конституция 1993 г. </vt:lpstr>
      <vt:lpstr>Слайд 32</vt:lpstr>
      <vt:lpstr>Слайд 33</vt:lpstr>
      <vt:lpstr>Викторина</vt:lpstr>
      <vt:lpstr>Вопрос</vt:lpstr>
      <vt:lpstr>Ответ</vt:lpstr>
      <vt:lpstr>Вопрос</vt:lpstr>
      <vt:lpstr>Ответ</vt:lpstr>
      <vt:lpstr>Вопрос</vt:lpstr>
      <vt:lpstr>Ответ </vt:lpstr>
      <vt:lpstr>Вопрос</vt:lpstr>
      <vt:lpstr>Ответ</vt:lpstr>
      <vt:lpstr>Вопрос</vt:lpstr>
      <vt:lpstr>Ответ</vt:lpstr>
      <vt:lpstr>Вопрос</vt:lpstr>
      <vt:lpstr>Ответ</vt:lpstr>
      <vt:lpstr>Вопрос</vt:lpstr>
      <vt:lpstr>Ответ</vt:lpstr>
      <vt:lpstr>Вопрос</vt:lpstr>
      <vt:lpstr>Ответ</vt:lpstr>
      <vt:lpstr>Вопрос</vt:lpstr>
      <vt:lpstr>Иностранцы считают россиянок красивыми</vt:lpstr>
      <vt:lpstr>Слайд 53</vt:lpstr>
      <vt:lpstr>Слайд 54</vt:lpstr>
      <vt:lpstr>Слайд 55</vt:lpstr>
      <vt:lpstr>Слайд 56</vt:lpstr>
      <vt:lpstr>Символ России -  медведь</vt:lpstr>
      <vt:lpstr>Слайд 58</vt:lpstr>
      <vt:lpstr>   Русские березы –  они стали частью жизни русского человека: летом укрывали от солнца, а зимой давали огонь, чтобы согреть крестьянские избы. Березовое лыко использовали для плетения лаптей и туесков, на бересте делали первые записи. Наши предки верили в добрый дух березы  </vt:lpstr>
      <vt:lpstr>  На Троицу березовыми ветками украшают храмы и дома  </vt:lpstr>
      <vt:lpstr>Красная площадь – сердце нашего государства и центр Москвы – алтарь России (Лермонтов М.)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Ответ</vt:lpstr>
      <vt:lpstr>Сказка ложь, да в ней намек…</vt:lpstr>
      <vt:lpstr>Как называется сказка? Какие права человека нарушены изображенной здесь героиней?</vt:lpstr>
      <vt:lpstr>Как называется сказка? Какие права  главного героя нарушила  эта хитрунья? </vt:lpstr>
      <vt:lpstr>Как называется  сказка?</vt:lpstr>
      <vt:lpstr>Как называется  сказка?</vt:lpstr>
      <vt:lpstr>Главный герой этого произведения хотел, чтобы  все имели возможность реализовать право на… </vt:lpstr>
      <vt:lpstr>Кто автор картины? Как она называется?  Какие обязанности граждан нашей страны она иллюстрирует?</vt:lpstr>
      <vt:lpstr>Какие конституционные обязанности не выполняла злая мачеха по отношению к своей падчерице? А отец?  Перед вами кадр из какого фильма?</vt:lpstr>
      <vt:lpstr>Назовите одно из основных прав, которое попыталась нарушить злая мачеха, отправив в лес падчерицу?</vt:lpstr>
      <vt:lpstr>А в этой сказке, какое право хотел нарушить волк?</vt:lpstr>
      <vt:lpstr>Как называется сказка? Какие права главной героини нарушены?</vt:lpstr>
      <vt:lpstr>Как называется сказ, кто ее автор? Какая обязанность граждан нашей страны может быть  указана вами на основании приведенной иллюстрации?</vt:lpstr>
      <vt:lpstr>Как называется сказка?  Кто ее автор? Какое право граждан  нашей страны можно подтвердить этой сказкой и иллюстрацией?</vt:lpstr>
      <vt:lpstr>Слайд 83</vt:lpstr>
      <vt:lpstr>Победила дружба!</vt:lpstr>
      <vt:lpstr>Изречение мудрых:   Храни порядок,  и порядок сохранит тебя  </vt:lpstr>
      <vt:lpstr>Праздничное заседание КПК, посвященное Дню Конституции, объявляем закрытым!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User</cp:lastModifiedBy>
  <cp:revision>67</cp:revision>
  <dcterms:created xsi:type="dcterms:W3CDTF">2013-10-28T09:12:00Z</dcterms:created>
  <dcterms:modified xsi:type="dcterms:W3CDTF">2016-12-06T16:16:25Z</dcterms:modified>
</cp:coreProperties>
</file>