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3" r:id="rId6"/>
    <p:sldId id="262" r:id="rId7"/>
    <p:sldId id="259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F6049-0D3A-4690-BD3D-1BB8A37FDF8C}" type="datetimeFigureOut">
              <a:rPr lang="ru-RU" smtClean="0"/>
              <a:pPr/>
              <a:t>13.09.2002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BC3E-5AA6-4FE0-A553-C373546D4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F6049-0D3A-4690-BD3D-1BB8A37FDF8C}" type="datetimeFigureOut">
              <a:rPr lang="ru-RU" smtClean="0"/>
              <a:pPr/>
              <a:t>13.09.2002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BC3E-5AA6-4FE0-A553-C373546D4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F6049-0D3A-4690-BD3D-1BB8A37FDF8C}" type="datetimeFigureOut">
              <a:rPr lang="ru-RU" smtClean="0"/>
              <a:pPr/>
              <a:t>13.09.2002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BC3E-5AA6-4FE0-A553-C373546D4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F6049-0D3A-4690-BD3D-1BB8A37FDF8C}" type="datetimeFigureOut">
              <a:rPr lang="ru-RU" smtClean="0"/>
              <a:pPr/>
              <a:t>13.09.2002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BC3E-5AA6-4FE0-A553-C373546D4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F6049-0D3A-4690-BD3D-1BB8A37FDF8C}" type="datetimeFigureOut">
              <a:rPr lang="ru-RU" smtClean="0"/>
              <a:pPr/>
              <a:t>13.09.2002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BC3E-5AA6-4FE0-A553-C373546D4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F6049-0D3A-4690-BD3D-1BB8A37FDF8C}" type="datetimeFigureOut">
              <a:rPr lang="ru-RU" smtClean="0"/>
              <a:pPr/>
              <a:t>13.09.2002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BC3E-5AA6-4FE0-A553-C373546D4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F6049-0D3A-4690-BD3D-1BB8A37FDF8C}" type="datetimeFigureOut">
              <a:rPr lang="ru-RU" smtClean="0"/>
              <a:pPr/>
              <a:t>13.09.2002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BC3E-5AA6-4FE0-A553-C373546D4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F6049-0D3A-4690-BD3D-1BB8A37FDF8C}" type="datetimeFigureOut">
              <a:rPr lang="ru-RU" smtClean="0"/>
              <a:pPr/>
              <a:t>13.09.2002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BC3E-5AA6-4FE0-A553-C373546D4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F6049-0D3A-4690-BD3D-1BB8A37FDF8C}" type="datetimeFigureOut">
              <a:rPr lang="ru-RU" smtClean="0"/>
              <a:pPr/>
              <a:t>13.09.2002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BC3E-5AA6-4FE0-A553-C373546D4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F6049-0D3A-4690-BD3D-1BB8A37FDF8C}" type="datetimeFigureOut">
              <a:rPr lang="ru-RU" smtClean="0"/>
              <a:pPr/>
              <a:t>13.09.2002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BC3E-5AA6-4FE0-A553-C373546D4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F6049-0D3A-4690-BD3D-1BB8A37FDF8C}" type="datetimeFigureOut">
              <a:rPr lang="ru-RU" smtClean="0"/>
              <a:pPr/>
              <a:t>13.09.2002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BC3E-5AA6-4FE0-A553-C373546D4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F6049-0D3A-4690-BD3D-1BB8A37FDF8C}" type="datetimeFigureOut">
              <a:rPr lang="ru-RU" smtClean="0"/>
              <a:pPr/>
              <a:t>13.09.2002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BC3E-5AA6-4FE0-A553-C373546D4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rPr>
              <a:t>Информационное общество: основные черты, перспективы и проблемы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План</a:t>
            </a:r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5186370" cy="50006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>
              <a:buFont typeface="+mj-lt"/>
              <a:buAutoNum type="arabicPeriod"/>
            </a:pP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Автоматизация и роботизация производства, место человека в автоматизированных производственных комплексах.        </a:t>
            </a:r>
          </a:p>
          <a:p>
            <a:pPr lvl="0">
              <a:buFont typeface="+mj-lt"/>
              <a:buAutoNum type="arabicPeriod"/>
            </a:pP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Индустрия производства знаний. Научно-техническая информация. </a:t>
            </a:r>
            <a:endParaRPr lang="ru-RU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Военно-техническое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соперничество ведущих держав мира. Потенциал развития информационного общества.</a:t>
            </a:r>
          </a:p>
          <a:p>
            <a:pPr lvl="0">
              <a:buFont typeface="+mj-lt"/>
              <a:buAutoNum type="arabicPeriod"/>
            </a:pP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Изменение структуры занятости. Структурная безработица. Децентрализация рабочей силы. </a:t>
            </a:r>
            <a:endParaRPr lang="ru-RU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Интеллектуальный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потенциал человека как ресурс информационного общества.</a:t>
            </a:r>
          </a:p>
          <a:p>
            <a:pPr>
              <a:buFont typeface="+mj-lt"/>
              <a:buAutoNum type="arabicPeriod"/>
            </a:pPr>
            <a:endParaRPr lang="ru-RU" sz="2000" dirty="0"/>
          </a:p>
        </p:txBody>
      </p:sp>
      <p:pic>
        <p:nvPicPr>
          <p:cNvPr id="5" name="Содержимое 4" descr="Завод.bmp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15008" y="1285860"/>
            <a:ext cx="2571768" cy="2862129"/>
          </a:xfrm>
        </p:spPr>
      </p:pic>
      <p:pic>
        <p:nvPicPr>
          <p:cNvPr id="6" name="Рисунок 5" descr="Робот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4250" y="3929066"/>
            <a:ext cx="2118292" cy="2357454"/>
          </a:xfrm>
          <a:prstGeom prst="rect">
            <a:avLst/>
          </a:prstGeom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FC52F-9F1A-4EDE-AE41-E8E81CA335C4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Цель</a:t>
            </a:r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500174"/>
            <a:ext cx="4614866" cy="471490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выявить  основные черты информационного общества в конце </a:t>
            </a:r>
            <a:r>
              <a:rPr lang="en-US" dirty="0" smtClean="0"/>
              <a:t>XX</a:t>
            </a:r>
            <a:r>
              <a:rPr lang="ru-RU" dirty="0" smtClean="0"/>
              <a:t>-начале </a:t>
            </a:r>
            <a:r>
              <a:rPr lang="en-US" dirty="0" smtClean="0"/>
              <a:t>XXI</a:t>
            </a:r>
            <a:r>
              <a:rPr lang="ru-RU" dirty="0" smtClean="0"/>
              <a:t> вв., его  перспективы, </a:t>
            </a:r>
            <a:r>
              <a:rPr lang="ru-RU" dirty="0" smtClean="0">
                <a:solidFill>
                  <a:srgbClr val="C00000"/>
                </a:solidFill>
              </a:rPr>
              <a:t>модели развития   и проблемы</a:t>
            </a:r>
            <a:r>
              <a:rPr lang="ru-RU" dirty="0" smtClean="0"/>
              <a:t>;</a:t>
            </a:r>
          </a:p>
          <a:p>
            <a:r>
              <a:rPr lang="ru-RU" dirty="0" smtClean="0"/>
              <a:t>развивать общие компетенции – ОК 1, ОК 2, ОК 5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10" name="Содержимое 9" descr="передача данных в сети sms.bmp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84439" y="1714488"/>
            <a:ext cx="3723059" cy="4143404"/>
          </a:xfrm>
          <a:prstGeom prst="rect">
            <a:avLst/>
          </a:prstGeom>
        </p:spPr>
      </p:pic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FC52F-9F1A-4EDE-AE41-E8E81CA335C4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4329114" cy="484030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>
              <a:buFont typeface="Wingdings" pitchFamily="2" charset="2"/>
              <a:buChar char="q"/>
            </a:pPr>
            <a:r>
              <a:rPr lang="ru-RU" sz="1800" dirty="0" smtClean="0"/>
              <a:t>объяснить и проанализировать понятие, основные черты, преимущества и базу информационного общества; </a:t>
            </a:r>
          </a:p>
          <a:p>
            <a:pPr lvl="0">
              <a:buFont typeface="Wingdings" pitchFamily="2" charset="2"/>
              <a:buChar char="q"/>
            </a:pPr>
            <a:r>
              <a:rPr lang="ru-RU" sz="1800" dirty="0" smtClean="0"/>
              <a:t>определить, в чем состоит суть информационного прорыва; </a:t>
            </a:r>
          </a:p>
          <a:p>
            <a:pPr lvl="0">
              <a:buFont typeface="Wingdings" pitchFamily="2" charset="2"/>
              <a:buChar char="q"/>
            </a:pPr>
            <a:r>
              <a:rPr lang="ru-RU" sz="1800" dirty="0" smtClean="0"/>
              <a:t>познакомить с моделями развития информационного общества и проанализировать перспективы интеграции России в глобальное информационное пространство</a:t>
            </a:r>
          </a:p>
          <a:p>
            <a:pPr lvl="0">
              <a:buFont typeface="Wingdings" pitchFamily="2" charset="2"/>
              <a:buChar char="q"/>
            </a:pPr>
            <a:r>
              <a:rPr lang="ru-RU" sz="1800" dirty="0" smtClean="0"/>
              <a:t>соотнести достижения  информационного общества и проблемы, которые оно породило с гуманистическим смыслом и обоснованием</a:t>
            </a:r>
          </a:p>
          <a:p>
            <a:endParaRPr lang="ru-RU" sz="1800" dirty="0"/>
          </a:p>
        </p:txBody>
      </p:sp>
      <p:pic>
        <p:nvPicPr>
          <p:cNvPr id="5" name="Содержимое 4" descr="Телеграф.bmp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0628" y="1285860"/>
            <a:ext cx="1771650" cy="1971675"/>
          </a:xfrm>
        </p:spPr>
      </p:pic>
      <p:pic>
        <p:nvPicPr>
          <p:cNvPr id="6" name="Рисунок 5" descr="5th041i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8" y="3071810"/>
            <a:ext cx="2066925" cy="1543050"/>
          </a:xfrm>
          <a:prstGeom prst="rect">
            <a:avLst/>
          </a:prstGeom>
        </p:spPr>
      </p:pic>
      <p:pic>
        <p:nvPicPr>
          <p:cNvPr id="7" name="Рисунок 6" descr="komp1i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0892" y="4357694"/>
            <a:ext cx="1771650" cy="1971675"/>
          </a:xfrm>
          <a:prstGeom prst="rect">
            <a:avLst/>
          </a:prstGeom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FC52F-9F1A-4EDE-AE41-E8E81CA335C4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Глоссарий	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14422"/>
            <a:ext cx="4400552" cy="5143536"/>
          </a:xfrm>
        </p:spPr>
        <p:txBody>
          <a:bodyPr/>
          <a:lstStyle/>
          <a:p>
            <a:r>
              <a:rPr lang="ru-RU" sz="2400" dirty="0" smtClean="0"/>
              <a:t>Информация</a:t>
            </a:r>
          </a:p>
          <a:p>
            <a:r>
              <a:rPr lang="ru-RU" sz="2400" dirty="0" smtClean="0"/>
              <a:t>Информационное общество</a:t>
            </a:r>
          </a:p>
          <a:p>
            <a:r>
              <a:rPr lang="ru-RU" sz="2400" dirty="0" smtClean="0"/>
              <a:t>Информационная инфраструктура</a:t>
            </a:r>
          </a:p>
          <a:p>
            <a:r>
              <a:rPr lang="ru-RU" sz="2400" dirty="0" smtClean="0"/>
              <a:t>Коммуникация</a:t>
            </a:r>
          </a:p>
          <a:p>
            <a:r>
              <a:rPr lang="ru-RU" sz="2400" dirty="0" smtClean="0"/>
              <a:t>Информационная революция</a:t>
            </a:r>
          </a:p>
          <a:p>
            <a:r>
              <a:rPr lang="ru-RU" sz="2400" dirty="0" smtClean="0"/>
              <a:t>Информационная культура</a:t>
            </a:r>
          </a:p>
          <a:p>
            <a:r>
              <a:rPr lang="ru-RU" sz="2400" dirty="0" smtClean="0"/>
              <a:t>Всемирная паутина</a:t>
            </a:r>
          </a:p>
          <a:p>
            <a:r>
              <a:rPr lang="ru-RU" sz="2400" dirty="0" smtClean="0"/>
              <a:t>Компьютерные технологии</a:t>
            </a:r>
          </a:p>
          <a:p>
            <a:endParaRPr lang="ru-RU" dirty="0"/>
          </a:p>
        </p:txBody>
      </p:sp>
      <p:pic>
        <p:nvPicPr>
          <p:cNvPr id="5" name="Содержимое 4" descr="Глобализация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72066" y="2000240"/>
            <a:ext cx="3614737" cy="3070927"/>
          </a:xfr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FC52F-9F1A-4EDE-AE41-E8E81CA335C4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Содержание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Стремительное развитие и распространение новых информационных и телекоммуникационных </a:t>
            </a:r>
            <a:r>
              <a:rPr lang="ru-RU" dirty="0" smtClean="0"/>
              <a:t>технологий- изменения в экономике, политике и общественной сфере. </a:t>
            </a:r>
            <a:r>
              <a:rPr lang="ru-RU" dirty="0" err="1" smtClean="0"/>
              <a:t>Киберэкономика</a:t>
            </a:r>
            <a:r>
              <a:rPr lang="ru-RU" dirty="0" smtClean="0"/>
              <a:t>. Появление Интернета и персональных компьютеров- завершение череды научных открытий, создавших глобальную информационную инфраструктуру. Мировые агентства информации. Индустрия производства знаний- важнейшего </a:t>
            </a:r>
            <a:r>
              <a:rPr lang="ru-RU" smtClean="0"/>
              <a:t>ресурса современности</a:t>
            </a:r>
            <a:r>
              <a:rPr lang="ru-RU" dirty="0" smtClean="0"/>
              <a:t>. Автоматизация  производства как существенная черта информационного общества. Автоматические линии производства и промышленные роботы. Значение автоматизации для создания нового постиндустриального общества. Понятие «Информационное общество»- взгляд социологов (Д.Белл, </a:t>
            </a:r>
            <a:r>
              <a:rPr lang="ru-RU" dirty="0" err="1" smtClean="0"/>
              <a:t>Э.Тоффлер</a:t>
            </a:r>
            <a:r>
              <a:rPr lang="ru-RU" dirty="0" smtClean="0"/>
              <a:t> и </a:t>
            </a:r>
            <a:r>
              <a:rPr lang="ru-RU" dirty="0" err="1" smtClean="0"/>
              <a:t>тд</a:t>
            </a:r>
            <a:r>
              <a:rPr lang="ru-RU" dirty="0" smtClean="0"/>
              <a:t>). Черты информационного общества. Изменения в структуре общества- преобладание среднего класса, «белых воротничков»- работников умственного труда и носителей информационной собственности. Структурная безработица. Глобальные проблемы информационного общества.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l"/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Литература</a:t>
            </a:r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43444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Белл Д. Грядущее постиндустриальное общество: Опыт социального прогнозирования. /Пер. с англ. / Иноземцев В. Л. (Ред. и вступ. ст.). - М.: Academia, 1999.</a:t>
            </a:r>
          </a:p>
          <a:p>
            <a:pPr lvl="0"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Иноземцев В. Л. Наука, личность и общество в постиндустриальной действительности. – М., 2000.</a:t>
            </a:r>
          </a:p>
          <a:p>
            <a:pPr lvl="0"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Иноземцев В. Л.  Расколотая цивилизация. Наличествующие предпосылки и возможные последствия постэкономической революции. – М.,  2001.</a:t>
            </a:r>
          </a:p>
          <a:p>
            <a:pPr lvl="0"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Кастельс М. Информационная эпоха: экономика, общество и культура. – М., 2000.  </a:t>
            </a:r>
          </a:p>
          <a:p>
            <a:pPr lvl="0"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Михеева С. Г. Интеллектуализация экономики: инновационное производство и человеческий капитал // Проблемы теории и практики управления. - 2003. -№1.</a:t>
            </a:r>
          </a:p>
          <a:p>
            <a:pPr lvl="0"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Моисеев Н. Информационное общество как этап новейшей истории // Свободная мысль. -  1996. -  № 1. -  С. 81-83. </a:t>
            </a:r>
          </a:p>
          <a:p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80E1-988D-4375-BD82-4359B0DC933D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/>
          <a:lstStyle/>
          <a:p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Вопросы для самопроверки</a:t>
            </a:r>
            <a:endParaRPr lang="ru-RU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929222"/>
          </a:xfrm>
        </p:spPr>
        <p:txBody>
          <a:bodyPr/>
          <a:lstStyle/>
          <a:p>
            <a:pPr lvl="0"/>
            <a:r>
              <a:rPr lang="ru-RU" sz="1800" dirty="0" smtClean="0"/>
              <a:t>Раскройте суть процессов автоматизации и роботизации на рубеже </a:t>
            </a:r>
            <a:r>
              <a:rPr lang="en-US" sz="1800" dirty="0" smtClean="0"/>
              <a:t>XX</a:t>
            </a:r>
            <a:r>
              <a:rPr lang="ru-RU" sz="1800" dirty="0" smtClean="0"/>
              <a:t>-</a:t>
            </a:r>
            <a:r>
              <a:rPr lang="en-US" sz="1800" dirty="0" smtClean="0"/>
              <a:t>XXI</a:t>
            </a:r>
            <a:r>
              <a:rPr lang="ru-RU" sz="1800" dirty="0" smtClean="0"/>
              <a:t> вв. с опорой на изученный материал.</a:t>
            </a:r>
          </a:p>
          <a:p>
            <a:pPr lvl="0"/>
            <a:r>
              <a:rPr lang="ru-RU" sz="1800" dirty="0" smtClean="0"/>
              <a:t>Определите  объективные предпосылки, находящиеся в основе информационного прорыва </a:t>
            </a:r>
            <a:r>
              <a:rPr lang="en-US" sz="1800" dirty="0" smtClean="0"/>
              <a:t>XXI</a:t>
            </a:r>
            <a:r>
              <a:rPr lang="ru-RU" sz="1800" dirty="0" smtClean="0"/>
              <a:t> в.</a:t>
            </a:r>
          </a:p>
          <a:p>
            <a:pPr lvl="0"/>
            <a:r>
              <a:rPr lang="ru-RU" sz="1800" dirty="0" smtClean="0"/>
              <a:t>Какие основополагающие технологические нововведения, сделали возможным переход к информационному обществу? </a:t>
            </a:r>
            <a:r>
              <a:rPr lang="en-US" sz="1800" dirty="0" smtClean="0"/>
              <a:t>Приведите конкретные примеры.</a:t>
            </a:r>
            <a:endParaRPr lang="ru-RU" sz="1800" dirty="0" smtClean="0"/>
          </a:p>
          <a:p>
            <a:pPr lvl="0"/>
            <a:r>
              <a:rPr lang="ru-RU" sz="1800" dirty="0" smtClean="0"/>
              <a:t>Выделите на основе изученного материала основные черты и возможности информационного общества.</a:t>
            </a:r>
          </a:p>
          <a:p>
            <a:pPr lvl="0"/>
            <a:r>
              <a:rPr lang="ru-RU" sz="1800" dirty="0" smtClean="0"/>
              <a:t>Почему информационное общество называют обществом производства знания?</a:t>
            </a:r>
          </a:p>
          <a:p>
            <a:pPr lvl="0"/>
            <a:r>
              <a:rPr lang="ru-RU" sz="1800" dirty="0" smtClean="0"/>
              <a:t>Докажите, с опорой на изученный материал,  что  информация и знания становятся в информационном обществе производственным ресурсом.</a:t>
            </a:r>
          </a:p>
          <a:p>
            <a:pPr lvl="0"/>
            <a:r>
              <a:rPr lang="ru-RU" sz="1800" dirty="0" smtClean="0"/>
              <a:t>Назовите основные направления информационного противоборства ведущих держав мира. </a:t>
            </a:r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80E1-988D-4375-BD82-4359B0DC933D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529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Информационное общество: основные черты, перспективы и проблемы </vt:lpstr>
      <vt:lpstr>План</vt:lpstr>
      <vt:lpstr>Цель</vt:lpstr>
      <vt:lpstr>Задачи</vt:lpstr>
      <vt:lpstr>Глоссарий </vt:lpstr>
      <vt:lpstr>Содержание</vt:lpstr>
      <vt:lpstr>Литература</vt:lpstr>
      <vt:lpstr>Вопросы для самопроверки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Информационное общество: основные черты, перспективы и проблемы </dc:title>
  <dc:creator>Home</dc:creator>
  <cp:lastModifiedBy>юр</cp:lastModifiedBy>
  <cp:revision>13</cp:revision>
  <dcterms:created xsi:type="dcterms:W3CDTF">2013-01-22T18:28:20Z</dcterms:created>
  <dcterms:modified xsi:type="dcterms:W3CDTF">2002-09-13T20:09:22Z</dcterms:modified>
</cp:coreProperties>
</file>