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1F32-680C-4BC1-B697-7A22FAA0172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729E-C62D-47C6-85D1-D82BAF50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1F32-680C-4BC1-B697-7A22FAA0172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729E-C62D-47C6-85D1-D82BAF50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1F32-680C-4BC1-B697-7A22FAA0172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729E-C62D-47C6-85D1-D82BAF50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1F32-680C-4BC1-B697-7A22FAA0172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729E-C62D-47C6-85D1-D82BAF50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1F32-680C-4BC1-B697-7A22FAA0172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729E-C62D-47C6-85D1-D82BAF50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1F32-680C-4BC1-B697-7A22FAA0172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729E-C62D-47C6-85D1-D82BAF50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1F32-680C-4BC1-B697-7A22FAA0172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729E-C62D-47C6-85D1-D82BAF50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1F32-680C-4BC1-B697-7A22FAA0172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729E-C62D-47C6-85D1-D82BAF50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1F32-680C-4BC1-B697-7A22FAA0172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729E-C62D-47C6-85D1-D82BAF50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1F32-680C-4BC1-B697-7A22FAA0172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729E-C62D-47C6-85D1-D82BAF50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1F32-680C-4BC1-B697-7A22FAA0172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729E-C62D-47C6-85D1-D82BAF50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81F32-680C-4BC1-B697-7A22FAA0172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6729E-C62D-47C6-85D1-D82BAF50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si.kz/img/docs/1184.pdf" TargetMode="External"/><Relationship Id="rId2" Type="http://schemas.openxmlformats.org/officeDocument/2006/relationships/hyperlink" Target="http://www.gumer.info/bibliotek_Buks/Polit/tork/06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onomuch.com/page/avdokushinu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87313"/>
            <a:ext cx="7772400" cy="2555875"/>
          </a:xfrm>
        </p:spPr>
        <p:txBody>
          <a:bodyPr/>
          <a:lstStyle/>
          <a:p>
            <a:pPr eaLnBrk="1" hangingPunct="1"/>
            <a:r>
              <a:rPr lang="ru-RU" smtClean="0"/>
              <a:t>Страны Азии, Африки и Латинской Америки: проблемы модернизации.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857750"/>
            <a:ext cx="6400800" cy="1428750"/>
          </a:xfrm>
          <a:ln w="3175"/>
        </p:spPr>
        <p:txBody>
          <a:bodyPr/>
          <a:lstStyle/>
          <a:p>
            <a:pPr eaLnBrk="1" hangingPunct="1"/>
            <a:r>
              <a:rPr lang="ru-RU" b="1" dirty="0" smtClean="0"/>
              <a:t>История</a:t>
            </a:r>
            <a:r>
              <a:rPr lang="ru-RU" dirty="0" smtClean="0"/>
              <a:t> </a:t>
            </a:r>
          </a:p>
          <a:p>
            <a:pPr eaLnBrk="1" hangingPunct="1"/>
            <a:r>
              <a:rPr lang="ru-RU" dirty="0" smtClean="0"/>
              <a:t>Лекция № 10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15A278-80FC-4581-B604-619258A9693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План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8043863" cy="50006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sz="2000" dirty="0" smtClean="0"/>
          </a:p>
          <a:p>
            <a:pPr eaLnBrk="1" hangingPunct="1">
              <a:buFontTx/>
              <a:buNone/>
              <a:defRPr/>
            </a:pPr>
            <a:r>
              <a:rPr lang="ru-RU" sz="2000" dirty="0" smtClean="0"/>
              <a:t>1. Конфликты и кризисы в развивающихся странах после процесса деколонизации. Итоги преобразований.</a:t>
            </a:r>
          </a:p>
          <a:p>
            <a:pPr marL="722313" indent="-192088" eaLnBrk="1" hangingPunct="1">
              <a:buFontTx/>
              <a:buNone/>
              <a:defRPr/>
            </a:pPr>
            <a:r>
              <a:rPr lang="ru-RU" sz="2000" dirty="0" smtClean="0"/>
              <a:t>1.1. </a:t>
            </a:r>
            <a:r>
              <a:rPr lang="ru-RU" sz="2000" dirty="0" err="1" smtClean="0"/>
              <a:t>Модернизационные</a:t>
            </a:r>
            <a:r>
              <a:rPr lang="ru-RU" sz="2000" dirty="0" smtClean="0"/>
              <a:t> процессы в Африке.</a:t>
            </a:r>
          </a:p>
          <a:p>
            <a:pPr eaLnBrk="1" hangingPunct="1">
              <a:buFontTx/>
              <a:buNone/>
              <a:defRPr/>
            </a:pPr>
            <a:r>
              <a:rPr lang="ru-RU" sz="2000" dirty="0" smtClean="0"/>
              <a:t>2. Модели социально-экономического развития стран Африки и Азии.</a:t>
            </a:r>
          </a:p>
          <a:p>
            <a:pPr indent="187325" eaLnBrk="1" hangingPunct="1">
              <a:buFontTx/>
              <a:buNone/>
              <a:defRPr/>
            </a:pPr>
            <a:r>
              <a:rPr lang="ru-RU" sz="2000" dirty="0" smtClean="0"/>
              <a:t>2.1. Модернизация стран Юго-Восточной Азии.</a:t>
            </a:r>
          </a:p>
          <a:p>
            <a:pPr indent="100013" eaLnBrk="1" hangingPunct="1">
              <a:buFontTx/>
              <a:buNone/>
              <a:defRPr/>
            </a:pPr>
            <a:r>
              <a:rPr lang="ru-RU" sz="2000" dirty="0" smtClean="0"/>
              <a:t> 2.2. Опыт новых индустриальных стран (Япония, Южная Корея, Тайвань, Сингапур, Гонконг).</a:t>
            </a:r>
          </a:p>
          <a:p>
            <a:pPr indent="187325" eaLnBrk="1" hangingPunct="1">
              <a:buFontTx/>
              <a:buNone/>
              <a:defRPr/>
            </a:pPr>
            <a:r>
              <a:rPr lang="ru-RU" sz="2000" dirty="0" smtClean="0"/>
              <a:t>2.3. Специфика развития стран Южной Азии. Модернизация в исламском мире (Иран, Саудовская Аравия, Объединенные Арабские Эмираты).</a:t>
            </a:r>
          </a:p>
          <a:p>
            <a:pPr indent="187325" eaLnBrk="1" hangingPunct="1">
              <a:buFontTx/>
              <a:buNone/>
              <a:defRPr/>
            </a:pPr>
            <a:r>
              <a:rPr lang="ru-RU" sz="2000" dirty="0" smtClean="0"/>
              <a:t>2.4.  Латинская Америка между авторитаризмом и демократией.</a:t>
            </a:r>
          </a:p>
          <a:p>
            <a:pPr eaLnBrk="1" hangingPunct="1">
              <a:buFontTx/>
              <a:buNone/>
              <a:defRPr/>
            </a:pP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9C6DC-CF22-4A64-9DBD-143E3A82827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B0F0"/>
                </a:solidFill>
              </a:rPr>
              <a:t>Цель</a:t>
            </a:r>
          </a:p>
        </p:txBody>
      </p:sp>
      <p:sp>
        <p:nvSpPr>
          <p:cNvPr id="5123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определение, анализ и сравнение моделей социально-экономического развития стран Азии и Африки после ликвидации колониальной зависимости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5124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2060"/>
                </a:solidFill>
              </a:rPr>
              <a:t>Задачи</a:t>
            </a:r>
          </a:p>
        </p:txBody>
      </p:sp>
      <p:sp>
        <p:nvSpPr>
          <p:cNvPr id="5125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ru-RU" sz="1600" smtClean="0"/>
              <a:t>охарактеризовать  особенности модернизационных процессов в Африке, Юго-Восточной Азии, Южной Азии, Латинской Америке, новых индустриальных стран</a:t>
            </a:r>
          </a:p>
          <a:p>
            <a:pPr eaLnBrk="1" hangingPunct="1"/>
            <a:r>
              <a:rPr lang="ru-RU" sz="1600" smtClean="0"/>
              <a:t>определять причины конфликтов и кризисов в развивающихся странах после деколонизации</a:t>
            </a:r>
          </a:p>
          <a:p>
            <a:pPr eaLnBrk="1" hangingPunct="1"/>
            <a:r>
              <a:rPr lang="ru-RU" sz="1600" smtClean="0"/>
              <a:t>изучить различные модели развития стран Азии и Африки</a:t>
            </a:r>
          </a:p>
          <a:p>
            <a:pPr eaLnBrk="1" hangingPunct="1"/>
            <a:r>
              <a:rPr lang="ru-RU" sz="1600" smtClean="0"/>
              <a:t>раскрыть проблемы  модернизации развивающихся стран.</a:t>
            </a:r>
          </a:p>
          <a:p>
            <a:pPr eaLnBrk="1" hangingPunct="1">
              <a:buFontTx/>
              <a:buNone/>
            </a:pPr>
            <a:endParaRPr lang="ru-RU" sz="1600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D50B-0329-4EF4-BD5F-2DF34832CA8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Крах колониальной системы после 2 мировой войны, и его причины. Этапы деколонизации и проблемы порожденные этим явлением- апартеид, неоколониализм, трайбализм, этнические и религиозные конфликты, вплоть до геноцида. Экономическое сотрудничество новых независимых стран по линии Юг-Юг в рамках ООН, ОПЕК, группы 15 и </a:t>
            </a:r>
            <a:r>
              <a:rPr lang="ru-RU" dirty="0" err="1" smtClean="0"/>
              <a:t>тд</a:t>
            </a:r>
            <a:r>
              <a:rPr lang="ru-RU" dirty="0" smtClean="0"/>
              <a:t>. Ускорение </a:t>
            </a:r>
            <a:r>
              <a:rPr lang="ru-RU" dirty="0" err="1" smtClean="0"/>
              <a:t>модернизационных</a:t>
            </a:r>
            <a:r>
              <a:rPr lang="ru-RU" dirty="0" smtClean="0"/>
              <a:t> процессов и демократизации в 90 годы ХХ. Развитие стран Юго-Восточной Азии: 4 эшелона развития новых индустриальных стран, особенности развития этого региона-»экономическое чудо». Особая роль Японии в этом регионе. Социалистические страны: Китай, </a:t>
            </a:r>
            <a:r>
              <a:rPr lang="ru-RU" dirty="0" err="1" smtClean="0"/>
              <a:t>Сев.Корея</a:t>
            </a:r>
            <a:r>
              <a:rPr lang="ru-RU" dirty="0" smtClean="0"/>
              <a:t>, Вьетнам. Вопрос развития Южной </a:t>
            </a:r>
            <a:r>
              <a:rPr lang="ru-RU" dirty="0" smtClean="0"/>
              <a:t>А</a:t>
            </a:r>
            <a:r>
              <a:rPr lang="ru-RU" dirty="0" smtClean="0"/>
              <a:t>зии.  Сырьевая зависимость. Ближневосточный </a:t>
            </a:r>
            <a:r>
              <a:rPr lang="ru-RU" dirty="0" err="1" smtClean="0"/>
              <a:t>конфликт.Соотношение</a:t>
            </a:r>
            <a:r>
              <a:rPr lang="ru-RU" dirty="0" smtClean="0"/>
              <a:t> модернизации и традиционной исламской культуры в этом регионе. Революция в Иране, как реакция на </a:t>
            </a:r>
            <a:r>
              <a:rPr lang="ru-RU" dirty="0" err="1" smtClean="0"/>
              <a:t>вестернизацию</a:t>
            </a:r>
            <a:r>
              <a:rPr lang="ru-RU" dirty="0" smtClean="0"/>
              <a:t>. «Арабская Весна» и усиление фундаментализма на Ближнем Востоке. Латинская </a:t>
            </a:r>
            <a:r>
              <a:rPr lang="ru-RU" dirty="0" smtClean="0"/>
              <a:t>Америка между авторитаризмом и </a:t>
            </a:r>
            <a:r>
              <a:rPr lang="ru-RU" dirty="0" smtClean="0"/>
              <a:t>демократией. Успешное экономическое развитие после 2 мировой войны. стратегия    </a:t>
            </a:r>
            <a:r>
              <a:rPr lang="ru-RU" dirty="0" err="1" smtClean="0"/>
              <a:t>импортзаменяющей</a:t>
            </a:r>
            <a:r>
              <a:rPr lang="ru-RU" dirty="0" smtClean="0"/>
              <a:t>   </a:t>
            </a:r>
            <a:r>
              <a:rPr lang="ru-RU" dirty="0" smtClean="0"/>
              <a:t>индустриализации. Приход к власти левых режимов в ряде стран. Изменения структуры общества- на городское и индустриальное.</a:t>
            </a:r>
            <a:r>
              <a:rPr lang="ru-RU" dirty="0" smtClean="0"/>
              <a:t> активизация интеграционных процессов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Литература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72063"/>
          </a:xfrm>
        </p:spPr>
        <p:txBody>
          <a:bodyPr/>
          <a:lstStyle/>
          <a:p>
            <a:pPr eaLnBrk="1" hangingPunct="1"/>
            <a:r>
              <a:rPr lang="ru-RU" sz="1400" smtClean="0"/>
              <a:t>Авторитаризм и демократия в развивающихся странах /Отв. ред. В. Г. Хорос. – М., 1996. </a:t>
            </a:r>
          </a:p>
          <a:p>
            <a:pPr eaLnBrk="1" hangingPunct="1"/>
            <a:r>
              <a:rPr lang="ru-RU" sz="1400" smtClean="0"/>
              <a:t>Дзасохов А. С. «Третий мир» и урегулирование геополитических проблем современности. - М., 1996. </a:t>
            </a:r>
          </a:p>
          <a:p>
            <a:pPr eaLnBrk="1" hangingPunct="1"/>
            <a:r>
              <a:rPr lang="ru-RU" sz="1400" smtClean="0"/>
              <a:t>Большая Российская энциклопедия. –  М., 2001.</a:t>
            </a:r>
          </a:p>
          <a:p>
            <a:pPr eaLnBrk="1" hangingPunct="1"/>
            <a:r>
              <a:rPr lang="ru-RU" sz="1400" smtClean="0"/>
              <a:t>Илларионов А. Основные тенденции развития мировой экономики во второй половине XX века. - М., 1997. </a:t>
            </a:r>
          </a:p>
          <a:p>
            <a:pPr eaLnBrk="1" hangingPunct="1"/>
            <a:r>
              <a:rPr lang="ru-RU" sz="1400" smtClean="0"/>
              <a:t>Кулагин В. Рождение мирового порядка // Международная жизнь. - 1996. - № 4. </a:t>
            </a:r>
          </a:p>
          <a:p>
            <a:pPr eaLnBrk="1" hangingPunct="1"/>
            <a:r>
              <a:rPr lang="ru-RU" sz="1400" smtClean="0"/>
              <a:t>Малашенко А. В. Религиозный фундаментализм в контексте глобальных перемен. - В кн. Глобальные социальные и политические перемены в мире. - М., 1997. - С. 191.</a:t>
            </a:r>
          </a:p>
          <a:p>
            <a:pPr eaLnBrk="1" hangingPunct="1"/>
            <a:r>
              <a:rPr lang="ru-RU" sz="1400" smtClean="0"/>
              <a:t>Международные экономические отношения. Учебник /Под общ. ред. В. Е. Рывалкина. - М., 1997.</a:t>
            </a:r>
          </a:p>
          <a:p>
            <a:pPr eaLnBrk="1" hangingPunct="1"/>
            <a:r>
              <a:rPr lang="ru-RU" sz="1400" smtClean="0"/>
              <a:t>Родригес А. М. История стран Азии и Африки в новейшее время: Учебник. – М.: Проспект, 2009.</a:t>
            </a:r>
          </a:p>
          <a:p>
            <a:pPr eaLnBrk="1" hangingPunct="1"/>
            <a:r>
              <a:rPr lang="ru-RU" sz="1400" smtClean="0"/>
              <a:t>Симония Н. Север - Юг. К конфронтации или сотрудничеству // Азия и Африка сегодня. - 1992. - № 2. </a:t>
            </a:r>
          </a:p>
          <a:p>
            <a:pPr eaLnBrk="1" hangingPunct="1"/>
            <a:r>
              <a:rPr lang="ru-RU" sz="1400" smtClean="0"/>
              <a:t>Тукумов Е.В. Модернизация как детерминанта развития религиозно-политического экстремизма в странах современного исламского мира. -  М., 2006. </a:t>
            </a:r>
          </a:p>
          <a:p>
            <a:pPr eaLnBrk="1" hangingPunct="1"/>
            <a:r>
              <a:rPr lang="ru-RU" sz="1400" smtClean="0"/>
              <a:t>Фадеев И. Ловушки модернизации // Азия и Африка сегодня. - 1997. - №3. </a:t>
            </a:r>
          </a:p>
          <a:p>
            <a:pPr eaLnBrk="1" hangingPunct="1"/>
            <a:r>
              <a:rPr lang="ru-RU" sz="1400" smtClean="0"/>
              <a:t>Широков Г. «Третий мир» - стратегия развития // Азия и Африка сегодня. - 1992. - № 3.</a:t>
            </a:r>
          </a:p>
          <a:p>
            <a:pPr eaLnBrk="1" hangingPunct="1"/>
            <a:endParaRPr lang="ru-RU" sz="16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05368-C6F1-40A2-AA08-5456E2E90DA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Интернет-источник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0544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Tx/>
              <a:buNone/>
              <a:defRPr/>
            </a:pPr>
            <a:endParaRPr lang="ru-RU" i="1" u="sng" dirty="0" smtClean="0">
              <a:hlinkClick r:id="rId2"/>
            </a:endParaRPr>
          </a:p>
          <a:p>
            <a:pPr eaLnBrk="1" hangingPunct="1">
              <a:defRPr/>
            </a:pPr>
            <a:r>
              <a:rPr lang="ru-RU" i="1" u="sng" dirty="0" smtClean="0">
                <a:hlinkClick r:id="rId2"/>
              </a:rPr>
              <a:t>http://www.gumer.info/bibliotek_Buks/Polit/tork/06.php</a:t>
            </a:r>
            <a:endParaRPr lang="ru-RU" dirty="0" smtClean="0"/>
          </a:p>
          <a:p>
            <a:pPr eaLnBrk="1" hangingPunct="1">
              <a:defRPr/>
            </a:pPr>
            <a:r>
              <a:rPr lang="ru-RU" i="1" u="sng" dirty="0" smtClean="0">
                <a:hlinkClick r:id="rId3"/>
              </a:rPr>
              <a:t>http://www.kisi.kz/img/docs/1184.pdf</a:t>
            </a:r>
            <a:endParaRPr lang="ru-RU" dirty="0" smtClean="0"/>
          </a:p>
          <a:p>
            <a:pPr eaLnBrk="1" hangingPunct="1">
              <a:defRPr/>
            </a:pPr>
            <a:r>
              <a:rPr lang="ru-RU" i="1" u="sng" dirty="0" smtClean="0">
                <a:hlinkClick r:id="rId4"/>
              </a:rPr>
              <a:t>http://economuch.com/page/avdokushinup</a:t>
            </a:r>
            <a:r>
              <a:rPr lang="ru-RU" dirty="0" smtClean="0"/>
              <a:t>.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A4C9A-326D-4EC9-9CDF-16099D06568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Вопросы для самопроверки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>Определите общие причины падения колониального господства в  странах Азии, Африки, Латинской Америки.</a:t>
            </a:r>
          </a:p>
          <a:p>
            <a:pPr lvl="0"/>
            <a:r>
              <a:rPr lang="ru-RU" dirty="0" smtClean="0"/>
              <a:t>Чем объясняется относительно легкое обретение  независимости?</a:t>
            </a:r>
          </a:p>
          <a:p>
            <a:pPr lvl="0"/>
            <a:r>
              <a:rPr lang="ru-RU" dirty="0" smtClean="0"/>
              <a:t>Какие элементы  </a:t>
            </a:r>
            <a:r>
              <a:rPr lang="ru-RU" dirty="0" err="1" smtClean="0"/>
              <a:t>неоколониальной</a:t>
            </a:r>
            <a:r>
              <a:rPr lang="ru-RU" dirty="0" smtClean="0"/>
              <a:t> политики стали проявляться на рубеже </a:t>
            </a:r>
            <a:r>
              <a:rPr lang="en-US" dirty="0" smtClean="0"/>
              <a:t>XX</a:t>
            </a:r>
            <a:r>
              <a:rPr lang="ru-RU" dirty="0" smtClean="0"/>
              <a:t>-</a:t>
            </a:r>
            <a:r>
              <a:rPr lang="en-US" dirty="0" smtClean="0"/>
              <a:t>XXI</a:t>
            </a:r>
            <a:r>
              <a:rPr lang="ru-RU" dirty="0" smtClean="0"/>
              <a:t> вв.?</a:t>
            </a:r>
          </a:p>
          <a:p>
            <a:pPr lvl="0"/>
            <a:r>
              <a:rPr lang="ru-RU" dirty="0" smtClean="0"/>
              <a:t>Какие проблемы встали на пути модернизации перед бывшими колониями и полуколониями в Африке?</a:t>
            </a:r>
          </a:p>
          <a:p>
            <a:pPr lvl="0"/>
            <a:r>
              <a:rPr lang="ru-RU" dirty="0" smtClean="0"/>
              <a:t>Выделите и дайте характеристику «эшелонам развития» стран Юго-Восточной Азии. По каким направлениях в них осуществлялась модернизация?</a:t>
            </a:r>
          </a:p>
          <a:p>
            <a:pPr lvl="0"/>
            <a:r>
              <a:rPr lang="ru-RU" dirty="0" smtClean="0"/>
              <a:t>Определите важнейшие источники экономических успехов и перспективы развития «новых индустриальных стран».</a:t>
            </a:r>
          </a:p>
          <a:p>
            <a:pPr lvl="0"/>
            <a:r>
              <a:rPr lang="ru-RU" dirty="0" smtClean="0"/>
              <a:t>Охарактеризуйте специфику модернизации в исламском мире.</a:t>
            </a:r>
          </a:p>
          <a:p>
            <a:pPr lvl="0"/>
            <a:r>
              <a:rPr lang="ru-RU" dirty="0" smtClean="0"/>
              <a:t>Чем объясняется исламский фундаментализм?</a:t>
            </a:r>
          </a:p>
          <a:p>
            <a:pPr lvl="0"/>
            <a:r>
              <a:rPr lang="ru-RU" dirty="0" smtClean="0"/>
              <a:t>Определите факторы вступления на путь модернизации и ускоренного индустриального развития стран Латинской Америки.</a:t>
            </a:r>
          </a:p>
          <a:p>
            <a:pPr lvl="0"/>
            <a:r>
              <a:rPr lang="ru-RU" dirty="0" smtClean="0"/>
              <a:t>Расскажите об интеграционных процессах в Латинской Америке. Почему развитие этих процессов вызывает озабоченность США?</a:t>
            </a:r>
          </a:p>
          <a:p>
            <a:pPr lvl="0"/>
            <a:r>
              <a:rPr lang="ru-RU" dirty="0" smtClean="0"/>
              <a:t>Какие проблемы существуют на современном этапе развития  у латиноамериканских стран?</a:t>
            </a:r>
          </a:p>
          <a:p>
            <a:pPr lvl="0"/>
            <a:r>
              <a:rPr lang="ru-RU" dirty="0" smtClean="0"/>
              <a:t>Какие страны Латинской Америки входят в понятие «новые индустриальные страны»?</a:t>
            </a:r>
          </a:p>
          <a:p>
            <a:r>
              <a:rPr lang="ru-RU" smtClean="0"/>
              <a:t> </a:t>
            </a:r>
          </a:p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712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Страны Азии, Африки и Латинской Америки: проблемы модернизации. </vt:lpstr>
      <vt:lpstr>План</vt:lpstr>
      <vt:lpstr>Слайд 3</vt:lpstr>
      <vt:lpstr>Содержание</vt:lpstr>
      <vt:lpstr>Литература</vt:lpstr>
      <vt:lpstr>Интернет-источник</vt:lpstr>
      <vt:lpstr>Вопросы для самопроверки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Страны Азии, Африки и Латинской Америки: проблемы модернизации. </dc:title>
  <dc:creator>Home</dc:creator>
  <cp:lastModifiedBy>Home</cp:lastModifiedBy>
  <cp:revision>10</cp:revision>
  <dcterms:created xsi:type="dcterms:W3CDTF">2013-01-22T19:18:17Z</dcterms:created>
  <dcterms:modified xsi:type="dcterms:W3CDTF">2013-01-22T20:46:48Z</dcterms:modified>
</cp:coreProperties>
</file>