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2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8B93-AFBF-47C0-8877-6839A9DAF88C}" type="datetimeFigureOut">
              <a:rPr lang="ru-RU" smtClean="0"/>
              <a:pPr/>
              <a:t>14.09.2002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DC10-679F-4F63-9FEE-DDD94137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8B93-AFBF-47C0-8877-6839A9DAF88C}" type="datetimeFigureOut">
              <a:rPr lang="ru-RU" smtClean="0"/>
              <a:pPr/>
              <a:t>14.09.2002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DC10-679F-4F63-9FEE-DDD94137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8B93-AFBF-47C0-8877-6839A9DAF88C}" type="datetimeFigureOut">
              <a:rPr lang="ru-RU" smtClean="0"/>
              <a:pPr/>
              <a:t>14.09.2002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DC10-679F-4F63-9FEE-DDD94137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8B93-AFBF-47C0-8877-6839A9DAF88C}" type="datetimeFigureOut">
              <a:rPr lang="ru-RU" smtClean="0"/>
              <a:pPr/>
              <a:t>14.09.2002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DC10-679F-4F63-9FEE-DDD94137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8B93-AFBF-47C0-8877-6839A9DAF88C}" type="datetimeFigureOut">
              <a:rPr lang="ru-RU" smtClean="0"/>
              <a:pPr/>
              <a:t>14.09.2002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DC10-679F-4F63-9FEE-DDD94137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8B93-AFBF-47C0-8877-6839A9DAF88C}" type="datetimeFigureOut">
              <a:rPr lang="ru-RU" smtClean="0"/>
              <a:pPr/>
              <a:t>14.09.2002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DC10-679F-4F63-9FEE-DDD94137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8B93-AFBF-47C0-8877-6839A9DAF88C}" type="datetimeFigureOut">
              <a:rPr lang="ru-RU" smtClean="0"/>
              <a:pPr/>
              <a:t>14.09.2002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DC10-679F-4F63-9FEE-DDD94137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8B93-AFBF-47C0-8877-6839A9DAF88C}" type="datetimeFigureOut">
              <a:rPr lang="ru-RU" smtClean="0"/>
              <a:pPr/>
              <a:t>14.09.2002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DC10-679F-4F63-9FEE-DDD94137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8B93-AFBF-47C0-8877-6839A9DAF88C}" type="datetimeFigureOut">
              <a:rPr lang="ru-RU" smtClean="0"/>
              <a:pPr/>
              <a:t>14.09.2002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DC10-679F-4F63-9FEE-DDD94137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8B93-AFBF-47C0-8877-6839A9DAF88C}" type="datetimeFigureOut">
              <a:rPr lang="ru-RU" smtClean="0"/>
              <a:pPr/>
              <a:t>14.09.2002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DC10-679F-4F63-9FEE-DDD94137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8B93-AFBF-47C0-8877-6839A9DAF88C}" type="datetimeFigureOut">
              <a:rPr lang="ru-RU" smtClean="0"/>
              <a:pPr/>
              <a:t>14.09.2002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DC10-679F-4F63-9FEE-DDD94137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8B93-AFBF-47C0-8877-6839A9DAF88C}" type="datetimeFigureOut">
              <a:rPr lang="ru-RU" smtClean="0"/>
              <a:pPr/>
              <a:t>14.09.2002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BDC10-679F-4F63-9FEE-DDD941370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1785938"/>
            <a:ext cx="8458200" cy="17287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92D050"/>
                </a:solidFill>
                <a:latin typeface="Tahoma" pitchFamily="34" charset="0"/>
              </a:rPr>
              <a:t>Тема: </a:t>
            </a:r>
            <a:r>
              <a:rPr lang="ru-RU" b="1" dirty="0" smtClean="0">
                <a:solidFill>
                  <a:schemeClr val="accent1"/>
                </a:solidFill>
                <a:latin typeface="Tahoma" pitchFamily="34" charset="0"/>
              </a:rPr>
              <a:t/>
            </a:r>
            <a:br>
              <a:rPr lang="ru-RU" b="1" dirty="0" smtClean="0">
                <a:solidFill>
                  <a:schemeClr val="accent1"/>
                </a:solidFill>
                <a:latin typeface="Tahoma" pitchFamily="34" charset="0"/>
              </a:rPr>
            </a:br>
            <a:r>
              <a:rPr lang="ru-RU" sz="4000" b="1" dirty="0" smtClean="0">
                <a:solidFill>
                  <a:schemeClr val="accent1"/>
                </a:solidFill>
                <a:latin typeface="Tahoma" pitchFamily="34" charset="0"/>
              </a:rPr>
              <a:t>Мир во второй половине </a:t>
            </a:r>
            <a:r>
              <a:rPr lang="en-US" sz="4000" b="1" dirty="0" smtClean="0">
                <a:solidFill>
                  <a:schemeClr val="accent1"/>
                </a:solidFill>
                <a:latin typeface="Tahoma" pitchFamily="34" charset="0"/>
              </a:rPr>
              <a:t>XX </a:t>
            </a:r>
            <a:r>
              <a:rPr lang="ru-RU" sz="4000" b="1" dirty="0" smtClean="0">
                <a:solidFill>
                  <a:schemeClr val="accent1"/>
                </a:solidFill>
                <a:latin typeface="Tahoma" pitchFamily="34" charset="0"/>
              </a:rPr>
              <a:t>в. Необъявленная война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63" y="4429125"/>
            <a:ext cx="4953000" cy="1285875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8400" b="1" dirty="0" smtClean="0"/>
              <a:t>История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600" b="1" dirty="0" smtClean="0"/>
              <a:t>Лекция № 4</a:t>
            </a:r>
            <a:endParaRPr lang="ru-RU" sz="3600" b="1" dirty="0"/>
          </a:p>
        </p:txBody>
      </p:sp>
      <p:pic>
        <p:nvPicPr>
          <p:cNvPr id="5124" name="Рисунок 3" descr="Рабочий и колхозница. В. Мухина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14313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PIC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4214813"/>
            <a:ext cx="2476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E2924A-015A-486A-8732-88CED9A637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План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965658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ru-RU" b="1" dirty="0" smtClean="0">
              <a:solidFill>
                <a:schemeClr val="accent1"/>
              </a:solidFill>
            </a:endParaRP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Послевоенное устройство мира. 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Истоки и причины холодной войны. Раскол мира на «западный» и «восточный» блоки. «План Маршалла».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Ведущие страны Западной Европы, США и Японии в послевоенные годы.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Образование мировой системы социализма.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Крушение колониальной системы.</a:t>
            </a:r>
            <a:endParaRPr lang="ru-RU" sz="24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/>
          </a:p>
        </p:txBody>
      </p:sp>
      <p:pic>
        <p:nvPicPr>
          <p:cNvPr id="6150" name="Рисунок 3" descr="542645875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571500"/>
            <a:ext cx="26035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8EF2E6-8663-44FE-8451-33113F54208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38600" cy="4286281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Познакомиться с ключевыми проблемами послевоенного урегулирования; выявить предпосылки и сущность «холодной войны», ее влияние на возникновение двухполюсной системы международных отношений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/>
          </a:p>
        </p:txBody>
      </p:sp>
      <p:sp>
        <p:nvSpPr>
          <p:cNvPr id="717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7A77BF-2F55-4F20-A970-EDC40EFF9CF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  <p:pic>
        <p:nvPicPr>
          <p:cNvPr id="717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887538"/>
            <a:ext cx="4038600" cy="3465512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857625" y="714375"/>
            <a:ext cx="2214563" cy="928688"/>
          </a:xfrm>
        </p:spPr>
        <p:txBody>
          <a:bodyPr/>
          <a:lstStyle/>
          <a:p>
            <a:r>
              <a:rPr lang="ru-RU" b="1" smtClean="0"/>
              <a:t>Задачи: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14554"/>
            <a:ext cx="8229600" cy="4071966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742950" lvl="1" indent="-285750" fontAlgn="auto">
              <a:lnSpc>
                <a:spcPct val="90000"/>
              </a:lnSpc>
              <a:spcAft>
                <a:spcPts val="0"/>
              </a:spcAft>
              <a:buFont typeface="Georgia"/>
              <a:buChar char="▫"/>
              <a:defRPr/>
            </a:pPr>
            <a:endParaRPr lang="ru-RU" sz="2000" b="1" dirty="0" smtClean="0"/>
          </a:p>
          <a:p>
            <a:pPr marL="742950" lvl="1" indent="-285750" fontAlgn="auto">
              <a:lnSpc>
                <a:spcPct val="9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ru-RU" sz="2000" dirty="0" smtClean="0"/>
              <a:t>знать причины раскола мира на «западный» и «восточный»</a:t>
            </a:r>
          </a:p>
          <a:p>
            <a:pPr marL="742950" lvl="1" indent="-285750" fontAlgn="auto">
              <a:lnSpc>
                <a:spcPct val="9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ru-RU" sz="2000" dirty="0" smtClean="0"/>
              <a:t>представлять особенности социально-экономического и политического развития стран Запада и США</a:t>
            </a:r>
          </a:p>
          <a:p>
            <a:pPr marL="742950" lvl="1" indent="-285750" fontAlgn="auto">
              <a:lnSpc>
                <a:spcPct val="9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ru-RU" sz="2000" dirty="0" smtClean="0"/>
              <a:t>знать причины освобождения  стран  от колониальной зависимости и объяснять выбор путей их развития</a:t>
            </a:r>
          </a:p>
          <a:p>
            <a:pPr marL="742950" lvl="1" indent="-285750" fontAlgn="auto">
              <a:lnSpc>
                <a:spcPct val="9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ru-RU" sz="2000" dirty="0" smtClean="0"/>
              <a:t>знать достижения и причины кризиса мировой социалистической системы</a:t>
            </a:r>
          </a:p>
          <a:p>
            <a:pPr marL="742950" lvl="1" indent="-285750" fontAlgn="auto">
              <a:lnSpc>
                <a:spcPct val="9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ru-RU" sz="2000" dirty="0" smtClean="0"/>
              <a:t>уметь сравнивать различные модели социализма</a:t>
            </a:r>
          </a:p>
          <a:p>
            <a:pPr marL="742950" lvl="1" indent="-285750" fontAlgn="auto">
              <a:lnSpc>
                <a:spcPct val="9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ru-RU" sz="2000" dirty="0" smtClean="0"/>
              <a:t>уметь объяснить причины победы капиталистической системы и тенденции развития ведущих стран мира</a:t>
            </a:r>
          </a:p>
          <a:p>
            <a:pPr marL="742950" lvl="1" indent="-285750" fontAlgn="auto">
              <a:lnSpc>
                <a:spcPct val="9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ru-RU" sz="2000" dirty="0" smtClean="0"/>
              <a:t>уважать и стремиться понимать историческое прошлое мира и нашей страны.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/>
          </a:p>
        </p:txBody>
      </p:sp>
      <p:sp>
        <p:nvSpPr>
          <p:cNvPr id="819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FB2FA4-B439-4E09-9964-0869F1CB389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  <p:pic>
        <p:nvPicPr>
          <p:cNvPr id="8199" name="Рисунок 5" descr="л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500063"/>
            <a:ext cx="170815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6429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понятия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500174"/>
            <a:ext cx="4214842" cy="4954591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342900" indent="-34290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Атлантизм</a:t>
            </a:r>
          </a:p>
          <a:p>
            <a:pPr marL="342900" indent="-34290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Холодная война</a:t>
            </a:r>
          </a:p>
          <a:p>
            <a:pPr marL="342900" indent="-34290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Биполярная система международных отношений</a:t>
            </a:r>
          </a:p>
          <a:p>
            <a:pPr marL="342900" indent="-34290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«Доктрина Трумэна»</a:t>
            </a:r>
          </a:p>
          <a:p>
            <a:pPr marL="342900" indent="-34290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«Доктрина Брежнева»</a:t>
            </a:r>
          </a:p>
          <a:p>
            <a:pPr marL="342900" indent="-34290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«План Маршалла»</a:t>
            </a:r>
          </a:p>
          <a:p>
            <a:pPr marL="342900" indent="-34290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«Охота на ведьм»</a:t>
            </a:r>
          </a:p>
          <a:p>
            <a:pPr marL="342900" indent="-34290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Трайбализм</a:t>
            </a:r>
          </a:p>
          <a:p>
            <a:pPr marL="342900" indent="-34290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Апартеид</a:t>
            </a:r>
          </a:p>
          <a:p>
            <a:pPr marL="342900" indent="-342900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Паритет</a:t>
            </a:r>
          </a:p>
          <a:p>
            <a:pPr marL="342900" indent="-34290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   «</a:t>
            </a:r>
            <a:r>
              <a:rPr lang="ru-RU" b="1" dirty="0" smtClean="0">
                <a:solidFill>
                  <a:srgbClr val="002060"/>
                </a:solidFill>
              </a:rPr>
              <a:t>Бархатные революции»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/>
          </a:p>
        </p:txBody>
      </p:sp>
      <p:pic>
        <p:nvPicPr>
          <p:cNvPr id="9222" name="Содержимое 4" descr="Война в Афгане.bmp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1714500"/>
            <a:ext cx="3444875" cy="2571750"/>
          </a:xfrm>
        </p:spPr>
      </p:pic>
      <p:pic>
        <p:nvPicPr>
          <p:cNvPr id="9223" name="Рисунок 5" descr="Коренные жители Африки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4429125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Рисунок 6" descr="Чалма - Азия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3" y="4429125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D19D7E-3AE4-44BE-B126-4D68DED08E3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Вопрос послевоенного мироустройства. Начало конфронтации держав. Раскол мира на два лагеря- биполярный мир. Причины холодной войны. Фултонская речь У. Черчилля. Создание мировой системы социализма. План Маршалла и маккартизм. Проблема Германии и её раскол на 2 государства. События расколовшие мир на противоборствующие блоки(создание КНР, образование НАТО и ОВД и </a:t>
            </a:r>
            <a:r>
              <a:rPr lang="ru-RU" dirty="0" err="1" smtClean="0"/>
              <a:t>тд</a:t>
            </a:r>
            <a:r>
              <a:rPr lang="ru-RU" dirty="0" smtClean="0"/>
              <a:t>). Понятие «Сверхдержава» и военный блок. Характеристика НАТО и ОВД. Другие военные альянсы: СЕАТО, АНЗЮС и </a:t>
            </a:r>
            <a:r>
              <a:rPr lang="ru-RU" dirty="0" err="1" smtClean="0"/>
              <a:t>тд</a:t>
            </a:r>
            <a:r>
              <a:rPr lang="ru-RU" dirty="0" smtClean="0"/>
              <a:t>. Война в </a:t>
            </a:r>
            <a:r>
              <a:rPr lang="ru-RU" dirty="0" smtClean="0"/>
              <a:t>К</a:t>
            </a:r>
            <a:r>
              <a:rPr lang="ru-RU" dirty="0" smtClean="0"/>
              <a:t>ореи. Кризисы холодной войны (Суэцкий 1956, Берлинский 1961). </a:t>
            </a:r>
            <a:r>
              <a:rPr lang="ru-RU" dirty="0" err="1" smtClean="0"/>
              <a:t>Карибский</a:t>
            </a:r>
            <a:r>
              <a:rPr lang="ru-RU" dirty="0" smtClean="0"/>
              <a:t>  кризис 1962- мир на </a:t>
            </a:r>
            <a:r>
              <a:rPr lang="ru-RU" dirty="0" smtClean="0"/>
              <a:t>г</a:t>
            </a:r>
            <a:r>
              <a:rPr lang="ru-RU" dirty="0" smtClean="0"/>
              <a:t>рани войны горячей. Достижение стратегического паритета между державами. Переход к политике Разрядки. Причины перехода к разрядке. Политика и экономика ведущих стран Запада в послевоенный период- США, Япония, Великобритания, Франция, ФРГ. Обострение международных отношений- 80  годы ХХ века- «холодная война». Доктрина Брежнева. Вона в Афганистане. Локальные конфликты. Бархатные революции в восточной Европе и окончание холодной войны. Уроки холодной войны . </a:t>
            </a:r>
            <a:r>
              <a:rPr lang="ru-RU" smtClean="0"/>
              <a:t>Крушение мировой </a:t>
            </a:r>
            <a:r>
              <a:rPr lang="ru-RU" dirty="0" smtClean="0"/>
              <a:t>колониальной системы, этапы, следствия.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714625" y="714375"/>
            <a:ext cx="3857625" cy="785813"/>
          </a:xfrm>
        </p:spPr>
        <p:txBody>
          <a:bodyPr/>
          <a:lstStyle/>
          <a:p>
            <a:r>
              <a:rPr lang="ru-RU" smtClean="0"/>
              <a:t>Литература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4716462"/>
          </a:xfr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Загладин Н. В. Всемирная история. </a:t>
            </a:r>
            <a:r>
              <a:rPr lang="en-US" dirty="0" smtClean="0"/>
              <a:t>XX</a:t>
            </a:r>
            <a:r>
              <a:rPr lang="ru-RU" dirty="0" smtClean="0"/>
              <a:t> век. – М., 1999. – С. 288-302.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Новейшая история зарубежных стран. </a:t>
            </a:r>
            <a:r>
              <a:rPr lang="en-US" dirty="0" smtClean="0"/>
              <a:t>XX</a:t>
            </a:r>
            <a:r>
              <a:rPr lang="ru-RU" dirty="0" smtClean="0"/>
              <a:t> век:  /Под ред. Родригеса А. М. – М., 2000. – С. 186-193. 206. 266.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3.   Новиков С. В. Всеоб Всемирная история. /Под ред. Поляка Г. Б. и Марковой А. Н. – М., 2001. – С. 390-394.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Всемирная история. /Под ред. Поляка Г. Б. и Марковой А. Н. – М., 2000. – С. 390-401; 401-413.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Самыгин П. С. История /П. С. Самыгин и др. – Изд. 6-е. – Ростов н/Д, 2006. – С. 352-466. 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Шубин А. В. Новейшая история зарубежных стран. </a:t>
            </a:r>
            <a:r>
              <a:rPr lang="en-US" dirty="0" smtClean="0"/>
              <a:t>XX </a:t>
            </a:r>
            <a:r>
              <a:rPr lang="ru-RU" dirty="0" smtClean="0"/>
              <a:t>век. – М., 2000. – с. 202-213; 256-288.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  <p:pic>
        <p:nvPicPr>
          <p:cNvPr id="10244" name="Picture 4" descr="PE0001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57188"/>
            <a:ext cx="1752600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3235E6-BAF3-41F6-9043-4B9C72CA8EB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50006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Вопросы для самопроверки: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435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Какие основные изменения произошли в системе международных отношений после Второй мировой войны?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Почему началась холодная война? Как Вы считаете, были ли причины начала «холодной войны» связаны с итогами Второй мировой войны?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В чем суть «плана Маршалла», и почему в странах Западной и Восточной Европы к нему было разное отношение?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Проследите основные вехи формирования системы союзов в мире с 1940-х до начала 1990-х гг. и кратко их охарактеризуйте.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Какой фактор в противостоянии двух моделей общественного развития был ведущим?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Какое событие поставило мир на грань ядерной войны? Как оно было разрешено?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К каким последствиям привел распад мировой системы социализма?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Назовите основные проблемы модернизации бывших колониальных стран. Какие модели модернизации были избраны странами Азии и Африки?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08B7AF-71B0-46B3-9E48-81A904C02D8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689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Тема:  Мир во второй половине XX в. Необъявленная война</vt:lpstr>
      <vt:lpstr>План</vt:lpstr>
      <vt:lpstr>Цель</vt:lpstr>
      <vt:lpstr>Задачи:</vt:lpstr>
      <vt:lpstr>Основные понятия лекции</vt:lpstr>
      <vt:lpstr>содержание</vt:lpstr>
      <vt:lpstr>Литература</vt:lpstr>
      <vt:lpstr>Вопросы для самопроверки: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Мир во второй половине XX в. Необъявленная война</dc:title>
  <dc:creator>Home</dc:creator>
  <cp:lastModifiedBy>юр</cp:lastModifiedBy>
  <cp:revision>12</cp:revision>
  <dcterms:created xsi:type="dcterms:W3CDTF">2013-01-22T18:57:37Z</dcterms:created>
  <dcterms:modified xsi:type="dcterms:W3CDTF">2002-09-13T20:45:18Z</dcterms:modified>
</cp:coreProperties>
</file>