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4146-A44F-40BA-B730-1E91825B9DDF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8B71-8251-483E-B713-DBDDBCF2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4146-A44F-40BA-B730-1E91825B9DDF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8B71-8251-483E-B713-DBDDBCF2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4146-A44F-40BA-B730-1E91825B9DDF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8B71-8251-483E-B713-DBDDBCF2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4146-A44F-40BA-B730-1E91825B9DDF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8B71-8251-483E-B713-DBDDBCF2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4146-A44F-40BA-B730-1E91825B9DDF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8B71-8251-483E-B713-DBDDBCF2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4146-A44F-40BA-B730-1E91825B9DDF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8B71-8251-483E-B713-DBDDBCF2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4146-A44F-40BA-B730-1E91825B9DDF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8B71-8251-483E-B713-DBDDBCF2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4146-A44F-40BA-B730-1E91825B9DDF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8B71-8251-483E-B713-DBDDBCF2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4146-A44F-40BA-B730-1E91825B9DDF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8B71-8251-483E-B713-DBDDBCF2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4146-A44F-40BA-B730-1E91825B9DDF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8B71-8251-483E-B713-DBDDBCF2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4146-A44F-40BA-B730-1E91825B9DDF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8B71-8251-483E-B713-DBDDBCF2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24146-A44F-40BA-B730-1E91825B9DDF}" type="datetimeFigureOut">
              <a:rPr lang="ru-RU" smtClean="0"/>
              <a:pPr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D8B71-8251-483E-B713-DBDDBCF28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286015"/>
          </a:xfrm>
        </p:spPr>
        <p:txBody>
          <a:bodyPr>
            <a:normAutofit/>
          </a:bodyPr>
          <a:lstStyle/>
          <a:p>
            <a:r>
              <a:rPr lang="ru-RU" b="1" dirty="0"/>
              <a:t>Интеграция развитых стран и ее последствия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1.Основные </a:t>
            </a:r>
            <a:r>
              <a:rPr lang="ru-RU" dirty="0">
                <a:solidFill>
                  <a:schemeClr val="tx1"/>
                </a:solidFill>
              </a:rPr>
              <a:t>направления европейской интеграции. Ступени интеграции в </a:t>
            </a:r>
            <a:r>
              <a:rPr lang="ru-RU" dirty="0" smtClean="0">
                <a:solidFill>
                  <a:schemeClr val="tx1"/>
                </a:solidFill>
              </a:rPr>
              <a:t>    Западной Европе.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2.Итоги </a:t>
            </a:r>
            <a:r>
              <a:rPr lang="ru-RU" dirty="0">
                <a:solidFill>
                  <a:schemeClr val="tx1"/>
                </a:solidFill>
              </a:rPr>
              <a:t>европейской интеграции. Влияние интеграции на модели экономической политики развитых стран.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3</a:t>
            </a:r>
            <a:r>
              <a:rPr lang="ru-RU" dirty="0">
                <a:solidFill>
                  <a:schemeClr val="tx1"/>
                </a:solidFill>
              </a:rPr>
              <a:t>. Интеграционные процессы в северной Америке. НАФТА. Соглашения между странами ЕС и НАФТА.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</a:t>
            </a:r>
            <a:r>
              <a:rPr lang="ru-RU" dirty="0" smtClean="0"/>
              <a:t>вропейский союз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dirty="0"/>
              <a:t>Численность населения ЕС –501 064 211,   3 место в мире.</a:t>
            </a:r>
          </a:p>
          <a:p>
            <a:r>
              <a:rPr lang="ru-RU" sz="2400" dirty="0"/>
              <a:t>ВВП- 1 место в мире-16,447 </a:t>
            </a:r>
            <a:r>
              <a:rPr lang="ru-RU" sz="2400" dirty="0" err="1"/>
              <a:t>трлн</a:t>
            </a:r>
            <a:r>
              <a:rPr lang="ru-RU" sz="2400" dirty="0"/>
              <a:t> $, </a:t>
            </a:r>
          </a:p>
          <a:p>
            <a:r>
              <a:rPr lang="ru-RU" sz="2400" dirty="0"/>
              <a:t>ВВП на 1 человека 33 052 $.</a:t>
            </a:r>
          </a:p>
          <a:p>
            <a:r>
              <a:rPr lang="ru-RU" sz="2400" dirty="0"/>
              <a:t>Территория-7 в мире</a:t>
            </a:r>
          </a:p>
          <a:p>
            <a:endParaRPr lang="ru-RU" dirty="0"/>
          </a:p>
        </p:txBody>
      </p:sp>
      <p:pic>
        <p:nvPicPr>
          <p:cNvPr id="2050" name="Picture 2" descr="C:\Documents and Settings\admin\Мои документы\Владение Дмитрия Федотова\Работа\флаг евросоюз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5050" y="1282700"/>
            <a:ext cx="5111750" cy="3833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НАФТА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357298"/>
            <a:ext cx="3929090" cy="507209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В Северной Америке в 1988 г. было заключено соглашение о создании зоны свободной торговли между США и Канадой, в 1992 г. к нему присоединилась Мексика. Новая структура получила название Североамериканского соглашения о </a:t>
            </a:r>
            <a:r>
              <a:rPr lang="ru-RU" dirty="0" smtClean="0"/>
              <a:t>свободной </a:t>
            </a:r>
            <a:r>
              <a:rPr lang="ru-RU" dirty="0"/>
              <a:t>торговле (НАФТА</a:t>
            </a:r>
            <a:r>
              <a:rPr lang="ru-RU" dirty="0" smtClean="0"/>
              <a:t>)</a:t>
            </a:r>
          </a:p>
          <a:p>
            <a:pPr algn="just"/>
            <a:r>
              <a:rPr lang="ru-RU" dirty="0"/>
              <a:t>Объединение дало дополнительный импульс взаимной торговле, и уже за первые шесть месяцев 1994 г. только Соединенным Штатам рост экспорта их товаров и инвестиций в Канаду и Мексику принес дополнительно 100 тысяч рабочих мест, а темп роста этого экспорта за тот же период вдвое превысил аналогичный темп роста во все остальные страны мира. Возрос и импорт США из этих двух стран - благодаря ослаблению взаимного таможенного режима. В целом же в соответствии с подписанным Соглашением о североамериканской интеграции на протяжении последующих 15 лет почти все торговые и инвестиционные барьеры между странами должны быть ликвидированы (за исключением некоторых, особо важных для каждой страны отраслей, специально поименованных в соглашении), таможенные барьеры – отменены.</a:t>
            </a:r>
          </a:p>
          <a:p>
            <a:endParaRPr lang="ru-RU" dirty="0"/>
          </a:p>
        </p:txBody>
      </p:sp>
      <p:pic>
        <p:nvPicPr>
          <p:cNvPr id="4098" name="Picture 2" descr="C:\Documents and Settings\admin\Мои документы\Владение Дмитрия Федотова\Работа\free trade cartoon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000108"/>
            <a:ext cx="4572031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интеграции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Интеграция стран в общий рынок обычно происходит болезненно. Теоретически цена такого переустройства должна равно разделяться между всеми участниками. На практике, однако, Мексика несет более тяжелое бремя, чем США и Канада, поскольку она стартовала с более слабых экономических позиций. Если в ЕС существует компенсационный финансовый механизм, то в НАФТА он отсутствует.</a:t>
            </a:r>
          </a:p>
          <a:p>
            <a:r>
              <a:rPr lang="ru-RU" dirty="0"/>
              <a:t>Критики обращают внимание на некоторые отрицательные последствия деятельности НАФТА и для высокоразвитых стран-участниц — в частности, на сокращение рабочих мест, особенно в промышленных районах. Потеря рабочих мест в США связана с тем, что многие американские и транснациональные компании стали переносить производства в Мексику. Фактически самым крупным работодателем в Мексике в настоящее время является американская корпорация «</a:t>
            </a:r>
            <a:r>
              <a:rPr lang="ru-RU" dirty="0" err="1"/>
              <a:t>Дженерал</a:t>
            </a:r>
            <a:r>
              <a:rPr lang="ru-RU" dirty="0"/>
              <a:t> </a:t>
            </a:r>
            <a:r>
              <a:rPr lang="ru-RU" dirty="0" err="1"/>
              <a:t>Моторс</a:t>
            </a:r>
            <a:r>
              <a:rPr lang="ru-RU" dirty="0"/>
              <a:t>». Другим примером является крупнейший американский производитель джинсов «Гесс» (</a:t>
            </a:r>
            <a:r>
              <a:rPr lang="ru-RU" dirty="0" err="1"/>
              <a:t>Guess</a:t>
            </a:r>
            <a:r>
              <a:rPr lang="ru-RU" dirty="0"/>
              <a:t>), который в 1990-х переместил 2/3 своих производственных мощностей из США в Мексику. Приток дешевой рабочей силы из Мексики на североамериканский рынок труда оказывает отрицательное воздействие на рост заработной платы в США и Канаде.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Содержание основных понятий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Экономическая </a:t>
            </a:r>
            <a:r>
              <a:rPr lang="ru-RU" dirty="0" smtClean="0"/>
              <a:t>интеграция-</a:t>
            </a:r>
            <a:r>
              <a:rPr lang="ru-RU" dirty="0"/>
              <a:t>процесс развития устойчивых взаимосвязей соседних государств, ведущий к их постепенному экономическому слиянию, основанный на проведении этими странами согласованной межгосударственной экономики и политики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24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Выделяют следующие формы экономической интеграции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1.Зона свободной торговли, </a:t>
            </a:r>
            <a:endParaRPr lang="ru-RU" dirty="0"/>
          </a:p>
          <a:p>
            <a:r>
              <a:rPr lang="ru-RU" b="1" dirty="0"/>
              <a:t>2.Таможенный союз,</a:t>
            </a:r>
            <a:endParaRPr lang="ru-RU" dirty="0"/>
          </a:p>
          <a:p>
            <a:r>
              <a:rPr lang="ru-RU" b="1" dirty="0"/>
              <a:t>3.Общий рынок,</a:t>
            </a:r>
            <a:endParaRPr lang="ru-RU" dirty="0"/>
          </a:p>
          <a:p>
            <a:r>
              <a:rPr lang="ru-RU" b="1" dirty="0"/>
              <a:t>4.Экономический союз,</a:t>
            </a:r>
            <a:endParaRPr lang="ru-RU" dirty="0"/>
          </a:p>
          <a:p>
            <a:r>
              <a:rPr lang="ru-RU" b="1" dirty="0"/>
              <a:t>5. Экономический и валютный союз.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Зона свободной торговли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тип международной интеграции, при котором в странах-участниках отменяются таможенные пошлины, налоги и сборы, а также количественные ограничения во взаимной торговле в соответствии с международным договором.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Таможенный союз, ТС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соглашение двух или более государств (форма </a:t>
            </a:r>
            <a:r>
              <a:rPr lang="ru-RU" dirty="0" err="1"/>
              <a:t>междугосударственного</a:t>
            </a:r>
            <a:r>
              <a:rPr lang="ru-RU" dirty="0"/>
              <a:t> соглашения) об отмене таможенных пошлин в торговле между ними, форма коллективного протекционизма от третьих стран. Таможенный союз предусматривает также образование «единой таможенной территории».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Преимущества и недостатки Экономической интеграции.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Преимущества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увеличение размеров рынка — проявление эффекта масштаба производства;</a:t>
            </a:r>
          </a:p>
          <a:p>
            <a:r>
              <a:rPr lang="ru-RU" dirty="0"/>
              <a:t>возрастает конкуренция между странами;</a:t>
            </a:r>
          </a:p>
          <a:p>
            <a:r>
              <a:rPr lang="ru-RU" dirty="0"/>
              <a:t>происходит обеспечение лучших условий торговли;</a:t>
            </a:r>
          </a:p>
          <a:p>
            <a:r>
              <a:rPr lang="ru-RU" dirty="0"/>
              <a:t>расширение торговли параллельно с улучшением инфраструктуры;</a:t>
            </a:r>
          </a:p>
          <a:p>
            <a:r>
              <a:rPr lang="ru-RU" dirty="0"/>
              <a:t>распространение новейших технологий.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Отрицательные последствия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для более отсталых стран это приводит к оттоку ресурсов (факторов производства), идет перераспределение в пользу более сильных партнеров;</a:t>
            </a:r>
          </a:p>
          <a:p>
            <a:r>
              <a:rPr lang="ru-RU" dirty="0" err="1"/>
              <a:t>олигопольный</a:t>
            </a:r>
            <a:r>
              <a:rPr lang="ru-RU" dirty="0"/>
              <a:t> сговор между ТНК стран-участниц, который способствует повышению цен на товары;</a:t>
            </a:r>
          </a:p>
          <a:p>
            <a:r>
              <a:rPr lang="ru-RU" dirty="0"/>
              <a:t>эффект потерь от увеличения масштабов производства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европейской интеграции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 Предпосылки Европейской Интеграции</a:t>
            </a:r>
            <a:r>
              <a:rPr lang="ru-RU" dirty="0"/>
              <a:t>:</a:t>
            </a:r>
          </a:p>
          <a:p>
            <a:r>
              <a:rPr lang="ru-RU" dirty="0"/>
              <a:t>На территории Европы едиными государственными образованиями, сравнимыми по размерам с Евросоюзом, были Западная Римская империя, Франкское государство, Священная Римская империя (Период Габсбургов). В течение последнего же тысячелетия Европа была раздроблена. Европейские мыслители старались придумать способ объединить Европу. Идея создания Соединённых штатов Европы первоначально возникла после Американской революции.</a:t>
            </a:r>
          </a:p>
          <a:p>
            <a:r>
              <a:rPr lang="ru-RU" dirty="0"/>
              <a:t>Эта идея получила новую жизнь после Второй мировой войны, когда о необходимости её осуществления заявил Уинстон Черчилль, призвавший 19 сентября 1946 в своей речи в </a:t>
            </a:r>
            <a:r>
              <a:rPr lang="ru-RU" dirty="0" err="1"/>
              <a:t>Цюрихском</a:t>
            </a:r>
            <a:r>
              <a:rPr lang="ru-RU" dirty="0"/>
              <a:t> университете к созданию «Соединённых штатов Европы», аналогичных Соединённым Штатам Америки. Как результат, в 1949 был создан Совет Европы — организация, существующая до сих пор (её членом является и Россия). Совет Европы, однако, был (и остаётся) чем-то вроде регионального эквивалента ООН, сосредоточившим свою деятельность на проблемах обеспечения прав человека в европейских странах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Европейское объединение угля и стали (ЕОУС)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 С созданием ФРГ в 1949 г. в качестве альтернативы возрождению франко-германского соперничества министр иностранных дел Франции Р. Шуман выдвинул идею объединения экономических потенциалов Германии и Франции. В развитие этого плана в 1951 г. ФРГ, Францией, Италией, Бельгией, Голландией и Люксембургом было создано Европейское объединение угля и стали (ЕОУС). Оно предусматривало создание общего рынка угольной и металлургической промышленности, отмену взаимных таможенных пошлин, проведение единой таможенной политики в отношении продукции стран, не входящих в ЕОУС. Главный администратор ЕОУС получал право принимать решения, относящиеся к выполнению соглашения, имеющие силу закона на территории стран-участниц.</a:t>
            </a:r>
          </a:p>
        </p:txBody>
      </p:sp>
      <p:pic>
        <p:nvPicPr>
          <p:cNvPr id="1026" name="Picture 2" descr="C:\Documents and Settings\admin\Мои документы\Владение Дмитрия Федотова\Работа\EGK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2742" y="273050"/>
            <a:ext cx="4416366" cy="5853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Расширение Евросоюза</a:t>
            </a:r>
            <a:endParaRPr lang="ru-RU" dirty="0"/>
          </a:p>
        </p:txBody>
      </p:sp>
      <p:pic>
        <p:nvPicPr>
          <p:cNvPr id="3074" name="Picture 2" descr="C:\Documents and Settings\admin\Мои документы\Владение Дмитрия Федотова\Работа\countries_europe_ma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85860"/>
            <a:ext cx="5500726" cy="5326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</TotalTime>
  <Words>871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Интеграция развитых стран и ее последствия. </vt:lpstr>
      <vt:lpstr>Содержание основных понятий </vt:lpstr>
      <vt:lpstr>Выделяют следующие формы экономической интеграции: </vt:lpstr>
      <vt:lpstr>Зона свободной торговли </vt:lpstr>
      <vt:lpstr>Таможенный союз, ТС </vt:lpstr>
      <vt:lpstr>Преимущества и недостатки Экономической интеграции. </vt:lpstr>
      <vt:lpstr>Этапы европейской интеграции</vt:lpstr>
      <vt:lpstr>Европейское объединение угля и стали (ЕОУС)</vt:lpstr>
      <vt:lpstr>Расширение Евросоюза</vt:lpstr>
      <vt:lpstr>Европейский союз</vt:lpstr>
      <vt:lpstr>НАФТА</vt:lpstr>
      <vt:lpstr>Последствия интеграции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развитых стран и ее последствия. </dc:title>
  <dc:creator>Home</dc:creator>
  <cp:lastModifiedBy>414</cp:lastModifiedBy>
  <cp:revision>16</cp:revision>
  <dcterms:created xsi:type="dcterms:W3CDTF">2012-11-06T17:26:55Z</dcterms:created>
  <dcterms:modified xsi:type="dcterms:W3CDTF">2018-03-21T06:13:59Z</dcterms:modified>
</cp:coreProperties>
</file>