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9829-A8A0-475C-809A-A74C5C7546CB}" type="datetimeFigureOut">
              <a:rPr lang="ru-RU" smtClean="0"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8B1A-EE2E-4B7A-BFEA-B0BC24F65E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Тенденции развития искусства и художественной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От модернизма к постмодернизму.</a:t>
            </a:r>
          </a:p>
          <a:p>
            <a:pPr algn="just"/>
            <a:r>
              <a:rPr lang="ru-RU" dirty="0" smtClean="0"/>
              <a:t>2. Модернистские направления в искусстве второй половины XX-начале XXI вв.</a:t>
            </a:r>
          </a:p>
          <a:p>
            <a:pPr algn="just"/>
            <a:r>
              <a:rPr lang="ru-RU" dirty="0" smtClean="0"/>
              <a:t>3. Информационное общество – эпоха постмодернизма. Культура молодежного бунта.</a:t>
            </a:r>
          </a:p>
          <a:p>
            <a:pPr algn="just"/>
            <a:r>
              <a:rPr lang="ru-RU" dirty="0" smtClean="0"/>
              <a:t>4. Проблемы развития  национальных  культур.</a:t>
            </a:r>
          </a:p>
          <a:p>
            <a:pPr algn="just"/>
            <a:r>
              <a:rPr lang="ru-RU" dirty="0" smtClean="0"/>
              <a:t>5. Проблемы развития культуры России конца </a:t>
            </a:r>
            <a:r>
              <a:rPr lang="en-US" dirty="0" smtClean="0"/>
              <a:t>XX</a:t>
            </a:r>
            <a:r>
              <a:rPr lang="ru-RU" dirty="0" smtClean="0"/>
              <a:t>-начала </a:t>
            </a:r>
            <a:r>
              <a:rPr lang="en-US" dirty="0" smtClean="0"/>
              <a:t>XXI</a:t>
            </a:r>
            <a:r>
              <a:rPr lang="ru-RU" dirty="0" smtClean="0"/>
              <a:t> вв.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Рассмотреть основные тенденции развития художественной культуры и искусства во ХХ веке, рассмотреть понятия модернизма и постмодерна и их влияние на духовную жизнь общества.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Georgia"/>
              <a:buChar char="▫"/>
              <a:defRPr/>
            </a:pPr>
            <a:r>
              <a:rPr lang="ru-RU" sz="2000" dirty="0"/>
              <a:t>знать </a:t>
            </a:r>
            <a:r>
              <a:rPr lang="ru-RU" sz="2000" dirty="0" smtClean="0"/>
              <a:t>особенности модернистского и постмодернистского направления в искусстве.</a:t>
            </a:r>
            <a:endParaRPr lang="ru-RU" sz="2000" dirty="0"/>
          </a:p>
          <a:p>
            <a:pPr lvl="1">
              <a:lnSpc>
                <a:spcPct val="90000"/>
              </a:lnSpc>
              <a:buFont typeface="Georgia"/>
              <a:buChar char="▫"/>
              <a:defRPr/>
            </a:pPr>
            <a:r>
              <a:rPr lang="ru-RU" sz="2000" dirty="0"/>
              <a:t>знать  </a:t>
            </a:r>
            <a:r>
              <a:rPr lang="ru-RU" sz="2000" dirty="0" smtClean="0"/>
              <a:t>основные стили и направления искусства ХХ века, их характерные черты и содержание.</a:t>
            </a:r>
            <a:endParaRPr lang="ru-RU" sz="2000" dirty="0"/>
          </a:p>
          <a:p>
            <a:pPr lvl="1">
              <a:lnSpc>
                <a:spcPct val="90000"/>
              </a:lnSpc>
              <a:buFont typeface="Georgia"/>
              <a:buChar char="▫"/>
              <a:defRPr/>
            </a:pPr>
            <a:r>
              <a:rPr lang="ru-RU" sz="2000" dirty="0" smtClean="0"/>
              <a:t>изучить </a:t>
            </a:r>
            <a:r>
              <a:rPr lang="ru-RU" sz="2000" dirty="0"/>
              <a:t>достижения </a:t>
            </a:r>
            <a:r>
              <a:rPr lang="ru-RU" sz="2000" dirty="0" smtClean="0"/>
              <a:t>и тенденции развития национальных культур на современном этапе.</a:t>
            </a:r>
          </a:p>
          <a:p>
            <a:pPr lvl="1">
              <a:lnSpc>
                <a:spcPct val="90000"/>
              </a:lnSpc>
              <a:buFont typeface="Georgia"/>
              <a:buChar char="▫"/>
              <a:defRPr/>
            </a:pPr>
            <a:r>
              <a:rPr lang="ru-RU" sz="2000" dirty="0" smtClean="0"/>
              <a:t>Рассмотреть положение </a:t>
            </a:r>
            <a:r>
              <a:rPr lang="ru-RU" sz="2000" smtClean="0"/>
              <a:t>российской культуры.</a:t>
            </a:r>
            <a:endParaRPr lang="ru-RU" sz="2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Модернизм</a:t>
            </a:r>
          </a:p>
          <a:p>
            <a:r>
              <a:rPr lang="ru-RU" dirty="0" smtClean="0"/>
              <a:t>Постмодернизм</a:t>
            </a:r>
          </a:p>
          <a:p>
            <a:r>
              <a:rPr lang="ru-RU" dirty="0" smtClean="0"/>
              <a:t>Абстракционизм</a:t>
            </a:r>
          </a:p>
          <a:p>
            <a:r>
              <a:rPr lang="ru-RU" dirty="0" smtClean="0"/>
              <a:t>Поп-арт</a:t>
            </a:r>
          </a:p>
          <a:p>
            <a:r>
              <a:rPr lang="ru-RU" dirty="0" err="1" smtClean="0"/>
              <a:t>Хеппиниг</a:t>
            </a:r>
            <a:endParaRPr lang="ru-RU" dirty="0" smtClean="0"/>
          </a:p>
          <a:p>
            <a:r>
              <a:rPr lang="ru-RU" dirty="0" err="1" smtClean="0"/>
              <a:t>Сонаристика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Инвайромент</a:t>
            </a:r>
            <a:endParaRPr lang="ru-RU" dirty="0" smtClean="0"/>
          </a:p>
          <a:p>
            <a:r>
              <a:rPr lang="ru-RU" dirty="0" smtClean="0"/>
              <a:t>эклектизм</a:t>
            </a:r>
          </a:p>
          <a:p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Гиперреализм</a:t>
            </a:r>
            <a:endParaRPr lang="ru-RU" dirty="0" smtClean="0"/>
          </a:p>
          <a:p>
            <a:r>
              <a:rPr lang="ru-RU" dirty="0" smtClean="0"/>
              <a:t>Массовая культура</a:t>
            </a:r>
          </a:p>
          <a:p>
            <a:r>
              <a:rPr lang="ru-RU" dirty="0" smtClean="0"/>
              <a:t>Коллаж</a:t>
            </a:r>
          </a:p>
          <a:p>
            <a:r>
              <a:rPr lang="ru-RU" dirty="0" smtClean="0"/>
              <a:t>Национальная культура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ХХ век период модернизма. Возникновения модернизма. </a:t>
            </a:r>
            <a:r>
              <a:rPr lang="ru-RU" dirty="0" smtClean="0"/>
              <a:t>Основные направления и деятели модернистского искусства. Влияние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философии экзистенциализма (Камю, Сартр) на искусство модернизма. Развитие абстракционизма (К.Малевич, А.Кандинский) как ответ на искусство фотографирования. Сюрреализм Сальвадора Дали. Переход к эпохи постмодерна. Понятие «постмодерн», характеристика  этого явления.(У.Эко, А.Тойнби).  Стили постмодернизма.  Особенности постмодернизма как культурной эпохи. </a:t>
            </a:r>
            <a:r>
              <a:rPr lang="ru-RU" dirty="0" err="1" smtClean="0"/>
              <a:t>Д.Поллок</a:t>
            </a:r>
            <a:r>
              <a:rPr lang="ru-RU" dirty="0" smtClean="0"/>
              <a:t>  и абстрактный экспрессионизм. Связь с массовой культурой и СМИ: Поп-арт Р.Гамильтон, </a:t>
            </a:r>
            <a:r>
              <a:rPr lang="ru-RU" dirty="0" err="1" smtClean="0"/>
              <a:t>Б.Райли</a:t>
            </a:r>
            <a:r>
              <a:rPr lang="ru-RU" dirty="0" smtClean="0"/>
              <a:t>. </a:t>
            </a:r>
            <a:r>
              <a:rPr lang="ru-RU" dirty="0" err="1" smtClean="0"/>
              <a:t>Гиппереализм</a:t>
            </a:r>
            <a:r>
              <a:rPr lang="ru-RU" dirty="0" smtClean="0"/>
              <a:t>. Эклектизм постмодерна –</a:t>
            </a:r>
            <a:r>
              <a:rPr lang="ru-RU" dirty="0" err="1" smtClean="0"/>
              <a:t>сонаристика</a:t>
            </a:r>
            <a:r>
              <a:rPr lang="ru-RU" dirty="0" smtClean="0"/>
              <a:t>, </a:t>
            </a:r>
            <a:r>
              <a:rPr lang="ru-RU" dirty="0" err="1" smtClean="0"/>
              <a:t>хеппининг</a:t>
            </a:r>
            <a:r>
              <a:rPr lang="ru-RU" dirty="0" smtClean="0"/>
              <a:t>, </a:t>
            </a:r>
            <a:r>
              <a:rPr lang="ru-RU" dirty="0" err="1" smtClean="0"/>
              <a:t>инвайромент</a:t>
            </a:r>
            <a:r>
              <a:rPr lang="ru-RU" dirty="0" smtClean="0"/>
              <a:t>. Постмодерн в литературе (</a:t>
            </a:r>
            <a:r>
              <a:rPr lang="ru-RU" dirty="0" err="1" smtClean="0"/>
              <a:t>Д.Керруак</a:t>
            </a:r>
            <a:r>
              <a:rPr lang="ru-RU" dirty="0" smtClean="0"/>
              <a:t> и </a:t>
            </a:r>
            <a:r>
              <a:rPr lang="ru-RU" dirty="0" err="1" smtClean="0"/>
              <a:t>тд</a:t>
            </a:r>
            <a:r>
              <a:rPr lang="ru-RU" dirty="0" smtClean="0"/>
              <a:t>). Культура молодежного бунта: хиппи, битники. Развитие новых субкультур. Проблема развития национальных культур- </a:t>
            </a:r>
            <a:r>
              <a:rPr lang="ru-RU" dirty="0" err="1" smtClean="0"/>
              <a:t>вестернизация</a:t>
            </a:r>
            <a:r>
              <a:rPr lang="ru-RU" dirty="0" smtClean="0"/>
              <a:t>, сохранение культурной идентичности. Достижение национальной культуры. Развитие российской культуры на современном этапе развития. Кризис национальной идентичности. Значение сохранения российской культуры, как уникального связующего звена мировой цивилизации.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err="1"/>
              <a:t>Аттали</a:t>
            </a:r>
            <a:r>
              <a:rPr lang="ru-RU" dirty="0"/>
              <a:t> Ж. На пороге нового тысячелетия.  - М, 1993.</a:t>
            </a:r>
          </a:p>
          <a:p>
            <a:pPr lvl="0"/>
            <a:r>
              <a:rPr lang="ru-RU" dirty="0"/>
              <a:t>История России для технических вузов: учебник для вузов. (Под ред. М. Н. Зуева, А. А. </a:t>
            </a:r>
            <a:r>
              <a:rPr lang="ru-RU" dirty="0" err="1"/>
              <a:t>Чернобаева</a:t>
            </a:r>
            <a:r>
              <a:rPr lang="ru-RU" dirty="0"/>
              <a:t>). – 3-е изд., </a:t>
            </a:r>
            <a:r>
              <a:rPr lang="ru-RU" dirty="0" err="1"/>
              <a:t>перераб</a:t>
            </a:r>
            <a:r>
              <a:rPr lang="ru-RU" dirty="0"/>
              <a:t>., доп. – М., 2009.</a:t>
            </a:r>
          </a:p>
          <a:p>
            <a:pPr lvl="0"/>
            <a:r>
              <a:rPr lang="ru-RU" dirty="0"/>
              <a:t>Лавров С. Б. Глобальные проблемы современности: часть 1-2, - СПб, 1995.</a:t>
            </a:r>
          </a:p>
          <a:p>
            <a:pPr lvl="0"/>
            <a:r>
              <a:rPr lang="ru-RU" dirty="0"/>
              <a:t>Леонов С.В., Пономарёв Н.В., </a:t>
            </a:r>
            <a:r>
              <a:rPr lang="ru-RU" dirty="0" err="1"/>
              <a:t>Родригес</a:t>
            </a:r>
            <a:r>
              <a:rPr lang="ru-RU" dirty="0"/>
              <a:t> А.М. История ХХ века: Россия-Запад – Восток. - М., 2008.</a:t>
            </a:r>
          </a:p>
          <a:p>
            <a:pPr lvl="0"/>
            <a:r>
              <a:rPr lang="ru-RU" dirty="0"/>
              <a:t>Самыгин П. С. История /П. С. Самыгин и др. – Изд. 6-е. – Ростов </a:t>
            </a:r>
            <a:r>
              <a:rPr lang="ru-RU" dirty="0" err="1"/>
              <a:t>н</a:t>
            </a:r>
            <a:r>
              <a:rPr lang="ru-RU" dirty="0"/>
              <a:t>/Д, 2006. – С. 459-473.</a:t>
            </a:r>
          </a:p>
          <a:p>
            <a:pPr lvl="0"/>
            <a:r>
              <a:rPr lang="ru-RU" dirty="0"/>
              <a:t>Христич Л. А. Учебно-практическое пособие по дисциплине «История». - Смоленск, 2010. – С. 232-233.</a:t>
            </a:r>
          </a:p>
          <a:p>
            <a:pPr lvl="0"/>
            <a:r>
              <a:rPr lang="ru-RU" dirty="0"/>
              <a:t>Шубин А. В. Новейшая история  зарубежных стран. XX век. – М., 2000. – С. 311-313.</a:t>
            </a:r>
          </a:p>
          <a:p>
            <a:pPr lvl="0"/>
            <a:r>
              <a:rPr lang="ru-RU" dirty="0"/>
              <a:t>Энциклопедия для детей. - Т.3. /Сост. С. И. </a:t>
            </a:r>
            <a:r>
              <a:rPr lang="ru-RU" dirty="0" err="1"/>
              <a:t>Исмаилова</a:t>
            </a:r>
            <a:r>
              <a:rPr lang="ru-RU" dirty="0"/>
              <a:t>. - М.: </a:t>
            </a:r>
            <a:r>
              <a:rPr lang="ru-RU" dirty="0" err="1"/>
              <a:t>Аванта+</a:t>
            </a:r>
            <a:r>
              <a:rPr lang="ru-RU" dirty="0"/>
              <a:t>, 1994.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Охарактеризуйте основные направления в развитии изобразительного искусства, в музыкальном, театральном творчестве. Определите их сходство и различия с искусством первой половины XX века. </a:t>
            </a:r>
          </a:p>
          <a:p>
            <a:r>
              <a:rPr lang="ru-RU" dirty="0"/>
              <a:t> 2. Нравятся ли вам произведения абстракционистов, работы в стиле поп-арта? Чем они привлекают, что в них не нравится? Приведите примеры. </a:t>
            </a:r>
          </a:p>
          <a:p>
            <a:r>
              <a:rPr lang="ru-RU" dirty="0"/>
              <a:t> 3. Почему модернистское направление в искусстве сменилось постмодернизмом? Какие особенности его характеризуют? </a:t>
            </a:r>
          </a:p>
          <a:p>
            <a:r>
              <a:rPr lang="ru-RU" dirty="0"/>
              <a:t> 4. Что такое бит, битники? Какие еще молодежные движения протеста вы знаете? Как они связаны с массовой культурой? </a:t>
            </a:r>
          </a:p>
          <a:p>
            <a:r>
              <a:rPr lang="ru-RU" dirty="0"/>
              <a:t> 5. Чем вызван подъем национальных, самобытных культур в эпоху распространения массовой культуры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6. Развитие культуры Современной </a:t>
            </a:r>
            <a:r>
              <a:rPr lang="ru-RU" dirty="0"/>
              <a:t>Р</a:t>
            </a:r>
            <a:r>
              <a:rPr lang="ru-RU" dirty="0" smtClean="0"/>
              <a:t>оссии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610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Тенденции развития искусства и художественной литературы</vt:lpstr>
      <vt:lpstr>план</vt:lpstr>
      <vt:lpstr>цель</vt:lpstr>
      <vt:lpstr>задачи</vt:lpstr>
      <vt:lpstr>Основные понятия</vt:lpstr>
      <vt:lpstr>содержание</vt:lpstr>
      <vt:lpstr>Литература</vt:lpstr>
      <vt:lpstr>Вопросы</vt:lpstr>
    </vt:vector>
  </TitlesOfParts>
  <Company>спэк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развития искусства и художественной литературы</dc:title>
  <dc:creator>юр</dc:creator>
  <cp:lastModifiedBy>юр</cp:lastModifiedBy>
  <cp:revision>20</cp:revision>
  <dcterms:created xsi:type="dcterms:W3CDTF">2002-09-13T21:39:28Z</dcterms:created>
  <dcterms:modified xsi:type="dcterms:W3CDTF">2002-09-13T22:55:10Z</dcterms:modified>
</cp:coreProperties>
</file>