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5" autoAdjust="0"/>
    <p:restoredTop sz="94713" autoAdjust="0"/>
  </p:normalViewPr>
  <p:slideViewPr>
    <p:cSldViewPr>
      <p:cViewPr varScale="1">
        <p:scale>
          <a:sx n="88" d="100"/>
          <a:sy n="88" d="100"/>
        </p:scale>
        <p:origin x="-8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B45CE6-B4A5-4789-993E-4105822CF1AC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042DB-18C9-4B0A-A4E9-442762B786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B45CE6-B4A5-4789-993E-4105822CF1AC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042DB-18C9-4B0A-A4E9-442762B7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B45CE6-B4A5-4789-993E-4105822CF1AC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042DB-18C9-4B0A-A4E9-442762B7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B45CE6-B4A5-4789-993E-4105822CF1AC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042DB-18C9-4B0A-A4E9-442762B7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B45CE6-B4A5-4789-993E-4105822CF1AC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042DB-18C9-4B0A-A4E9-442762B786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B45CE6-B4A5-4789-993E-4105822CF1AC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042DB-18C9-4B0A-A4E9-442762B7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B45CE6-B4A5-4789-993E-4105822CF1AC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042DB-18C9-4B0A-A4E9-442762B7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B45CE6-B4A5-4789-993E-4105822CF1AC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042DB-18C9-4B0A-A4E9-442762B7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B45CE6-B4A5-4789-993E-4105822CF1AC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042DB-18C9-4B0A-A4E9-442762B786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B45CE6-B4A5-4789-993E-4105822CF1AC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042DB-18C9-4B0A-A4E9-442762B7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B45CE6-B4A5-4789-993E-4105822CF1AC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042DB-18C9-4B0A-A4E9-442762B786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AB45CE6-B4A5-4789-993E-4105822CF1AC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20042DB-18C9-4B0A-A4E9-442762B786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Гражданская война и распад Югославии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7360" y="5105400"/>
            <a:ext cx="7406640" cy="1752600"/>
          </a:xfrm>
        </p:spPr>
        <p:txBody>
          <a:bodyPr/>
          <a:lstStyle/>
          <a:p>
            <a:pPr algn="r"/>
            <a:endParaRPr lang="ru-RU" dirty="0"/>
          </a:p>
        </p:txBody>
      </p:sp>
      <p:pic>
        <p:nvPicPr>
          <p:cNvPr id="5" name="Рисунок 4" descr="Flag-map_of_Yugoslavia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643050"/>
            <a:ext cx="4449918" cy="3857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Спасибо за внимание</a:t>
            </a:r>
            <a:endParaRPr lang="ru-RU" b="1" dirty="0"/>
          </a:p>
        </p:txBody>
      </p:sp>
      <p:pic>
        <p:nvPicPr>
          <p:cNvPr id="4" name="Содержимое 3" descr="Former_Yugoslavia_Flag_Map_(With_Kosovo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9782" y="1447800"/>
            <a:ext cx="5649985" cy="48006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err="1" smtClean="0"/>
              <a:t>Гуськова</a:t>
            </a:r>
            <a:r>
              <a:rPr lang="ru-RU" sz="1800" dirty="0" smtClean="0"/>
              <a:t> Е. Ю. История югославского кризиса (1990—2000). — Москва: Русское право / Русский национальный фонд, 2001. — 720 с.</a:t>
            </a:r>
          </a:p>
          <a:p>
            <a:r>
              <a:rPr lang="ru-RU" sz="1800" dirty="0" smtClean="0"/>
              <a:t>Кузнецов Д. В. Югославский кризис: взгляд сквозь призму общественного мнения. — М.: УРСС, 2009. — 344 с.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Причины распада Югославии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357298"/>
            <a:ext cx="5504696" cy="48006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1800" dirty="0" smtClean="0"/>
              <a:t>После смерти президента </a:t>
            </a:r>
            <a:r>
              <a:rPr lang="ru-RU" sz="1800" dirty="0" err="1" smtClean="0"/>
              <a:t>Иосипа</a:t>
            </a:r>
            <a:r>
              <a:rPr lang="ru-RU" sz="1800" dirty="0" smtClean="0"/>
              <a:t> </a:t>
            </a:r>
            <a:r>
              <a:rPr lang="ru-RU" sz="1800" dirty="0" err="1" smtClean="0"/>
              <a:t>Броз</a:t>
            </a:r>
            <a:r>
              <a:rPr lang="ru-RU" sz="1800" dirty="0" smtClean="0"/>
              <a:t> Тито в 1980 г. в Югославии обострились экономические и политические проблемы. Внеш­ний долг страны достиг 19 </a:t>
            </a:r>
            <a:r>
              <a:rPr lang="ru-RU" sz="1800" dirty="0" err="1" smtClean="0"/>
              <a:t>млрд</a:t>
            </a:r>
            <a:r>
              <a:rPr lang="ru-RU" sz="1800" dirty="0" smtClean="0"/>
              <a:t> долларов, инфляция ежегодно составляла более 150 %, доходы населения падали. Это обострило взаимоотношения между республиками Югославской федерации: некоторые из них обвиняли остальных в «проживании за чужой счёт». Словения, которая в середине 1980-х гг. давала 20 % национального продукта страны и обеспечивала 25 % экспорта, стала выступать за предоставление большей независимости в осуществлении экономической деятельности. В сербской автономии Косово албанцы потребовали расширить их права. Но власти во главе со Слободаном Милошевичем ответили им отказом и в 1987 г. отме­нили имеющуюся автономию.</a:t>
            </a:r>
            <a:endParaRPr lang="ru-RU" sz="1800" dirty="0"/>
          </a:p>
        </p:txBody>
      </p:sp>
      <p:pic>
        <p:nvPicPr>
          <p:cNvPr id="8" name="Рисунок 7" descr="yugoslavia-old-hand-waving-flag-12-x-18-inc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3480000">
            <a:off x="6086912" y="4327901"/>
            <a:ext cx="3357586" cy="2232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Причины распада Югославии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500174"/>
            <a:ext cx="4708028" cy="474822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1800" dirty="0" smtClean="0"/>
              <a:t>Премьер-министру Югославии Анте Марковичу удалось ценой немалых усилий остановить обесценивание денег и сократить внешний долг страны. Власти установили жёсткий контроль над зарплатой. Но в этот момент в Югославии вспыхнул новый политический кризис. Лидеры республик взяли курс на отделение. В 1990 г. распался Союз коммунистов Югославии. На свободных выборах в Словении, Хорватии, Македонии, Боснии и Герцеговине одержали верх националистические партии. В Сербии и Черногории власть сохранили «наследники» Союза коммунистов — местные социалисты.</a:t>
            </a:r>
            <a:endParaRPr lang="ru-RU" sz="1800" dirty="0"/>
          </a:p>
        </p:txBody>
      </p:sp>
      <p:pic>
        <p:nvPicPr>
          <p:cNvPr id="4" name="Рисунок 3" descr="yugoslavia-old-hand-waving-flag-12-x-18-inc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3480000">
            <a:off x="6086912" y="4327901"/>
            <a:ext cx="3357586" cy="22327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71612"/>
            <a:ext cx="3908131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Война в Хорватии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500174"/>
            <a:ext cx="4279400" cy="4800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В марте </a:t>
            </a:r>
            <a:r>
              <a:rPr lang="ru-RU" sz="1800" b="1" dirty="0" smtClean="0"/>
              <a:t>1991 г. </a:t>
            </a:r>
            <a:r>
              <a:rPr lang="ru-RU" sz="1800" dirty="0" smtClean="0"/>
              <a:t>вспыхнули вооружён­ные столкновения между сербами и хорватами (война в Хорватии), в которые вмешалась югославская армия. В Хорватии местные сербы провозгласили государство Сербская </a:t>
            </a:r>
            <a:r>
              <a:rPr lang="ru-RU" sz="1800" dirty="0" err="1" smtClean="0"/>
              <a:t>Крайна</a:t>
            </a:r>
            <a:r>
              <a:rPr lang="ru-RU" sz="1800" dirty="0" smtClean="0"/>
              <a:t> и отказались признавать хорватское правительство. Только в 1995 г. власти страны сумели восстановить контроль над этими районами. При этом многие сербы были убиты, полмиллиона человек стали беженцами.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Провозглашение независимости стран бывшей Югославии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643050"/>
            <a:ext cx="3993648" cy="460535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Воспользовавшись неразберихой в начале войны в Хорватии, 25 июня Хорватия и Словения объявили независимость. 8 сентября 1991 г. независимой стала Македония, а 6 апреля 1992 г. — Босния и Герцеговина. Сербия и Черногория создали Союзную Республику Югославия (СРЮ).</a:t>
            </a:r>
            <a:endParaRPr lang="ru-RU" sz="1800" dirty="0"/>
          </a:p>
        </p:txBody>
      </p:sp>
      <p:pic>
        <p:nvPicPr>
          <p:cNvPr id="4" name="Рисунок 3" descr="slovenia_flag_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1000108"/>
            <a:ext cx="2863703" cy="1809391"/>
          </a:xfrm>
          <a:prstGeom prst="rect">
            <a:avLst/>
          </a:prstGeom>
        </p:spPr>
      </p:pic>
      <p:pic>
        <p:nvPicPr>
          <p:cNvPr id="5" name="Рисунок 4" descr="croatia fla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00" y="2714620"/>
            <a:ext cx="3571900" cy="2381267"/>
          </a:xfrm>
          <a:prstGeom prst="rect">
            <a:avLst/>
          </a:prstGeom>
        </p:spPr>
      </p:pic>
      <p:pic>
        <p:nvPicPr>
          <p:cNvPr id="1026" name="Picture 2" descr="http://library.aviaexpress.ru/upload/medialibrary/373/svuyrcxlhkmddhjrl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5143512"/>
            <a:ext cx="1928826" cy="1542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b="1" dirty="0" smtClean="0"/>
              <a:t>Боснийская война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279796" cy="290989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В Боснии и Герцеговине началась гражданская война. Руководи­тель Боснии мусульманин </a:t>
            </a:r>
            <a:r>
              <a:rPr lang="ru-RU" sz="1800" dirty="0" err="1" smtClean="0"/>
              <a:t>Алия</a:t>
            </a:r>
            <a:r>
              <a:rPr lang="ru-RU" sz="1800" dirty="0" smtClean="0"/>
              <a:t> </a:t>
            </a:r>
            <a:r>
              <a:rPr lang="ru-RU" sz="1800" dirty="0" err="1" smtClean="0"/>
              <a:t>Изетбегович</a:t>
            </a:r>
            <a:r>
              <a:rPr lang="ru-RU" sz="1800" dirty="0" smtClean="0"/>
              <a:t> был сторонником соз­дания исламского государства. Но это не устраивало местных хорватов и сербов. Лидер сербов врач-психиатр Радован </a:t>
            </a:r>
            <a:r>
              <a:rPr lang="ru-RU" sz="1800" dirty="0" err="1" smtClean="0"/>
              <a:t>Караджич</a:t>
            </a:r>
            <a:r>
              <a:rPr lang="ru-RU" sz="1800" dirty="0" smtClean="0"/>
              <a:t> добивался присоединения сербских районов Боснии к СРЮ. Своё государство — </a:t>
            </a:r>
            <a:r>
              <a:rPr lang="ru-RU" sz="1800" dirty="0" err="1" smtClean="0"/>
              <a:t>Герцег-Босна</a:t>
            </a:r>
            <a:r>
              <a:rPr lang="ru-RU" sz="1800" dirty="0" smtClean="0"/>
              <a:t> — создали местные хорваты. Сербы, хорваты и мусульмане стали вытеснять друг друга из разных районов. Начались </a:t>
            </a:r>
            <a:r>
              <a:rPr lang="ru-RU" sz="1800" i="1" dirty="0" smtClean="0"/>
              <a:t>этнические чистки</a:t>
            </a:r>
            <a:r>
              <a:rPr lang="ru-RU" sz="1800" dirty="0" smtClean="0"/>
              <a:t>: вооружённые ополченцы уничтожали своих противников, не обращая внимания на возраст и пол. В «чистках» погибло не менее 200 тыс. человек.</a:t>
            </a:r>
            <a:endParaRPr lang="ru-RU" sz="18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786190"/>
            <a:ext cx="3877371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b="1" dirty="0" smtClean="0"/>
              <a:t>Дейтонские соглашения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4422276" cy="4800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В 1995 г. после вмешательства войск НАТО переговоры сдвинулись с мёртвой точки: мусульмане и хорваты согласились признать право сербов на самоуправление. В США были подписаны </a:t>
            </a:r>
            <a:r>
              <a:rPr lang="ru-RU" sz="1800" i="1" dirty="0" smtClean="0"/>
              <a:t>Дейтонские соглашения</a:t>
            </a:r>
            <a:r>
              <a:rPr lang="ru-RU" sz="1800" dirty="0" smtClean="0"/>
              <a:t> — Босния и Герцеговина превращалась в федерацию трёх национальных общин, беженцы получали возможность вернуться домой, а военный контингент ООН и НАТО гарантировал безопасность мирным жителям. </a:t>
            </a:r>
            <a:endParaRPr lang="ru-RU" sz="1800" dirty="0"/>
          </a:p>
        </p:txBody>
      </p:sp>
      <p:pic>
        <p:nvPicPr>
          <p:cNvPr id="19460" name="Picture 4" descr="http://peacekeeper.ru/media/11_b1164177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158911"/>
            <a:ext cx="2714644" cy="2779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vignette3.wikia.nocookie.net/althistory/images/5/5a/%D0%A4%D0%BB%D0%B0%D0%B3_%D0%BA%D0%BE%D1%81%D0%BE%D0%B2%D0%BE.png/revision/latest?cb=20160415150505&amp;path-prefix=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476734"/>
            <a:ext cx="3571900" cy="2381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Косовская война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643050"/>
            <a:ext cx="7500990" cy="3071834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1800" dirty="0" smtClean="0"/>
              <a:t>Сложно протекало развитие и «мини-Югославии» в виде союз­ных Сербии и Черногории. В автономном крае </a:t>
            </a:r>
            <a:r>
              <a:rPr lang="ru-RU" sz="1800" b="1" dirty="0" smtClean="0"/>
              <a:t>Косово </a:t>
            </a:r>
            <a:r>
              <a:rPr lang="ru-RU" sz="1800" dirty="0" smtClean="0"/>
              <a:t>продолжа­лись столкновения между албанцами (основной частью населения края) и сербами. Косовский писатель Ибрагим </a:t>
            </a:r>
            <a:r>
              <a:rPr lang="ru-RU" sz="1800" dirty="0" err="1" smtClean="0"/>
              <a:t>Ругова</a:t>
            </a:r>
            <a:r>
              <a:rPr lang="ru-RU" sz="1800" dirty="0" smtClean="0"/>
              <a:t>, пользовав­шийся огромным авторитетом среди албанцев, призывал к ненасильственному сопротивлению. Но позиция правительства Мило­шевича оставалась непреклонной: сербский лидер отказывался от любых уступок албанцам. В автономном крае появилась Армия Освобождения Косова (АОК), вооружённая группировка косовских албанцев. АОК повела партизанскую войну за освобождение края. Югославская армия жестоко подавляла движение сепаратистов. В 1999 г. силы НАТО подвергли территорию Югославии бомбардировкам, заставив Милошевича согласиться на ввод в Косово миротворцев. Через несколько месяцев он был вынужден уступить власть демократической оппозиции. Позднее Милошевич предстал перед Международным трибуналом по расследованию военных преступлений. Новые руководители страны начали перестраивать экономику и переписывать законы по европейскому образцу.</a:t>
            </a:r>
            <a:endParaRPr lang="ru-RU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Отделение Черногории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500174"/>
            <a:ext cx="4207962" cy="507209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В конце 1990-х гг. стали портиться отношения между Сербией и Черногорией. Черногорское руководство стремилось наладить более тесные отношения со странами Запада. Республика ускорила экономические реформы и отказалась от единой валюты с Сербией. В 2006 г. черногорцы на референдуме проголосовали за отделение от СРЮ. В том же году её независимость признали многие страны. Югославия окончательно прекратила своё существование.</a:t>
            </a:r>
            <a:endParaRPr lang="ru-RU" sz="1800" dirty="0"/>
          </a:p>
        </p:txBody>
      </p:sp>
      <p:pic>
        <p:nvPicPr>
          <p:cNvPr id="21506" name="Picture 2" descr="http://the-day-x.ru/wp-content/uploads/2015/12/ec538cb6bdb62d3b93a01a621e9229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000504"/>
            <a:ext cx="2214578" cy="2621651"/>
          </a:xfrm>
          <a:prstGeom prst="rect">
            <a:avLst/>
          </a:prstGeom>
          <a:noFill/>
        </p:spPr>
      </p:pic>
      <p:pic>
        <p:nvPicPr>
          <p:cNvPr id="21508" name="Picture 4" descr="https://upload.wikimedia.org/wikipedia/commons/thumb/f/f3/Flag_map_of_Serbia_(without_Kosovo).svg/2000px-Flag_map_of_Serbia_(without_Kosovo)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285860"/>
            <a:ext cx="2143140" cy="2910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</TotalTime>
  <Words>454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Гражданская война и распад Югославии</vt:lpstr>
      <vt:lpstr>Причины распада Югославии</vt:lpstr>
      <vt:lpstr>Причины распада Югославии</vt:lpstr>
      <vt:lpstr>Война в Хорватии</vt:lpstr>
      <vt:lpstr>Провозглашение независимости стран бывшей Югославии</vt:lpstr>
      <vt:lpstr>Боснийская война</vt:lpstr>
      <vt:lpstr>Дейтонские соглашения</vt:lpstr>
      <vt:lpstr>Косовская война</vt:lpstr>
      <vt:lpstr>Отделение Черногории</vt:lpstr>
      <vt:lpstr>Спасибо за внимание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Гражданская война и распад Югославии</dc:title>
  <dc:creator>Пользователь</dc:creator>
  <cp:lastModifiedBy>414</cp:lastModifiedBy>
  <cp:revision>6</cp:revision>
  <dcterms:created xsi:type="dcterms:W3CDTF">2017-02-09T19:28:35Z</dcterms:created>
  <dcterms:modified xsi:type="dcterms:W3CDTF">2018-03-21T06:11:10Z</dcterms:modified>
</cp:coreProperties>
</file>