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7" r:id="rId9"/>
    <p:sldId id="265" r:id="rId10"/>
    <p:sldId id="263" r:id="rId11"/>
    <p:sldId id="266" r:id="rId12"/>
    <p:sldId id="311" r:id="rId13"/>
    <p:sldId id="268" r:id="rId14"/>
    <p:sldId id="269" r:id="rId15"/>
    <p:sldId id="270" r:id="rId16"/>
    <p:sldId id="271" r:id="rId17"/>
    <p:sldId id="306" r:id="rId18"/>
    <p:sldId id="305" r:id="rId19"/>
    <p:sldId id="301" r:id="rId20"/>
    <p:sldId id="307" r:id="rId21"/>
    <p:sldId id="272" r:id="rId22"/>
    <p:sldId id="273" r:id="rId23"/>
    <p:sldId id="274" r:id="rId24"/>
    <p:sldId id="275" r:id="rId25"/>
    <p:sldId id="276" r:id="rId26"/>
    <p:sldId id="309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304" r:id="rId35"/>
    <p:sldId id="284" r:id="rId36"/>
    <p:sldId id="285" r:id="rId37"/>
    <p:sldId id="300" r:id="rId38"/>
    <p:sldId id="286" r:id="rId39"/>
    <p:sldId id="310" r:id="rId40"/>
    <p:sldId id="287" r:id="rId41"/>
    <p:sldId id="288" r:id="rId42"/>
    <p:sldId id="289" r:id="rId43"/>
    <p:sldId id="302" r:id="rId44"/>
    <p:sldId id="303" r:id="rId45"/>
    <p:sldId id="290" r:id="rId46"/>
    <p:sldId id="291" r:id="rId47"/>
    <p:sldId id="308" r:id="rId48"/>
    <p:sldId id="293" r:id="rId49"/>
    <p:sldId id="292" r:id="rId50"/>
    <p:sldId id="294" r:id="rId51"/>
    <p:sldId id="295" r:id="rId52"/>
    <p:sldId id="296" r:id="rId53"/>
    <p:sldId id="297" r:id="rId54"/>
    <p:sldId id="298" r:id="rId55"/>
    <p:sldId id="299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388F30-919E-434C-B815-8AA4B9E539EF}" type="doc">
      <dgm:prSet loTypeId="urn:microsoft.com/office/officeart/2005/8/layout/hList3" loCatId="list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67D723C4-82F9-4F59-9697-19F49D0CB819}">
      <dgm:prSet phldrT="[Текст]" custT="1"/>
      <dgm:spPr/>
      <dgm:t>
        <a:bodyPr/>
        <a:lstStyle/>
        <a:p>
          <a:r>
            <a:rPr lang="ru-RU" sz="2800" b="1" dirty="0" smtClean="0"/>
            <a:t>Передел границ с целью включения в состав Германии всех населенных немцами регионов</a:t>
          </a:r>
          <a:endParaRPr lang="ru-RU" sz="2800" b="1" dirty="0"/>
        </a:p>
      </dgm:t>
    </dgm:pt>
    <dgm:pt modelId="{81983683-7C37-477C-8115-4BFCF45E23D4}" type="parTrans" cxnId="{31FFE9BD-B670-4BB4-9E22-7DF62BB23F6D}">
      <dgm:prSet/>
      <dgm:spPr/>
      <dgm:t>
        <a:bodyPr/>
        <a:lstStyle/>
        <a:p>
          <a:endParaRPr lang="ru-RU"/>
        </a:p>
      </dgm:t>
    </dgm:pt>
    <dgm:pt modelId="{DDA8661D-435C-4323-BD2E-A8B9E7D75809}" type="sibTrans" cxnId="{31FFE9BD-B670-4BB4-9E22-7DF62BB23F6D}">
      <dgm:prSet/>
      <dgm:spPr/>
      <dgm:t>
        <a:bodyPr/>
        <a:lstStyle/>
        <a:p>
          <a:endParaRPr lang="ru-RU"/>
        </a:p>
      </dgm:t>
    </dgm:pt>
    <dgm:pt modelId="{66DEB6A1-8366-4FB0-A236-A3A87F7DF0A5}">
      <dgm:prSet phldrT="[Текст]"/>
      <dgm:spPr/>
      <dgm:t>
        <a:bodyPr/>
        <a:lstStyle/>
        <a:p>
          <a:endParaRPr lang="ru-RU" dirty="0" smtClean="0"/>
        </a:p>
        <a:p>
          <a:endParaRPr lang="ru-RU" dirty="0" smtClean="0"/>
        </a:p>
        <a:p>
          <a:r>
            <a:rPr lang="ru-RU" dirty="0" smtClean="0"/>
            <a:t>Присоединение (аншлюс) Австрии</a:t>
          </a:r>
        </a:p>
        <a:p>
          <a:r>
            <a:rPr lang="ru-RU" dirty="0" smtClean="0"/>
            <a:t>1938 г.</a:t>
          </a:r>
          <a:endParaRPr lang="ru-RU" dirty="0"/>
        </a:p>
      </dgm:t>
    </dgm:pt>
    <dgm:pt modelId="{0AE9612D-A5CE-4D66-95BE-FAE33156D13C}" type="parTrans" cxnId="{71B70E89-A1EA-4B4A-BBBE-4F20BFF60E32}">
      <dgm:prSet/>
      <dgm:spPr/>
      <dgm:t>
        <a:bodyPr/>
        <a:lstStyle/>
        <a:p>
          <a:endParaRPr lang="ru-RU"/>
        </a:p>
      </dgm:t>
    </dgm:pt>
    <dgm:pt modelId="{CCC451AF-7B7C-4794-B980-EBC953628E69}" type="sibTrans" cxnId="{71B70E89-A1EA-4B4A-BBBE-4F20BFF60E32}">
      <dgm:prSet/>
      <dgm:spPr/>
      <dgm:t>
        <a:bodyPr/>
        <a:lstStyle/>
        <a:p>
          <a:endParaRPr lang="ru-RU"/>
        </a:p>
      </dgm:t>
    </dgm:pt>
    <dgm:pt modelId="{51DE3417-715D-4BF9-8D41-811BC54459AC}">
      <dgm:prSet phldrT="[Текст]"/>
      <dgm:spPr/>
      <dgm:t>
        <a:bodyPr/>
        <a:lstStyle/>
        <a:p>
          <a:r>
            <a:rPr lang="ru-RU" dirty="0" smtClean="0"/>
            <a:t>Мюнхенское соглашение 1938 г. Англии,  Германии, Италии, Франции. Судеты - Чехословакия</a:t>
          </a:r>
          <a:endParaRPr lang="ru-RU" dirty="0"/>
        </a:p>
      </dgm:t>
    </dgm:pt>
    <dgm:pt modelId="{0C22F908-06AC-42E4-A45A-D7AE1A211BC9}" type="parTrans" cxnId="{BE222AC6-E71A-4A71-B281-B1C6204986F2}">
      <dgm:prSet/>
      <dgm:spPr/>
      <dgm:t>
        <a:bodyPr/>
        <a:lstStyle/>
        <a:p>
          <a:endParaRPr lang="ru-RU"/>
        </a:p>
      </dgm:t>
    </dgm:pt>
    <dgm:pt modelId="{9318F520-95FA-494E-B3B9-89E32C82CE9D}" type="sibTrans" cxnId="{BE222AC6-E71A-4A71-B281-B1C6204986F2}">
      <dgm:prSet/>
      <dgm:spPr/>
      <dgm:t>
        <a:bodyPr/>
        <a:lstStyle/>
        <a:p>
          <a:endParaRPr lang="ru-RU"/>
        </a:p>
      </dgm:t>
    </dgm:pt>
    <dgm:pt modelId="{42D6827C-F1FE-41B2-ADCF-18D7FA27EB27}">
      <dgm:prSet phldrT="[Текст]"/>
      <dgm:spPr/>
      <dgm:t>
        <a:bodyPr/>
        <a:lstStyle/>
        <a:p>
          <a:r>
            <a:rPr lang="ru-RU" dirty="0" smtClean="0"/>
            <a:t>Оккупация Чехии и Моравии, создание на территории Словакии независимого  государства</a:t>
          </a:r>
        </a:p>
        <a:p>
          <a:r>
            <a:rPr lang="ru-RU" dirty="0" smtClean="0"/>
            <a:t>(1939 г.)</a:t>
          </a:r>
          <a:endParaRPr lang="ru-RU" dirty="0"/>
        </a:p>
      </dgm:t>
    </dgm:pt>
    <dgm:pt modelId="{99E803F6-3B64-4E70-B23D-C886330BA431}" type="parTrans" cxnId="{81C363D6-0349-494A-9861-9D0C548B8C4D}">
      <dgm:prSet/>
      <dgm:spPr/>
      <dgm:t>
        <a:bodyPr/>
        <a:lstStyle/>
        <a:p>
          <a:endParaRPr lang="ru-RU"/>
        </a:p>
      </dgm:t>
    </dgm:pt>
    <dgm:pt modelId="{1AE4AC9E-A150-4E94-A77B-DCA456AC8DFC}" type="sibTrans" cxnId="{81C363D6-0349-494A-9861-9D0C548B8C4D}">
      <dgm:prSet/>
      <dgm:spPr/>
      <dgm:t>
        <a:bodyPr/>
        <a:lstStyle/>
        <a:p>
          <a:endParaRPr lang="ru-RU"/>
        </a:p>
      </dgm:t>
    </dgm:pt>
    <dgm:pt modelId="{7C364FCD-D8A7-481D-BCE6-C5ABBB81A174}" type="pres">
      <dgm:prSet presAssocID="{37388F30-919E-434C-B815-8AA4B9E539E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3B9307-846E-4051-ABF8-0B67929ECF93}" type="pres">
      <dgm:prSet presAssocID="{67D723C4-82F9-4F59-9697-19F49D0CB819}" presName="roof" presStyleLbl="dkBgShp" presStyleIdx="0" presStyleCnt="2" custScaleY="74128"/>
      <dgm:spPr/>
      <dgm:t>
        <a:bodyPr/>
        <a:lstStyle/>
        <a:p>
          <a:endParaRPr lang="ru-RU"/>
        </a:p>
      </dgm:t>
    </dgm:pt>
    <dgm:pt modelId="{11116CC1-1960-4BC3-9505-C7E34459D580}" type="pres">
      <dgm:prSet presAssocID="{67D723C4-82F9-4F59-9697-19F49D0CB819}" presName="pillars" presStyleCnt="0"/>
      <dgm:spPr/>
    </dgm:pt>
    <dgm:pt modelId="{A05D1227-EC77-4702-A96A-8DA621F932DD}" type="pres">
      <dgm:prSet presAssocID="{67D723C4-82F9-4F59-9697-19F49D0CB819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8EF98B-2112-4CE1-967E-D3B4D26104A3}" type="pres">
      <dgm:prSet presAssocID="{51DE3417-715D-4BF9-8D41-811BC54459AC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94A819-90E0-408A-8EAC-E799C22D5ED3}" type="pres">
      <dgm:prSet presAssocID="{42D6827C-F1FE-41B2-ADCF-18D7FA27EB27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DC27A2-E55D-4BEE-ABEC-3AB6C6CE36BE}" type="pres">
      <dgm:prSet presAssocID="{67D723C4-82F9-4F59-9697-19F49D0CB819}" presName="base" presStyleLbl="dkBgShp" presStyleIdx="1" presStyleCnt="2"/>
      <dgm:spPr/>
    </dgm:pt>
  </dgm:ptLst>
  <dgm:cxnLst>
    <dgm:cxn modelId="{71B70E89-A1EA-4B4A-BBBE-4F20BFF60E32}" srcId="{67D723C4-82F9-4F59-9697-19F49D0CB819}" destId="{66DEB6A1-8366-4FB0-A236-A3A87F7DF0A5}" srcOrd="0" destOrd="0" parTransId="{0AE9612D-A5CE-4D66-95BE-FAE33156D13C}" sibTransId="{CCC451AF-7B7C-4794-B980-EBC953628E69}"/>
    <dgm:cxn modelId="{6FED2602-83C6-40A3-84EE-1488BB60CD55}" type="presOf" srcId="{37388F30-919E-434C-B815-8AA4B9E539EF}" destId="{7C364FCD-D8A7-481D-BCE6-C5ABBB81A174}" srcOrd="0" destOrd="0" presId="urn:microsoft.com/office/officeart/2005/8/layout/hList3"/>
    <dgm:cxn modelId="{79EF217D-9BC2-4512-98D4-19CD47C06D2F}" type="presOf" srcId="{42D6827C-F1FE-41B2-ADCF-18D7FA27EB27}" destId="{0494A819-90E0-408A-8EAC-E799C22D5ED3}" srcOrd="0" destOrd="0" presId="urn:microsoft.com/office/officeart/2005/8/layout/hList3"/>
    <dgm:cxn modelId="{BE222AC6-E71A-4A71-B281-B1C6204986F2}" srcId="{67D723C4-82F9-4F59-9697-19F49D0CB819}" destId="{51DE3417-715D-4BF9-8D41-811BC54459AC}" srcOrd="1" destOrd="0" parTransId="{0C22F908-06AC-42E4-A45A-D7AE1A211BC9}" sibTransId="{9318F520-95FA-494E-B3B9-89E32C82CE9D}"/>
    <dgm:cxn modelId="{F9342E86-181A-47B3-9B10-9933B0D85C95}" type="presOf" srcId="{67D723C4-82F9-4F59-9697-19F49D0CB819}" destId="{E43B9307-846E-4051-ABF8-0B67929ECF93}" srcOrd="0" destOrd="0" presId="urn:microsoft.com/office/officeart/2005/8/layout/hList3"/>
    <dgm:cxn modelId="{D67B3B6A-043D-469A-AC97-135D7ED2B7D2}" type="presOf" srcId="{66DEB6A1-8366-4FB0-A236-A3A87F7DF0A5}" destId="{A05D1227-EC77-4702-A96A-8DA621F932DD}" srcOrd="0" destOrd="0" presId="urn:microsoft.com/office/officeart/2005/8/layout/hList3"/>
    <dgm:cxn modelId="{31FFE9BD-B670-4BB4-9E22-7DF62BB23F6D}" srcId="{37388F30-919E-434C-B815-8AA4B9E539EF}" destId="{67D723C4-82F9-4F59-9697-19F49D0CB819}" srcOrd="0" destOrd="0" parTransId="{81983683-7C37-477C-8115-4BFCF45E23D4}" sibTransId="{DDA8661D-435C-4323-BD2E-A8B9E7D75809}"/>
    <dgm:cxn modelId="{81C363D6-0349-494A-9861-9D0C548B8C4D}" srcId="{67D723C4-82F9-4F59-9697-19F49D0CB819}" destId="{42D6827C-F1FE-41B2-ADCF-18D7FA27EB27}" srcOrd="2" destOrd="0" parTransId="{99E803F6-3B64-4E70-B23D-C886330BA431}" sibTransId="{1AE4AC9E-A150-4E94-A77B-DCA456AC8DFC}"/>
    <dgm:cxn modelId="{61456851-17F3-4B1C-B547-3AACDFF54BE4}" type="presOf" srcId="{51DE3417-715D-4BF9-8D41-811BC54459AC}" destId="{F18EF98B-2112-4CE1-967E-D3B4D26104A3}" srcOrd="0" destOrd="0" presId="urn:microsoft.com/office/officeart/2005/8/layout/hList3"/>
    <dgm:cxn modelId="{D1BB8931-70EF-4011-A42C-FC336949E4DF}" type="presParOf" srcId="{7C364FCD-D8A7-481D-BCE6-C5ABBB81A174}" destId="{E43B9307-846E-4051-ABF8-0B67929ECF93}" srcOrd="0" destOrd="0" presId="urn:microsoft.com/office/officeart/2005/8/layout/hList3"/>
    <dgm:cxn modelId="{050E0FF8-40C3-49FE-A196-73C8C5601C9B}" type="presParOf" srcId="{7C364FCD-D8A7-481D-BCE6-C5ABBB81A174}" destId="{11116CC1-1960-4BC3-9505-C7E34459D580}" srcOrd="1" destOrd="0" presId="urn:microsoft.com/office/officeart/2005/8/layout/hList3"/>
    <dgm:cxn modelId="{B17905CF-ABF4-40F2-A832-4F1D8EB98558}" type="presParOf" srcId="{11116CC1-1960-4BC3-9505-C7E34459D580}" destId="{A05D1227-EC77-4702-A96A-8DA621F932DD}" srcOrd="0" destOrd="0" presId="urn:microsoft.com/office/officeart/2005/8/layout/hList3"/>
    <dgm:cxn modelId="{E4764218-651C-491D-8CBC-F95B78E62A99}" type="presParOf" srcId="{11116CC1-1960-4BC3-9505-C7E34459D580}" destId="{F18EF98B-2112-4CE1-967E-D3B4D26104A3}" srcOrd="1" destOrd="0" presId="urn:microsoft.com/office/officeart/2005/8/layout/hList3"/>
    <dgm:cxn modelId="{5DA9741B-DABF-4B9E-B45A-5ECDF571F35E}" type="presParOf" srcId="{11116CC1-1960-4BC3-9505-C7E34459D580}" destId="{0494A819-90E0-408A-8EAC-E799C22D5ED3}" srcOrd="2" destOrd="0" presId="urn:microsoft.com/office/officeart/2005/8/layout/hList3"/>
    <dgm:cxn modelId="{24F0CBC9-A684-4BC2-993A-42FF32597CE6}" type="presParOf" srcId="{7C364FCD-D8A7-481D-BCE6-C5ABBB81A174}" destId="{B7DC27A2-E55D-4BEE-ABEC-3AB6C6CE36BE}" srcOrd="2" destOrd="0" presId="urn:microsoft.com/office/officeart/2005/8/layout/hList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4B93B0-70D3-4BFE-9509-F30CCEF97DE9}" type="doc">
      <dgm:prSet loTypeId="urn:microsoft.com/office/officeart/2005/8/layout/matrix1" loCatId="matrix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38D7792-CD02-46C9-ABE5-7D1E071535DF}">
      <dgm:prSet phldrT="[Текст]" custT="1"/>
      <dgm:spPr>
        <a:solidFill>
          <a:srgbClr val="FF9D89"/>
        </a:solidFill>
      </dgm:spPr>
      <dgm:t>
        <a:bodyPr/>
        <a:lstStyle/>
        <a:p>
          <a:r>
            <a:rPr lang="ru-RU" sz="3600" b="1" dirty="0" smtClean="0">
              <a:solidFill>
                <a:srgbClr val="C00000"/>
              </a:solidFill>
            </a:rPr>
            <a:t>Вторая мировая война</a:t>
          </a:r>
          <a:endParaRPr lang="ru-RU" sz="3600" b="1" dirty="0">
            <a:solidFill>
              <a:srgbClr val="C00000"/>
            </a:solidFill>
          </a:endParaRPr>
        </a:p>
      </dgm:t>
    </dgm:pt>
    <dgm:pt modelId="{A49DB767-DDFD-4C76-8664-57A6A9D51DBC}" type="parTrans" cxnId="{D5C75E69-1E1A-4EEA-8FCE-902B33B3E2E6}">
      <dgm:prSet/>
      <dgm:spPr/>
      <dgm:t>
        <a:bodyPr/>
        <a:lstStyle/>
        <a:p>
          <a:endParaRPr lang="ru-RU"/>
        </a:p>
      </dgm:t>
    </dgm:pt>
    <dgm:pt modelId="{7E810A8E-ED8B-43C0-B698-01FC81B3DE7A}" type="sibTrans" cxnId="{D5C75E69-1E1A-4EEA-8FCE-902B33B3E2E6}">
      <dgm:prSet/>
      <dgm:spPr/>
      <dgm:t>
        <a:bodyPr/>
        <a:lstStyle/>
        <a:p>
          <a:endParaRPr lang="ru-RU"/>
        </a:p>
      </dgm:t>
    </dgm:pt>
    <dgm:pt modelId="{D101F055-4579-4C3A-A276-8BED9DBFF9B8}">
      <dgm:prSet phldrT="[Текст]"/>
      <dgm:spPr/>
      <dgm:t>
        <a:bodyPr/>
        <a:lstStyle/>
        <a:p>
          <a:pPr>
            <a:spcAft>
              <a:spcPts val="0"/>
            </a:spcAft>
          </a:pPr>
          <a:endParaRPr lang="ru-RU" b="1" dirty="0" smtClean="0">
            <a:solidFill>
              <a:srgbClr val="002060"/>
            </a:solidFill>
          </a:endParaRPr>
        </a:p>
        <a:p>
          <a:pPr>
            <a:spcAft>
              <a:spcPts val="0"/>
            </a:spcAft>
          </a:pPr>
          <a:r>
            <a:rPr lang="ru-RU" b="1" dirty="0" smtClean="0">
              <a:solidFill>
                <a:srgbClr val="002060"/>
              </a:solidFill>
            </a:rPr>
            <a:t>Участвовало </a:t>
          </a:r>
        </a:p>
        <a:p>
          <a:pPr>
            <a:spcAft>
              <a:spcPts val="0"/>
            </a:spcAft>
          </a:pPr>
          <a:r>
            <a:rPr lang="ru-RU" b="1" dirty="0" smtClean="0">
              <a:solidFill>
                <a:srgbClr val="002060"/>
              </a:solidFill>
            </a:rPr>
            <a:t>72 государства</a:t>
          </a:r>
        </a:p>
        <a:p>
          <a:pPr>
            <a:spcAft>
              <a:spcPts val="0"/>
            </a:spcAft>
          </a:pPr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Продолжалась </a:t>
          </a:r>
        </a:p>
        <a:p>
          <a:pPr>
            <a:spcAft>
              <a:spcPts val="0"/>
            </a:spcAft>
          </a:pPr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2194 дня</a:t>
          </a:r>
          <a:endParaRPr lang="ru-RU" b="1" dirty="0">
            <a:solidFill>
              <a:schemeClr val="accent5">
                <a:lumMod val="50000"/>
              </a:schemeClr>
            </a:solidFill>
          </a:endParaRPr>
        </a:p>
      </dgm:t>
    </dgm:pt>
    <dgm:pt modelId="{96A80D4C-628B-4B1B-84F7-008CAEC0BFD8}" type="parTrans" cxnId="{D610B2E2-BB50-4CFB-BB9D-A52D52A70306}">
      <dgm:prSet/>
      <dgm:spPr/>
      <dgm:t>
        <a:bodyPr/>
        <a:lstStyle/>
        <a:p>
          <a:endParaRPr lang="ru-RU"/>
        </a:p>
      </dgm:t>
    </dgm:pt>
    <dgm:pt modelId="{15F742C7-5CA1-4780-8645-622520E84892}" type="sibTrans" cxnId="{D610B2E2-BB50-4CFB-BB9D-A52D52A70306}">
      <dgm:prSet/>
      <dgm:spPr/>
      <dgm:t>
        <a:bodyPr/>
        <a:lstStyle/>
        <a:p>
          <a:endParaRPr lang="ru-RU"/>
        </a:p>
      </dgm:t>
    </dgm:pt>
    <dgm:pt modelId="{353B7226-6A7D-4596-A24F-1B25AE6FFCFA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Население стран, вовлеченных в войну 1700 человек</a:t>
          </a:r>
          <a:endParaRPr lang="ru-RU" b="1" dirty="0">
            <a:solidFill>
              <a:srgbClr val="002060"/>
            </a:solidFill>
          </a:endParaRPr>
        </a:p>
      </dgm:t>
    </dgm:pt>
    <dgm:pt modelId="{197D2AE5-F350-4EF5-ACED-5EE9D59A0A2E}" type="parTrans" cxnId="{E1F71B4D-D4A7-469C-9787-6D91E00F9E72}">
      <dgm:prSet/>
      <dgm:spPr/>
      <dgm:t>
        <a:bodyPr/>
        <a:lstStyle/>
        <a:p>
          <a:endParaRPr lang="ru-RU"/>
        </a:p>
      </dgm:t>
    </dgm:pt>
    <dgm:pt modelId="{0EE0025F-A024-46A2-9B82-F0BA6F720D7E}" type="sibTrans" cxnId="{E1F71B4D-D4A7-469C-9787-6D91E00F9E72}">
      <dgm:prSet/>
      <dgm:spPr/>
      <dgm:t>
        <a:bodyPr/>
        <a:lstStyle/>
        <a:p>
          <a:endParaRPr lang="ru-RU"/>
        </a:p>
      </dgm:t>
    </dgm:pt>
    <dgm:pt modelId="{95881D8B-C044-464C-BD51-12B1D85D286A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ru-RU" b="1" dirty="0" smtClean="0">
              <a:solidFill>
                <a:schemeClr val="accent6">
                  <a:lumMod val="50000"/>
                </a:schemeClr>
              </a:solidFill>
            </a:rPr>
            <a:t>Боевые действия </a:t>
          </a:r>
        </a:p>
        <a:p>
          <a:pPr>
            <a:spcAft>
              <a:spcPts val="0"/>
            </a:spcAft>
          </a:pPr>
          <a:r>
            <a:rPr lang="ru-RU" b="1" dirty="0" smtClean="0">
              <a:solidFill>
                <a:schemeClr val="accent6">
                  <a:lumMod val="50000"/>
                </a:schemeClr>
              </a:solidFill>
            </a:rPr>
            <a:t>велись на территории </a:t>
          </a:r>
        </a:p>
        <a:p>
          <a:pPr>
            <a:spcAft>
              <a:spcPts val="0"/>
            </a:spcAft>
          </a:pPr>
          <a:r>
            <a:rPr lang="ru-RU" b="1" dirty="0" smtClean="0">
              <a:solidFill>
                <a:schemeClr val="accent6">
                  <a:lumMod val="50000"/>
                </a:schemeClr>
              </a:solidFill>
            </a:rPr>
            <a:t>40 государств</a:t>
          </a:r>
        </a:p>
        <a:p>
          <a:pPr>
            <a:spcAft>
              <a:spcPct val="35000"/>
            </a:spcAft>
          </a:pPr>
          <a:endParaRPr lang="ru-RU" dirty="0"/>
        </a:p>
      </dgm:t>
    </dgm:pt>
    <dgm:pt modelId="{1DF8CE3A-46EE-4E28-BE82-8B379DAC96C7}" type="parTrans" cxnId="{80E97C85-E0A2-4189-A161-571663B0E5B9}">
      <dgm:prSet/>
      <dgm:spPr/>
      <dgm:t>
        <a:bodyPr/>
        <a:lstStyle/>
        <a:p>
          <a:endParaRPr lang="ru-RU"/>
        </a:p>
      </dgm:t>
    </dgm:pt>
    <dgm:pt modelId="{8E62D987-AE22-4B28-B6C2-FB193EB5E27A}" type="sibTrans" cxnId="{80E97C85-E0A2-4189-A161-571663B0E5B9}">
      <dgm:prSet/>
      <dgm:spPr/>
      <dgm:t>
        <a:bodyPr/>
        <a:lstStyle/>
        <a:p>
          <a:endParaRPr lang="ru-RU"/>
        </a:p>
      </dgm:t>
    </dgm:pt>
    <dgm:pt modelId="{836A3530-B36D-4446-8603-D079EFAEF219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ru-RU" b="1" dirty="0" smtClean="0">
              <a:solidFill>
                <a:srgbClr val="660066"/>
              </a:solidFill>
            </a:rPr>
            <a:t>Число погибших </a:t>
          </a:r>
        </a:p>
        <a:p>
          <a:pPr>
            <a:spcAft>
              <a:spcPts val="0"/>
            </a:spcAft>
          </a:pPr>
          <a:r>
            <a:rPr lang="ru-RU" b="1" dirty="0" smtClean="0">
              <a:solidFill>
                <a:srgbClr val="660066"/>
              </a:solidFill>
            </a:rPr>
            <a:t>60 млн. человек</a:t>
          </a:r>
        </a:p>
        <a:p>
          <a:pPr>
            <a:spcAft>
              <a:spcPts val="0"/>
            </a:spcAft>
          </a:pPr>
          <a:r>
            <a:rPr lang="ru-RU" b="1" dirty="0" smtClean="0">
              <a:solidFill>
                <a:srgbClr val="660066"/>
              </a:solidFill>
            </a:rPr>
            <a:t>На Восточном фронте  враг понес 73% всех потерь</a:t>
          </a:r>
          <a:endParaRPr lang="ru-RU" b="1" dirty="0">
            <a:solidFill>
              <a:srgbClr val="660066"/>
            </a:solidFill>
          </a:endParaRPr>
        </a:p>
      </dgm:t>
    </dgm:pt>
    <dgm:pt modelId="{1A3786F9-A7D1-4777-B2BF-7200D1171F26}" type="parTrans" cxnId="{A9DD2E4D-9CAF-4371-9DEC-F41E772CF76F}">
      <dgm:prSet/>
      <dgm:spPr/>
      <dgm:t>
        <a:bodyPr/>
        <a:lstStyle/>
        <a:p>
          <a:endParaRPr lang="ru-RU"/>
        </a:p>
      </dgm:t>
    </dgm:pt>
    <dgm:pt modelId="{20A41FC6-C692-4F75-A1EA-4EA5C5192A93}" type="sibTrans" cxnId="{A9DD2E4D-9CAF-4371-9DEC-F41E772CF76F}">
      <dgm:prSet/>
      <dgm:spPr/>
      <dgm:t>
        <a:bodyPr/>
        <a:lstStyle/>
        <a:p>
          <a:endParaRPr lang="ru-RU"/>
        </a:p>
      </dgm:t>
    </dgm:pt>
    <dgm:pt modelId="{55C60E68-BC9A-4349-BA84-11125CD7407D}" type="pres">
      <dgm:prSet presAssocID="{6F4B93B0-70D3-4BFE-9509-F30CCEF97DE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ED4528-8F2F-428F-B519-B4C683D6C914}" type="pres">
      <dgm:prSet presAssocID="{6F4B93B0-70D3-4BFE-9509-F30CCEF97DE9}" presName="matrix" presStyleCnt="0"/>
      <dgm:spPr/>
    </dgm:pt>
    <dgm:pt modelId="{2C5BD560-3B5B-4335-8FC9-2628991B7522}" type="pres">
      <dgm:prSet presAssocID="{6F4B93B0-70D3-4BFE-9509-F30CCEF97DE9}" presName="tile1" presStyleLbl="node1" presStyleIdx="0" presStyleCnt="4"/>
      <dgm:spPr/>
      <dgm:t>
        <a:bodyPr/>
        <a:lstStyle/>
        <a:p>
          <a:endParaRPr lang="ru-RU"/>
        </a:p>
      </dgm:t>
    </dgm:pt>
    <dgm:pt modelId="{66F4BCDF-0159-4FC6-9638-AC2E87D21362}" type="pres">
      <dgm:prSet presAssocID="{6F4B93B0-70D3-4BFE-9509-F30CCEF97DE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EB238B-C944-404B-A39B-868272936BB6}" type="pres">
      <dgm:prSet presAssocID="{6F4B93B0-70D3-4BFE-9509-F30CCEF97DE9}" presName="tile2" presStyleLbl="node1" presStyleIdx="1" presStyleCnt="4"/>
      <dgm:spPr/>
      <dgm:t>
        <a:bodyPr/>
        <a:lstStyle/>
        <a:p>
          <a:endParaRPr lang="ru-RU"/>
        </a:p>
      </dgm:t>
    </dgm:pt>
    <dgm:pt modelId="{4D004FFE-1B41-450B-BB81-D8A912B2AB8A}" type="pres">
      <dgm:prSet presAssocID="{6F4B93B0-70D3-4BFE-9509-F30CCEF97DE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BEB26D-1881-4487-B645-10BA4AA68016}" type="pres">
      <dgm:prSet presAssocID="{6F4B93B0-70D3-4BFE-9509-F30CCEF97DE9}" presName="tile3" presStyleLbl="node1" presStyleIdx="2" presStyleCnt="4"/>
      <dgm:spPr/>
      <dgm:t>
        <a:bodyPr/>
        <a:lstStyle/>
        <a:p>
          <a:endParaRPr lang="ru-RU"/>
        </a:p>
      </dgm:t>
    </dgm:pt>
    <dgm:pt modelId="{1BA50955-02CB-495D-9633-E84FECE8DF5E}" type="pres">
      <dgm:prSet presAssocID="{6F4B93B0-70D3-4BFE-9509-F30CCEF97DE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D32282-5741-4663-A3FB-60F38BAC39F7}" type="pres">
      <dgm:prSet presAssocID="{6F4B93B0-70D3-4BFE-9509-F30CCEF97DE9}" presName="tile4" presStyleLbl="node1" presStyleIdx="3" presStyleCnt="4"/>
      <dgm:spPr/>
      <dgm:t>
        <a:bodyPr/>
        <a:lstStyle/>
        <a:p>
          <a:endParaRPr lang="ru-RU"/>
        </a:p>
      </dgm:t>
    </dgm:pt>
    <dgm:pt modelId="{9C2775FF-62C9-4E02-B6E9-D7BCD0DDF4D7}" type="pres">
      <dgm:prSet presAssocID="{6F4B93B0-70D3-4BFE-9509-F30CCEF97DE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EC1F39-E7D2-418C-A8D4-1FAE5D2BD65C}" type="pres">
      <dgm:prSet presAssocID="{6F4B93B0-70D3-4BFE-9509-F30CCEF97DE9}" presName="centerTile" presStyleLbl="fgShp" presStyleIdx="0" presStyleCnt="1" custScaleX="115742" custScaleY="123458" custLinFactNeighborX="0" custLinFactNeighborY="-4938">
        <dgm:presLayoutVars>
          <dgm:chMax val="0"/>
          <dgm:chPref val="0"/>
        </dgm:presLayoutVars>
      </dgm:prSet>
      <dgm:spPr>
        <a:prstGeom prst="plaque">
          <a:avLst/>
        </a:prstGeom>
      </dgm:spPr>
      <dgm:t>
        <a:bodyPr/>
        <a:lstStyle/>
        <a:p>
          <a:endParaRPr lang="ru-RU"/>
        </a:p>
      </dgm:t>
    </dgm:pt>
  </dgm:ptLst>
  <dgm:cxnLst>
    <dgm:cxn modelId="{6CD8C5E6-D2B7-404B-B182-2C327CBA1135}" type="presOf" srcId="{6F4B93B0-70D3-4BFE-9509-F30CCEF97DE9}" destId="{55C60E68-BC9A-4349-BA84-11125CD7407D}" srcOrd="0" destOrd="0" presId="urn:microsoft.com/office/officeart/2005/8/layout/matrix1"/>
    <dgm:cxn modelId="{9FD7B04C-9D21-4131-904A-587E234CAC22}" type="presOf" srcId="{95881D8B-C044-464C-BD51-12B1D85D286A}" destId="{20BEB26D-1881-4487-B645-10BA4AA68016}" srcOrd="0" destOrd="0" presId="urn:microsoft.com/office/officeart/2005/8/layout/matrix1"/>
    <dgm:cxn modelId="{CDA99BBB-4175-4ACA-9ACD-989AEB60D639}" type="presOf" srcId="{353B7226-6A7D-4596-A24F-1B25AE6FFCFA}" destId="{4D004FFE-1B41-450B-BB81-D8A912B2AB8A}" srcOrd="1" destOrd="0" presId="urn:microsoft.com/office/officeart/2005/8/layout/matrix1"/>
    <dgm:cxn modelId="{88DF61C6-5689-4AD8-AA53-D71C9E05CE70}" type="presOf" srcId="{638D7792-CD02-46C9-ABE5-7D1E071535DF}" destId="{B7EC1F39-E7D2-418C-A8D4-1FAE5D2BD65C}" srcOrd="0" destOrd="0" presId="urn:microsoft.com/office/officeart/2005/8/layout/matrix1"/>
    <dgm:cxn modelId="{A9DD2E4D-9CAF-4371-9DEC-F41E772CF76F}" srcId="{638D7792-CD02-46C9-ABE5-7D1E071535DF}" destId="{836A3530-B36D-4446-8603-D079EFAEF219}" srcOrd="3" destOrd="0" parTransId="{1A3786F9-A7D1-4777-B2BF-7200D1171F26}" sibTransId="{20A41FC6-C692-4F75-A1EA-4EA5C5192A93}"/>
    <dgm:cxn modelId="{32878E1D-3810-468A-BE6C-44A6EEC8E8BF}" type="presOf" srcId="{353B7226-6A7D-4596-A24F-1B25AE6FFCFA}" destId="{9AEB238B-C944-404B-A39B-868272936BB6}" srcOrd="0" destOrd="0" presId="urn:microsoft.com/office/officeart/2005/8/layout/matrix1"/>
    <dgm:cxn modelId="{80E97C85-E0A2-4189-A161-571663B0E5B9}" srcId="{638D7792-CD02-46C9-ABE5-7D1E071535DF}" destId="{95881D8B-C044-464C-BD51-12B1D85D286A}" srcOrd="2" destOrd="0" parTransId="{1DF8CE3A-46EE-4E28-BE82-8B379DAC96C7}" sibTransId="{8E62D987-AE22-4B28-B6C2-FB193EB5E27A}"/>
    <dgm:cxn modelId="{3506FCFC-63CA-4EB0-9987-9060A4CE6471}" type="presOf" srcId="{D101F055-4579-4C3A-A276-8BED9DBFF9B8}" destId="{66F4BCDF-0159-4FC6-9638-AC2E87D21362}" srcOrd="1" destOrd="0" presId="urn:microsoft.com/office/officeart/2005/8/layout/matrix1"/>
    <dgm:cxn modelId="{D9881893-F792-4D6A-8E46-1407CE0FD1D3}" type="presOf" srcId="{836A3530-B36D-4446-8603-D079EFAEF219}" destId="{E0D32282-5741-4663-A3FB-60F38BAC39F7}" srcOrd="0" destOrd="0" presId="urn:microsoft.com/office/officeart/2005/8/layout/matrix1"/>
    <dgm:cxn modelId="{D610B2E2-BB50-4CFB-BB9D-A52D52A70306}" srcId="{638D7792-CD02-46C9-ABE5-7D1E071535DF}" destId="{D101F055-4579-4C3A-A276-8BED9DBFF9B8}" srcOrd="0" destOrd="0" parTransId="{96A80D4C-628B-4B1B-84F7-008CAEC0BFD8}" sibTransId="{15F742C7-5CA1-4780-8645-622520E84892}"/>
    <dgm:cxn modelId="{6123E58D-6A7B-464A-A8B8-4DA1F68E4D75}" type="presOf" srcId="{95881D8B-C044-464C-BD51-12B1D85D286A}" destId="{1BA50955-02CB-495D-9633-E84FECE8DF5E}" srcOrd="1" destOrd="0" presId="urn:microsoft.com/office/officeart/2005/8/layout/matrix1"/>
    <dgm:cxn modelId="{39B65C0B-20C3-482A-BA4F-366D611011A1}" type="presOf" srcId="{D101F055-4579-4C3A-A276-8BED9DBFF9B8}" destId="{2C5BD560-3B5B-4335-8FC9-2628991B7522}" srcOrd="0" destOrd="0" presId="urn:microsoft.com/office/officeart/2005/8/layout/matrix1"/>
    <dgm:cxn modelId="{E1F71B4D-D4A7-469C-9787-6D91E00F9E72}" srcId="{638D7792-CD02-46C9-ABE5-7D1E071535DF}" destId="{353B7226-6A7D-4596-A24F-1B25AE6FFCFA}" srcOrd="1" destOrd="0" parTransId="{197D2AE5-F350-4EF5-ACED-5EE9D59A0A2E}" sibTransId="{0EE0025F-A024-46A2-9B82-F0BA6F720D7E}"/>
    <dgm:cxn modelId="{C2D08110-9ACD-4BD3-B999-3454F6F00728}" type="presOf" srcId="{836A3530-B36D-4446-8603-D079EFAEF219}" destId="{9C2775FF-62C9-4E02-B6E9-D7BCD0DDF4D7}" srcOrd="1" destOrd="0" presId="urn:microsoft.com/office/officeart/2005/8/layout/matrix1"/>
    <dgm:cxn modelId="{D5C75E69-1E1A-4EEA-8FCE-902B33B3E2E6}" srcId="{6F4B93B0-70D3-4BFE-9509-F30CCEF97DE9}" destId="{638D7792-CD02-46C9-ABE5-7D1E071535DF}" srcOrd="0" destOrd="0" parTransId="{A49DB767-DDFD-4C76-8664-57A6A9D51DBC}" sibTransId="{7E810A8E-ED8B-43C0-B698-01FC81B3DE7A}"/>
    <dgm:cxn modelId="{C5EEF909-DDB1-4F15-8E0F-5A39C8545ADE}" type="presParOf" srcId="{55C60E68-BC9A-4349-BA84-11125CD7407D}" destId="{98ED4528-8F2F-428F-B519-B4C683D6C914}" srcOrd="0" destOrd="0" presId="urn:microsoft.com/office/officeart/2005/8/layout/matrix1"/>
    <dgm:cxn modelId="{53354496-38B8-4C65-9547-CE6C1999B7F9}" type="presParOf" srcId="{98ED4528-8F2F-428F-B519-B4C683D6C914}" destId="{2C5BD560-3B5B-4335-8FC9-2628991B7522}" srcOrd="0" destOrd="0" presId="urn:microsoft.com/office/officeart/2005/8/layout/matrix1"/>
    <dgm:cxn modelId="{DF642B2F-D441-4FAA-A5B6-891AD81F9489}" type="presParOf" srcId="{98ED4528-8F2F-428F-B519-B4C683D6C914}" destId="{66F4BCDF-0159-4FC6-9638-AC2E87D21362}" srcOrd="1" destOrd="0" presId="urn:microsoft.com/office/officeart/2005/8/layout/matrix1"/>
    <dgm:cxn modelId="{51A5A305-4B37-4BC4-AB09-7F90C9454AD9}" type="presParOf" srcId="{98ED4528-8F2F-428F-B519-B4C683D6C914}" destId="{9AEB238B-C944-404B-A39B-868272936BB6}" srcOrd="2" destOrd="0" presId="urn:microsoft.com/office/officeart/2005/8/layout/matrix1"/>
    <dgm:cxn modelId="{CE781EB8-E296-44AC-A85B-01A7B135B5F1}" type="presParOf" srcId="{98ED4528-8F2F-428F-B519-B4C683D6C914}" destId="{4D004FFE-1B41-450B-BB81-D8A912B2AB8A}" srcOrd="3" destOrd="0" presId="urn:microsoft.com/office/officeart/2005/8/layout/matrix1"/>
    <dgm:cxn modelId="{477668CC-0A9F-4EE4-B2D1-3EA3FF68CF7A}" type="presParOf" srcId="{98ED4528-8F2F-428F-B519-B4C683D6C914}" destId="{20BEB26D-1881-4487-B645-10BA4AA68016}" srcOrd="4" destOrd="0" presId="urn:microsoft.com/office/officeart/2005/8/layout/matrix1"/>
    <dgm:cxn modelId="{E3102813-7208-439A-AB46-53772068A153}" type="presParOf" srcId="{98ED4528-8F2F-428F-B519-B4C683D6C914}" destId="{1BA50955-02CB-495D-9633-E84FECE8DF5E}" srcOrd="5" destOrd="0" presId="urn:microsoft.com/office/officeart/2005/8/layout/matrix1"/>
    <dgm:cxn modelId="{47B702B5-26D4-4D38-9A31-DF4CA8672023}" type="presParOf" srcId="{98ED4528-8F2F-428F-B519-B4C683D6C914}" destId="{E0D32282-5741-4663-A3FB-60F38BAC39F7}" srcOrd="6" destOrd="0" presId="urn:microsoft.com/office/officeart/2005/8/layout/matrix1"/>
    <dgm:cxn modelId="{EF713554-CEBF-48A7-A98A-8E17B029A74D}" type="presParOf" srcId="{98ED4528-8F2F-428F-B519-B4C683D6C914}" destId="{9C2775FF-62C9-4E02-B6E9-D7BCD0DDF4D7}" srcOrd="7" destOrd="0" presId="urn:microsoft.com/office/officeart/2005/8/layout/matrix1"/>
    <dgm:cxn modelId="{85DA0C5A-F6A1-4D99-85D7-5442771367F4}" type="presParOf" srcId="{55C60E68-BC9A-4349-BA84-11125CD7407D}" destId="{B7EC1F39-E7D2-418C-A8D4-1FAE5D2BD65C}" srcOrd="1" destOrd="0" presId="urn:microsoft.com/office/officeart/2005/8/layout/matrix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3CF05-FD77-42F0-BC11-8A72FC71176B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7B54-D6FA-4727-857D-16849B22DC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3CF05-FD77-42F0-BC11-8A72FC71176B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7B54-D6FA-4727-857D-16849B22DC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3CF05-FD77-42F0-BC11-8A72FC71176B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7B54-D6FA-4727-857D-16849B22DC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3CF05-FD77-42F0-BC11-8A72FC71176B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7B54-D6FA-4727-857D-16849B22DC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3CF05-FD77-42F0-BC11-8A72FC71176B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7B54-D6FA-4727-857D-16849B22DC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3CF05-FD77-42F0-BC11-8A72FC71176B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7B54-D6FA-4727-857D-16849B22DC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3CF05-FD77-42F0-BC11-8A72FC71176B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7B54-D6FA-4727-857D-16849B22DC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3CF05-FD77-42F0-BC11-8A72FC71176B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7B54-D6FA-4727-857D-16849B22DC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3CF05-FD77-42F0-BC11-8A72FC71176B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7B54-D6FA-4727-857D-16849B22DC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3CF05-FD77-42F0-BC11-8A72FC71176B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97B54-D6FA-4727-857D-16849B22DC6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3CF05-FD77-42F0-BC11-8A72FC71176B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9397B54-D6FA-4727-857D-16849B22DC6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503CF05-FD77-42F0-BC11-8A72FC71176B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9397B54-D6FA-4727-857D-16849B22DC6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«Вторая мировая война».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2643182"/>
            <a:ext cx="7854696" cy="307183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/>
              <a:t>1.Причины и ход. «Странная война». Блицкриг вермахта.</a:t>
            </a:r>
          </a:p>
          <a:p>
            <a:pPr algn="just"/>
            <a:r>
              <a:rPr lang="ru-RU" dirty="0" smtClean="0"/>
              <a:t>2. Изменения в системе международных отношений со вступлением в войну СССР и США. Антигитлеровская коалиция. Ленд-лиз. </a:t>
            </a:r>
          </a:p>
          <a:p>
            <a:pPr algn="just"/>
            <a:r>
              <a:rPr lang="ru-RU" dirty="0" smtClean="0"/>
              <a:t>3.Военные действия на Тихом и Атлантическом океанах, в Африке и Азии. «Второй фронт» в Европе. </a:t>
            </a:r>
          </a:p>
          <a:p>
            <a:pPr algn="just"/>
            <a:r>
              <a:rPr lang="ru-RU" dirty="0" smtClean="0"/>
              <a:t>4.Война технологий. Миропорядок Ялты и Потсдама. Возникновение биполярного мира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Присоединение (аншлюс) Австрии</a:t>
            </a:r>
            <a:br>
              <a:rPr lang="ru-RU" dirty="0" smtClean="0"/>
            </a:br>
            <a:r>
              <a:rPr lang="ru-RU" dirty="0" smtClean="0"/>
              <a:t>1938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sz="2000" dirty="0" smtClean="0"/>
              <a:t>10 апреля в Германии и Австрии состоялся плебисцит об аншлюсе. По официальным данным, в Германии за аншлюс проголосовало 99,08 % жителей, в Австрии — 99,75 %</a:t>
            </a:r>
          </a:p>
          <a:p>
            <a:pPr algn="just"/>
            <a:r>
              <a:rPr lang="ru-RU" sz="2000" dirty="0" smtClean="0"/>
              <a:t>В результате аншлюса территория Германии увеличилась на 17 %, население — на 10 % (на 6,7 </a:t>
            </a:r>
            <a:r>
              <a:rPr lang="ru-RU" sz="2000" dirty="0" err="1" smtClean="0"/>
              <a:t>млн</a:t>
            </a:r>
            <a:r>
              <a:rPr lang="ru-RU" sz="2000" dirty="0" smtClean="0"/>
              <a:t> человек). В состав вермахта были включены 6 сформированных в Австрии дивизий.</a:t>
            </a:r>
            <a:endParaRPr lang="ru-RU" sz="2000" dirty="0"/>
          </a:p>
        </p:txBody>
      </p:sp>
      <p:pic>
        <p:nvPicPr>
          <p:cNvPr id="3074" name="Picture 2" descr="C:\Documents and Settings\admin\Мои документы\Владение Дмитрия Федотова\Работа\Новая папка (9)\0a31e0fa24ce7fedb89ef383560d41c1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5050" y="2232269"/>
            <a:ext cx="5111750" cy="3460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28860" y="500042"/>
            <a:ext cx="6300774" cy="564360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endParaRPr lang="ru-RU" sz="4400" b="1" i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Bookman Old Style"/>
            </a:endParaRPr>
          </a:p>
          <a:p>
            <a:pPr algn="ctr">
              <a:buNone/>
            </a:pPr>
            <a:r>
              <a:rPr lang="ru-RU" sz="44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okman Old Style"/>
              </a:rPr>
              <a:t>Восточный </a:t>
            </a:r>
          </a:p>
          <a:p>
            <a:pPr algn="ctr">
              <a:buNone/>
            </a:pPr>
            <a:r>
              <a:rPr lang="ru-RU" sz="44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okman Old Style"/>
              </a:rPr>
              <a:t>очаг войны:</a:t>
            </a:r>
          </a:p>
          <a:p>
            <a:pPr algn="ctr">
              <a:buNone/>
            </a:pPr>
            <a:r>
              <a:rPr lang="ru-RU" sz="4000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okman Old Style"/>
              </a:rPr>
              <a:t>СССР - Япония</a:t>
            </a:r>
          </a:p>
          <a:p>
            <a:pPr algn="ctr"/>
            <a:r>
              <a:rPr lang="ru-RU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okman Old Style"/>
              </a:rPr>
              <a:t>- вооруженный конфликт</a:t>
            </a:r>
          </a:p>
          <a:p>
            <a:pPr algn="ctr">
              <a:buNone/>
            </a:pPr>
            <a:r>
              <a:rPr lang="ru-RU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okman Old Style"/>
              </a:rPr>
              <a:t>у озера Хасан (1938 г.);</a:t>
            </a:r>
          </a:p>
          <a:p>
            <a:pPr algn="ctr"/>
            <a:r>
              <a:rPr lang="ru-RU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okman Old Style"/>
              </a:rPr>
              <a:t>- военные действия у</a:t>
            </a:r>
          </a:p>
          <a:p>
            <a:pPr algn="ctr">
              <a:buNone/>
            </a:pPr>
            <a:r>
              <a:rPr lang="ru-RU" b="1" i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Bookman Old Style"/>
              </a:rPr>
              <a:t>реки Халхин-Гол (1939 г.).</a:t>
            </a:r>
            <a:endParaRPr lang="ru-RU" dirty="0"/>
          </a:p>
        </p:txBody>
      </p:sp>
      <p:pic>
        <p:nvPicPr>
          <p:cNvPr id="4" name="Picture 5" descr="на черном фон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314384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Documents and Settings\admin\Мои документы\Владение Дмитрия Федотова\Работа\Новая папка (9)\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071810"/>
            <a:ext cx="2428892" cy="30361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Японские солдаты в битве при Ухане</a:t>
            </a:r>
            <a:endParaRPr lang="ru-RU"/>
          </a:p>
        </p:txBody>
      </p:sp>
      <p:pic>
        <p:nvPicPr>
          <p:cNvPr id="14338" name="Picture 2" descr="C:\Documents and Settings\admin\Мои документы\Владение Дмитрия Федотова\Работа\Новая папка (9)\Wuhan_1938_IJ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071678"/>
            <a:ext cx="6143668" cy="44780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115328" cy="938962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Пакт Молотова - Риббентропа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71203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 smtClean="0"/>
              <a:t>23 августа 1939 г.  был подписан договор  о ненападении  между Германией и СССР.</a:t>
            </a: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71203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sz="2400" dirty="0" smtClean="0"/>
          </a:p>
          <a:p>
            <a:r>
              <a:rPr lang="ru-RU" sz="2400" b="1" dirty="0" smtClean="0">
                <a:solidFill>
                  <a:srgbClr val="C00000"/>
                </a:solidFill>
              </a:rPr>
              <a:t>Секретный протокол: </a:t>
            </a:r>
            <a:r>
              <a:rPr lang="ru-RU" sz="2400" dirty="0" smtClean="0"/>
              <a:t>договор о разделе Восточной Европы и разграничении «сфер интересов».</a:t>
            </a:r>
          </a:p>
          <a:p>
            <a:pPr>
              <a:buNone/>
            </a:pPr>
            <a:endParaRPr lang="ru-RU" sz="2400" dirty="0" smtClean="0"/>
          </a:p>
          <a:p>
            <a:r>
              <a:rPr lang="ru-RU" sz="2400" dirty="0" smtClean="0"/>
              <a:t>В сферу интересов СССР попадали:  Финляндия, Латвия, Эстония, Бессарабия</a:t>
            </a:r>
            <a:endParaRPr lang="ru-RU" sz="2400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500438"/>
            <a:ext cx="2753436" cy="265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60369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Периодизация Второй мировой войны</a:t>
            </a:r>
            <a:endParaRPr lang="ru-RU" sz="32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1214422"/>
          <a:ext cx="8229600" cy="521208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285884"/>
                <a:gridCol w="2357454"/>
                <a:gridCol w="45862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Период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</a:rPr>
                        <a:t>Хронологические </a:t>
                      </a:r>
                    </a:p>
                    <a:p>
                      <a:pPr algn="ctr"/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</a:rPr>
                        <a:t>рамки</a:t>
                      </a:r>
                      <a:endParaRPr lang="ru-RU" sz="1800" baseline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Основное содержание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I</a:t>
                      </a:r>
                      <a:endParaRPr lang="ru-RU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 период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1 сентября 1939 г. – </a:t>
                      </a:r>
                    </a:p>
                    <a:p>
                      <a:r>
                        <a:rPr lang="ru-RU" dirty="0" smtClean="0"/>
                        <a:t>22 июня 1941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Расширяющийся масштаб войны при  сохранении сил агрессоров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II</a:t>
                      </a:r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период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 июня 1941 г. – ноябрь 1942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Начало войны Германии против СССР. Вступление в войну США.  Победа под Москвой. Первые победы над агрессором.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III</a:t>
                      </a:r>
                      <a:endParaRPr lang="ru-RU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период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Середина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ноября </a:t>
                      </a:r>
                    </a:p>
                    <a:p>
                      <a:r>
                        <a:rPr lang="ru-RU" dirty="0" smtClean="0"/>
                        <a:t>1942 г. -  конец  </a:t>
                      </a:r>
                    </a:p>
                    <a:p>
                      <a:r>
                        <a:rPr lang="ru-RU" dirty="0" smtClean="0"/>
                        <a:t>1943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Время коренного перелома в ходе войны, инициатива и превосходство в силах переходят в руки стран антигитлеровской коалиции.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IV</a:t>
                      </a:r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период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 конца 1943 г. – </a:t>
                      </a:r>
                    </a:p>
                    <a:p>
                      <a:r>
                        <a:rPr lang="ru-RU" dirty="0" smtClean="0"/>
                        <a:t>по 9 мая 1945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Разгром стран-агрессоров – Германии и Италии, их капитуляция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V</a:t>
                      </a:r>
                      <a:endParaRPr lang="ru-RU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 период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 мая -2 сентября </a:t>
                      </a:r>
                    </a:p>
                    <a:p>
                      <a:r>
                        <a:rPr lang="ru-RU" dirty="0" smtClean="0"/>
                        <a:t>1945 г.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Заключительный этап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войны, атомные бомбардировки, капитуляция Японии. 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/>
              <a:t>Зимняя война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b="1" dirty="0" smtClean="0">
                <a:solidFill>
                  <a:schemeClr val="tx1"/>
                </a:solidFill>
              </a:rPr>
              <a:t>Хронологические рамки </a:t>
            </a:r>
            <a:r>
              <a:rPr lang="ru-RU" sz="2700" b="1" dirty="0" smtClean="0">
                <a:solidFill>
                  <a:schemeClr val="tx1"/>
                </a:solidFill>
              </a:rPr>
              <a:t/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chemeClr val="tx1"/>
                </a:solidFill>
              </a:rPr>
              <a:t>30 ноября 1939 г. –  12 марта 1940 г.  </a:t>
            </a:r>
            <a:endParaRPr lang="ru-RU" sz="2700" b="1" dirty="0">
              <a:solidFill>
                <a:schemeClr val="tx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00430" y="1785926"/>
            <a:ext cx="5114932" cy="45691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endParaRPr lang="ru-RU" dirty="0" smtClean="0"/>
          </a:p>
          <a:p>
            <a:r>
              <a:rPr lang="ru-RU" dirty="0" smtClean="0"/>
              <a:t>Красная армия наткнулась на  неприступную линию обороны – «линию Маннергейма»</a:t>
            </a:r>
          </a:p>
          <a:p>
            <a:r>
              <a:rPr lang="ru-RU" dirty="0" smtClean="0"/>
              <a:t>Ценой больших потерь возвращен Карельский перешеек, Выборг</a:t>
            </a:r>
          </a:p>
          <a:p>
            <a:r>
              <a:rPr lang="ru-RU" dirty="0" smtClean="0"/>
              <a:t>Приобретена военная база в Ханко, часть острова Рыбачий</a:t>
            </a:r>
          </a:p>
          <a:p>
            <a:r>
              <a:rPr lang="ru-RU" dirty="0" smtClean="0"/>
              <a:t>СССР исключен из Лиги Наций.</a:t>
            </a:r>
            <a:endParaRPr lang="ru-RU" dirty="0"/>
          </a:p>
        </p:txBody>
      </p:sp>
      <p:pic>
        <p:nvPicPr>
          <p:cNvPr id="5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2071678"/>
            <a:ext cx="2615470" cy="2584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57224" y="4857760"/>
            <a:ext cx="1981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Командующий </a:t>
            </a:r>
          </a:p>
          <a:p>
            <a:pPr algn="ctr"/>
            <a:r>
              <a:rPr lang="ru-RU" dirty="0" smtClean="0"/>
              <a:t>финской армией </a:t>
            </a:r>
          </a:p>
          <a:p>
            <a:pPr algn="ctr"/>
            <a:r>
              <a:rPr lang="ru-RU" dirty="0" smtClean="0"/>
              <a:t>К. Г. Маннергейм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253536"/>
            <a:ext cx="6357982" cy="1746704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latin typeface="Tahoma" pitchFamily="34" charset="0"/>
              </a:rPr>
              <a:t>Первый этап Второй мировой войны:</a:t>
            </a:r>
            <a:br>
              <a:rPr lang="ru-RU" sz="3600" b="1" dirty="0" smtClean="0">
                <a:latin typeface="Tahoma" pitchFamily="34" charset="0"/>
              </a:rPr>
            </a:br>
            <a:r>
              <a:rPr lang="ru-RU" sz="3600" b="1" dirty="0" smtClean="0">
                <a:latin typeface="Tahoma" pitchFamily="34" charset="0"/>
              </a:rPr>
              <a:t> </a:t>
            </a:r>
            <a:r>
              <a:rPr lang="ru-RU" sz="2800" b="1" dirty="0" smtClean="0">
                <a:solidFill>
                  <a:srgbClr val="00B0F0"/>
                </a:solidFill>
                <a:latin typeface="Tahoma" pitchFamily="34" charset="0"/>
              </a:rPr>
              <a:t>01.09.1939 – 21.06.1941</a:t>
            </a:r>
            <a:endParaRPr lang="ru-RU" sz="2800" b="1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143116"/>
            <a:ext cx="3857652" cy="435771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342900" indent="-342900" algn="ctr">
              <a:buNone/>
              <a:defRPr/>
            </a:pPr>
            <a:endParaRPr lang="ru-RU" b="1" u="sng" dirty="0" smtClean="0"/>
          </a:p>
          <a:p>
            <a:pPr marL="342900" indent="-342900" algn="ctr">
              <a:buNone/>
              <a:defRPr/>
            </a:pPr>
            <a:r>
              <a:rPr lang="ru-RU" b="1" dirty="0" smtClean="0">
                <a:solidFill>
                  <a:srgbClr val="C00000"/>
                </a:solidFill>
              </a:rPr>
              <a:t>События в мире</a:t>
            </a:r>
          </a:p>
          <a:p>
            <a:pPr marL="342900" indent="-342900">
              <a:defRPr/>
            </a:pPr>
            <a:r>
              <a:rPr lang="ru-RU" sz="2600" dirty="0" smtClean="0"/>
              <a:t>Начало мировой войны</a:t>
            </a:r>
          </a:p>
          <a:p>
            <a:pPr marL="342900" indent="-342900">
              <a:defRPr/>
            </a:pPr>
            <a:r>
              <a:rPr lang="ru-RU" sz="2600" dirty="0" smtClean="0"/>
              <a:t>«Странная война» </a:t>
            </a:r>
          </a:p>
          <a:p>
            <a:pPr marL="342900" indent="-342900">
              <a:buNone/>
              <a:defRPr/>
            </a:pPr>
            <a:r>
              <a:rPr lang="ru-RU" sz="2600" dirty="0" smtClean="0"/>
              <a:t>     на Западе</a:t>
            </a:r>
          </a:p>
          <a:p>
            <a:pPr marL="342900" indent="-342900">
              <a:defRPr/>
            </a:pPr>
            <a:r>
              <a:rPr lang="ru-RU" sz="2600" dirty="0" smtClean="0"/>
              <a:t>Разгром Франции и оккупация ряда стран Германией</a:t>
            </a:r>
          </a:p>
          <a:p>
            <a:pPr marL="342900" indent="-342900">
              <a:defRPr/>
            </a:pPr>
            <a:r>
              <a:rPr lang="ru-RU" sz="2600" dirty="0" smtClean="0"/>
              <a:t>Англо-германское противоборство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2143116"/>
            <a:ext cx="3929090" cy="435771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342900" indent="-342900" algn="ctr">
              <a:buNone/>
              <a:defRPr/>
            </a:pPr>
            <a:endParaRPr lang="ru-RU" b="1" u="sng" dirty="0" smtClean="0"/>
          </a:p>
          <a:p>
            <a:pPr marL="342900" indent="-342900" algn="ctr">
              <a:buNone/>
              <a:defRPr/>
            </a:pPr>
            <a:r>
              <a:rPr lang="ru-RU" b="1" dirty="0" smtClean="0">
                <a:solidFill>
                  <a:srgbClr val="C00000"/>
                </a:solidFill>
              </a:rPr>
              <a:t>Участие СССР</a:t>
            </a:r>
          </a:p>
          <a:p>
            <a:pPr marL="342900" indent="-342900">
              <a:defRPr/>
            </a:pPr>
            <a:r>
              <a:rPr lang="ru-RU" sz="2600" dirty="0" smtClean="0"/>
              <a:t>Раздел Польши с Германией</a:t>
            </a:r>
          </a:p>
          <a:p>
            <a:pPr marL="342900" indent="-342900">
              <a:defRPr/>
            </a:pPr>
            <a:r>
              <a:rPr lang="ru-RU" sz="2600" dirty="0" smtClean="0"/>
              <a:t>Советско-финская война</a:t>
            </a:r>
          </a:p>
          <a:p>
            <a:pPr marL="342900" indent="-342900">
              <a:defRPr/>
            </a:pPr>
            <a:r>
              <a:rPr lang="ru-RU" sz="2600" dirty="0" smtClean="0"/>
              <a:t>Включение в состав СССР Прибалтики, Бессарабии, Северной Буковины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Picture 6" descr="SP8333~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199977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Операция «</a:t>
            </a:r>
            <a:r>
              <a:rPr lang="ru-RU" dirty="0" err="1" smtClean="0"/>
              <a:t>Вайс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1 сентября 1939 года войска Германии и Словакии вторгаются в Польшу, это провоцирует объявление войны в свой адрес со стороны Англии, Франции и прочих стран, имевших союз с Польшей</a:t>
            </a:r>
            <a:endParaRPr lang="ru-RU" dirty="0"/>
          </a:p>
        </p:txBody>
      </p:sp>
      <p:pic>
        <p:nvPicPr>
          <p:cNvPr id="9218" name="Picture 2" descr="C:\Documents and Settings\admin\Мои документы\Владение Дмитрия Федотова\Работа\Новая папка (9)\0190_waffen_ss_leib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75015"/>
            <a:ext cx="4038600" cy="43256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Блицкриг</a:t>
            </a:r>
            <a:endParaRPr lang="ru-RU" dirty="0"/>
          </a:p>
        </p:txBody>
      </p:sp>
      <p:pic>
        <p:nvPicPr>
          <p:cNvPr id="8194" name="Picture 2" descr="C:\Documents and Settings\admin\Мои документы\Владение Дмитрия Федотова\Работа\Новая папка (9)\defaоult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081072"/>
            <a:ext cx="6000792" cy="45943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Разгром </a:t>
            </a:r>
            <a:r>
              <a:rPr lang="ru-RU" dirty="0" smtClean="0"/>
              <a:t>Ф</a:t>
            </a:r>
            <a:r>
              <a:rPr lang="ru-RU" dirty="0" smtClean="0"/>
              <a:t>ранции</a:t>
            </a:r>
            <a:endParaRPr lang="ru-RU" dirty="0"/>
          </a:p>
        </p:txBody>
      </p:sp>
      <p:pic>
        <p:nvPicPr>
          <p:cNvPr id="4098" name="Picture 2" descr="C:\Documents and Settings\admin\Мои документы\Владение Дмитрия Федотова\Работа\Новая папка (9)\France_map_Lambert-93_with_regions_and_departments-occupation-rus.sv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220762"/>
            <a:ext cx="4038600" cy="3834114"/>
          </a:xfrm>
          <a:prstGeom prst="rect">
            <a:avLst/>
          </a:prstGeom>
          <a:noFill/>
        </p:spPr>
      </p:pic>
      <p:pic>
        <p:nvPicPr>
          <p:cNvPr id="4099" name="Picture 3" descr="C:\Documents and Settings\admin\Мои документы\Владение Дмитрия Федотова\Работа\Новая папка (9)\442px-Bundesarchiv_Bild_101I-126-0347-09A,_Paris,_Deutsche_Truppen_am_Arc_de_Triomph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40625" y="1920875"/>
            <a:ext cx="3271750" cy="4433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4329114" cy="2175332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Очаги </a:t>
            </a:r>
            <a:br>
              <a:rPr lang="ru-RU" b="1" dirty="0" smtClean="0"/>
            </a:br>
            <a:r>
              <a:rPr lang="ru-RU" b="1" dirty="0" smtClean="0"/>
              <a:t>войны: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000372"/>
            <a:ext cx="8229600" cy="3357586"/>
          </a:xfrm>
          <a:solidFill>
            <a:srgbClr val="53351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>
              <a:buNone/>
            </a:pPr>
            <a:endParaRPr lang="ru-RU" sz="4000" b="1" kern="10" dirty="0" smtClean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7030A0"/>
              </a:solidFill>
              <a:latin typeface="Arial"/>
              <a:cs typeface="Arial"/>
            </a:endParaRPr>
          </a:p>
          <a:p>
            <a:r>
              <a:rPr lang="ru-RU" sz="40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 Япония</a:t>
            </a:r>
            <a:r>
              <a:rPr lang="ru-RU" sz="40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latin typeface="Arial"/>
                <a:cs typeface="Arial"/>
              </a:rPr>
              <a:t> -  захват Маньчжурии;</a:t>
            </a:r>
          </a:p>
          <a:p>
            <a:r>
              <a:rPr lang="ru-RU" sz="40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 Германия</a:t>
            </a:r>
            <a:r>
              <a:rPr lang="ru-RU" sz="40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latin typeface="Arial"/>
                <a:cs typeface="Arial"/>
              </a:rPr>
              <a:t> - отказ от положений   Версальского договора.</a:t>
            </a:r>
          </a:p>
          <a:p>
            <a:r>
              <a:rPr lang="ru-RU" sz="40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 Италия</a:t>
            </a:r>
            <a:r>
              <a:rPr lang="ru-RU" sz="40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latin typeface="Arial"/>
                <a:cs typeface="Arial"/>
              </a:rPr>
              <a:t> - захват Эфиопии.</a:t>
            </a:r>
          </a:p>
          <a:p>
            <a:endParaRPr lang="ru-RU" dirty="0"/>
          </a:p>
        </p:txBody>
      </p:sp>
      <p:pic>
        <p:nvPicPr>
          <p:cNvPr id="4" name="Picture 5" descr="Изображение 3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714356"/>
            <a:ext cx="336586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285728"/>
            <a:ext cx="1725613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Битва за Британию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авиационное сражение Второй мировой войны, продолжавшееся с 9 июля по 30 октября 1940 года</a:t>
            </a:r>
            <a:endParaRPr lang="ru-RU" dirty="0"/>
          </a:p>
        </p:txBody>
      </p:sp>
      <p:pic>
        <p:nvPicPr>
          <p:cNvPr id="10242" name="Picture 2" descr="C:\Documents and Settings\admin\Мои документы\Владение Дмитрия Федотова\Работа\Новая папка (9)\iр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857364"/>
            <a:ext cx="3802605" cy="28519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2714644" cy="281827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 smtClean="0"/>
              <a:t>Начало </a:t>
            </a:r>
            <a:br>
              <a:rPr lang="ru-RU" sz="2400" dirty="0" smtClean="0"/>
            </a:br>
            <a:r>
              <a:rPr lang="ru-RU" sz="2400" dirty="0" smtClean="0"/>
              <a:t>Второй мировой войны. </a:t>
            </a:r>
            <a:br>
              <a:rPr lang="ru-RU" sz="2400" dirty="0" smtClean="0"/>
            </a:br>
            <a:r>
              <a:rPr lang="ru-RU" sz="2400" dirty="0" smtClean="0"/>
              <a:t>1 сентября 1939 – </a:t>
            </a:r>
            <a:br>
              <a:rPr lang="ru-RU" sz="2400" dirty="0" smtClean="0"/>
            </a:br>
            <a:r>
              <a:rPr lang="ru-RU" sz="2400" dirty="0" smtClean="0"/>
              <a:t>22 июня 1941 гг.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Содержимое 3" descr="Scan10029.JPG"/>
          <p:cNvPicPr>
            <a:picLocks noGrp="1"/>
          </p:cNvPicPr>
          <p:nvPr>
            <p:ph idx="1"/>
          </p:nvPr>
        </p:nvPicPr>
        <p:blipFill>
          <a:blip r:embed="rId2" cstate="print"/>
          <a:srcRect l="5291" r="7322" b="10025"/>
          <a:stretch>
            <a:fillRect/>
          </a:stretch>
        </p:blipFill>
        <p:spPr>
          <a:xfrm rot="10800000">
            <a:off x="3500429" y="214290"/>
            <a:ext cx="4791589" cy="6500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Распятие Христа. Средневековье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1" y="3857628"/>
            <a:ext cx="2314164" cy="2575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/>
              <a:t>Тройственный пакт-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b="1" dirty="0" smtClean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подписан в сентябре 1940 г.  - соглашение о военном союзе Германии,  Японии и Италии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+  </a:t>
            </a:r>
            <a:r>
              <a:rPr lang="ru-RU" dirty="0" smtClean="0">
                <a:solidFill>
                  <a:srgbClr val="002060"/>
                </a:solidFill>
              </a:rPr>
              <a:t>Венгрия, Румыния, Словакия, Болгария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Содержимое 6" descr="Фюрер Германии.bmp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86314" y="2428868"/>
            <a:ext cx="3731974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318076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 smtClean="0"/>
              <a:t>Второй этап Второй мировой войны: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3600" b="1" dirty="0" smtClean="0">
                <a:solidFill>
                  <a:srgbClr val="00B0F0"/>
                </a:solidFill>
              </a:rPr>
              <a:t>22.06.1941 – 18.11.1942</a:t>
            </a:r>
            <a:endParaRPr lang="ru-RU" sz="3600" b="1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85926"/>
            <a:ext cx="3971924" cy="464347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342900" indent="-342900" algn="ctr">
              <a:lnSpc>
                <a:spcPct val="80000"/>
              </a:lnSpc>
              <a:buNone/>
              <a:defRPr/>
            </a:pPr>
            <a:endParaRPr lang="ru-RU" b="1" dirty="0" smtClean="0">
              <a:solidFill>
                <a:srgbClr val="C00000"/>
              </a:solidFill>
            </a:endParaRPr>
          </a:p>
          <a:p>
            <a:pPr marL="342900" indent="-342900" algn="ctr">
              <a:lnSpc>
                <a:spcPct val="80000"/>
              </a:lnSpc>
              <a:buNone/>
              <a:defRPr/>
            </a:pPr>
            <a:r>
              <a:rPr lang="ru-RU" b="1" dirty="0" smtClean="0">
                <a:solidFill>
                  <a:srgbClr val="C00000"/>
                </a:solidFill>
              </a:rPr>
              <a:t>События в мире</a:t>
            </a:r>
          </a:p>
          <a:p>
            <a:pPr marL="342900" indent="-342900" algn="ctr">
              <a:lnSpc>
                <a:spcPct val="80000"/>
              </a:lnSpc>
              <a:buNone/>
              <a:defRPr/>
            </a:pPr>
            <a:endParaRPr lang="ru-RU" b="1" u="sng" dirty="0" smtClean="0"/>
          </a:p>
          <a:p>
            <a:pPr marL="342900" indent="-342900">
              <a:lnSpc>
                <a:spcPct val="80000"/>
              </a:lnSpc>
              <a:defRPr/>
            </a:pPr>
            <a:r>
              <a:rPr lang="ru-RU" sz="2600" b="1" dirty="0" smtClean="0">
                <a:solidFill>
                  <a:srgbClr val="533515"/>
                </a:solidFill>
              </a:rPr>
              <a:t>Нападение Германии и союзников на СССР</a:t>
            </a:r>
          </a:p>
          <a:p>
            <a:pPr marL="342900" indent="-342900">
              <a:lnSpc>
                <a:spcPct val="80000"/>
              </a:lnSpc>
              <a:defRPr/>
            </a:pPr>
            <a:r>
              <a:rPr lang="ru-RU" sz="2600" b="1" dirty="0" smtClean="0">
                <a:solidFill>
                  <a:srgbClr val="533515"/>
                </a:solidFill>
              </a:rPr>
              <a:t>Нападение Японии на США, захват Японией ряда территорий</a:t>
            </a:r>
          </a:p>
          <a:p>
            <a:pPr marL="342900" indent="-342900">
              <a:lnSpc>
                <a:spcPct val="80000"/>
              </a:lnSpc>
              <a:defRPr/>
            </a:pPr>
            <a:r>
              <a:rPr lang="ru-RU" sz="2600" b="1" dirty="0" smtClean="0">
                <a:solidFill>
                  <a:srgbClr val="533515"/>
                </a:solidFill>
              </a:rPr>
              <a:t>Вступление в войну США</a:t>
            </a:r>
          </a:p>
          <a:p>
            <a:pPr marL="342900" indent="-342900">
              <a:lnSpc>
                <a:spcPct val="80000"/>
              </a:lnSpc>
              <a:defRPr/>
            </a:pPr>
            <a:r>
              <a:rPr lang="ru-RU" sz="2600" b="1" dirty="0" smtClean="0">
                <a:solidFill>
                  <a:srgbClr val="533515"/>
                </a:solidFill>
              </a:rPr>
              <a:t>Англо-американские войска против немецких  в Северной Африке.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85926"/>
            <a:ext cx="4038600" cy="457203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marL="342900" indent="-342900" algn="ctr">
              <a:lnSpc>
                <a:spcPct val="80000"/>
              </a:lnSpc>
              <a:buNone/>
              <a:defRPr/>
            </a:pPr>
            <a:endParaRPr lang="ru-RU" b="1" dirty="0" smtClean="0">
              <a:solidFill>
                <a:srgbClr val="C00000"/>
              </a:solidFill>
            </a:endParaRPr>
          </a:p>
          <a:p>
            <a:pPr marL="342900" indent="-342900" algn="ctr">
              <a:lnSpc>
                <a:spcPct val="80000"/>
              </a:lnSpc>
              <a:buNone/>
              <a:defRPr/>
            </a:pPr>
            <a:r>
              <a:rPr lang="ru-RU" b="1" dirty="0" smtClean="0">
                <a:solidFill>
                  <a:srgbClr val="C00000"/>
                </a:solidFill>
              </a:rPr>
              <a:t>Участие СССР</a:t>
            </a:r>
          </a:p>
          <a:p>
            <a:pPr marL="342900" indent="-342900" algn="ctr">
              <a:lnSpc>
                <a:spcPct val="80000"/>
              </a:lnSpc>
              <a:buNone/>
              <a:defRPr/>
            </a:pPr>
            <a:endParaRPr lang="ru-RU" b="1" u="sng" dirty="0" smtClean="0"/>
          </a:p>
          <a:p>
            <a:pPr marL="342900" indent="-342900">
              <a:lnSpc>
                <a:spcPct val="80000"/>
              </a:lnSpc>
              <a:defRPr/>
            </a:pPr>
            <a:r>
              <a:rPr lang="ru-RU" sz="2600" b="1" dirty="0" smtClean="0">
                <a:solidFill>
                  <a:srgbClr val="002060"/>
                </a:solidFill>
              </a:rPr>
              <a:t>Отражение агрессии Германии</a:t>
            </a:r>
          </a:p>
          <a:p>
            <a:pPr marL="342900" indent="-342900">
              <a:lnSpc>
                <a:spcPct val="80000"/>
              </a:lnSpc>
              <a:defRPr/>
            </a:pPr>
            <a:r>
              <a:rPr lang="ru-RU" sz="2600" b="1" dirty="0" smtClean="0">
                <a:solidFill>
                  <a:srgbClr val="002060"/>
                </a:solidFill>
              </a:rPr>
              <a:t>Московская битва, провал блицкрига</a:t>
            </a:r>
          </a:p>
          <a:p>
            <a:pPr marL="342900" indent="-342900">
              <a:lnSpc>
                <a:spcPct val="80000"/>
              </a:lnSpc>
              <a:defRPr/>
            </a:pPr>
            <a:r>
              <a:rPr lang="ru-RU" sz="2600" b="1" dirty="0" smtClean="0">
                <a:solidFill>
                  <a:srgbClr val="002060"/>
                </a:solidFill>
              </a:rPr>
              <a:t>Оборонительный этап Сталинградской битвы</a:t>
            </a:r>
          </a:p>
          <a:p>
            <a:pPr marL="342900" indent="-342900">
              <a:lnSpc>
                <a:spcPct val="80000"/>
              </a:lnSpc>
              <a:defRPr/>
            </a:pPr>
            <a:r>
              <a:rPr lang="ru-RU" sz="2600" b="1" dirty="0" smtClean="0">
                <a:solidFill>
                  <a:srgbClr val="002060"/>
                </a:solidFill>
              </a:rPr>
              <a:t>Отказ Японии и Турции от вступления в войну против СССР.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00108"/>
            <a:ext cx="2400288" cy="253252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dirty="0" smtClean="0"/>
              <a:t>Территориальные захваты фашистско-милитаристского блока в Европе к июню 1941 г.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 descr="Scan10030.JPG"/>
          <p:cNvPicPr>
            <a:picLocks noGrp="1"/>
          </p:cNvPicPr>
          <p:nvPr>
            <p:ph idx="1"/>
          </p:nvPr>
        </p:nvPicPr>
        <p:blipFill>
          <a:blip r:embed="rId2" cstate="print"/>
          <a:srcRect l="962" t="12014" r="8284" b="3204"/>
          <a:stretch>
            <a:fillRect/>
          </a:stretch>
        </p:blipFill>
        <p:spPr>
          <a:xfrm>
            <a:off x="3406912" y="214312"/>
            <a:ext cx="4808426" cy="6429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0694" y="500042"/>
            <a:ext cx="3214710" cy="2857520"/>
          </a:xfrm>
          <a:solidFill>
            <a:srgbClr val="FF9D8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/>
              </a:rPr>
              <a:t>Великая Отечественная война.</a:t>
            </a:r>
            <a:br>
              <a:rPr lang="ru-RU" sz="2400" b="1" dirty="0" smtClean="0">
                <a:solidFill>
                  <a:srgbClr val="0070C0"/>
                </a:solidFill>
                <a:effectLst/>
              </a:rPr>
            </a:br>
            <a:r>
              <a:rPr lang="ru-RU" sz="2400" b="1" dirty="0" smtClean="0">
                <a:solidFill>
                  <a:srgbClr val="0070C0"/>
                </a:solidFill>
                <a:effectLst/>
              </a:rPr>
              <a:t> Военные действия с  22.06.1941 по 18.11.1942 г.</a:t>
            </a:r>
            <a:br>
              <a:rPr lang="ru-RU" sz="2400" b="1" dirty="0" smtClean="0">
                <a:solidFill>
                  <a:srgbClr val="0070C0"/>
                </a:solidFill>
                <a:effectLst/>
              </a:rPr>
            </a:br>
            <a:endParaRPr lang="ru-RU" sz="2400" b="1" dirty="0">
              <a:solidFill>
                <a:srgbClr val="0070C0"/>
              </a:solidFill>
              <a:effectLst/>
            </a:endParaRPr>
          </a:p>
        </p:txBody>
      </p:sp>
      <p:pic>
        <p:nvPicPr>
          <p:cNvPr id="3" name="Рисунок 2" descr="ВОВ 1941-42.jpg"/>
          <p:cNvPicPr/>
          <p:nvPr/>
        </p:nvPicPr>
        <p:blipFill>
          <a:blip r:embed="rId2" cstate="print"/>
          <a:srcRect r="8605" b="8173"/>
          <a:stretch>
            <a:fillRect/>
          </a:stretch>
        </p:blipFill>
        <p:spPr>
          <a:xfrm rot="10800000">
            <a:off x="571472" y="214288"/>
            <a:ext cx="4643470" cy="6429421"/>
          </a:xfrm>
          <a:prstGeom prst="rect">
            <a:avLst/>
          </a:prstGeom>
        </p:spPr>
      </p:pic>
      <p:pic>
        <p:nvPicPr>
          <p:cNvPr id="4" name="Рисунок 3" descr="Мцыри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46" y="3500438"/>
            <a:ext cx="2618163" cy="2913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Documents and Settings\admin\Мои документы\Владение Дмитрия Федотова\Работа\Новая папка (9)\1228410095_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571480"/>
            <a:ext cx="7509256" cy="60574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818328"/>
          </a:xfrm>
        </p:spPr>
        <p:txBody>
          <a:bodyPr/>
          <a:lstStyle/>
          <a:p>
            <a:r>
              <a:rPr lang="ru-RU" dirty="0" smtClean="0"/>
              <a:t>Блокада Ленинграда</a:t>
            </a:r>
            <a:endParaRPr lang="ru-RU" dirty="0"/>
          </a:p>
        </p:txBody>
      </p:sp>
      <p:pic>
        <p:nvPicPr>
          <p:cNvPr id="3" name="Рисунок 2" descr="Ленинград. Сталинград.jpg"/>
          <p:cNvPicPr/>
          <p:nvPr/>
        </p:nvPicPr>
        <p:blipFill>
          <a:blip r:embed="rId2" cstate="print"/>
          <a:srcRect l="5291" t="47381" r="8124" b="10231"/>
          <a:stretch>
            <a:fillRect/>
          </a:stretch>
        </p:blipFill>
        <p:spPr>
          <a:xfrm rot="10800000">
            <a:off x="928662" y="1285860"/>
            <a:ext cx="7286676" cy="51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Оборона Москвы</a:t>
            </a:r>
            <a:endParaRPr lang="ru-RU" sz="3200" dirty="0"/>
          </a:p>
        </p:txBody>
      </p:sp>
      <p:pic>
        <p:nvPicPr>
          <p:cNvPr id="5" name="Содержимое 4" descr="Оборона Москвы.jpg"/>
          <p:cNvPicPr>
            <a:picLocks noGrp="1"/>
          </p:cNvPicPr>
          <p:nvPr>
            <p:ph sz="half" idx="1"/>
          </p:nvPr>
        </p:nvPicPr>
        <p:blipFill>
          <a:blip r:embed="rId2"/>
          <a:srcRect l="4971" t="6035" r="41314" b="50861"/>
          <a:stretch>
            <a:fillRect/>
          </a:stretch>
        </p:blipFill>
        <p:spPr>
          <a:xfrm>
            <a:off x="214282" y="1142984"/>
            <a:ext cx="5429288" cy="5357850"/>
          </a:xfrm>
          <a:prstGeom prst="rect">
            <a:avLst/>
          </a:prstGeom>
        </p:spPr>
      </p:pic>
      <p:pic>
        <p:nvPicPr>
          <p:cNvPr id="6" name="Рисунок 5" descr="Оборона Москвы.jpg"/>
          <p:cNvPicPr/>
          <p:nvPr/>
        </p:nvPicPr>
        <p:blipFill>
          <a:blip r:embed="rId2"/>
          <a:srcRect l="58686" t="6035" r="7803" b="72536"/>
          <a:stretch>
            <a:fillRect/>
          </a:stretch>
        </p:blipFill>
        <p:spPr>
          <a:xfrm>
            <a:off x="5715008" y="2214554"/>
            <a:ext cx="3143272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304800"/>
            <a:ext cx="6323320" cy="762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Разгром немцев под Москвой</a:t>
            </a:r>
            <a:endParaRPr lang="ru-RU" sz="3200" dirty="0"/>
          </a:p>
        </p:txBody>
      </p:sp>
      <p:pic>
        <p:nvPicPr>
          <p:cNvPr id="5" name="Содержимое 4" descr="Оборона Москвы.jpg"/>
          <p:cNvPicPr>
            <a:picLocks noGrp="1"/>
          </p:cNvPicPr>
          <p:nvPr>
            <p:ph sz="half" idx="1"/>
          </p:nvPr>
        </p:nvPicPr>
        <p:blipFill>
          <a:blip r:embed="rId2"/>
          <a:srcRect l="4971" t="52710" r="41314" b="3817"/>
          <a:stretch>
            <a:fillRect/>
          </a:stretch>
        </p:blipFill>
        <p:spPr>
          <a:xfrm>
            <a:off x="428596" y="1142984"/>
            <a:ext cx="4929222" cy="5286412"/>
          </a:xfrm>
          <a:prstGeom prst="rect">
            <a:avLst/>
          </a:prstGeom>
        </p:spPr>
      </p:pic>
      <p:pic>
        <p:nvPicPr>
          <p:cNvPr id="6" name="Рисунок 5" descr="Оборона Москвы.jpg"/>
          <p:cNvPicPr/>
          <p:nvPr/>
        </p:nvPicPr>
        <p:blipFill>
          <a:blip r:embed="rId2"/>
          <a:srcRect l="59487" t="52710" r="7803" b="32388"/>
          <a:stretch>
            <a:fillRect/>
          </a:stretch>
        </p:blipFill>
        <p:spPr>
          <a:xfrm>
            <a:off x="5572132" y="1214422"/>
            <a:ext cx="3143272" cy="2643206"/>
          </a:xfrm>
          <a:prstGeom prst="rect">
            <a:avLst/>
          </a:prstGeom>
        </p:spPr>
      </p:pic>
      <p:pic>
        <p:nvPicPr>
          <p:cNvPr id="7" name="Рисунок 6" descr="Спаская башня с курантами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1" y="3714752"/>
            <a:ext cx="2439245" cy="27146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2214554"/>
            <a:ext cx="7286676" cy="3929090"/>
          </a:xfrm>
          <a:solidFill>
            <a:schemeClr val="accent3">
              <a:lumMod val="50000"/>
            </a:schemeClr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>
              <a:buNone/>
              <a:defRPr/>
            </a:pPr>
            <a:endParaRPr lang="ru-RU" b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  <a:p>
            <a:pPr algn="r">
              <a:buNone/>
              <a:defRPr/>
            </a:pPr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"Антикоминтерновский пакт":</a:t>
            </a:r>
          </a:p>
          <a:p>
            <a:pPr algn="r">
              <a:defRPr/>
            </a:pPr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FF"/>
                </a:solidFill>
                <a:latin typeface="Arial"/>
                <a:cs typeface="Arial"/>
              </a:rPr>
              <a:t>Германия, Италия, Япония.</a:t>
            </a:r>
          </a:p>
          <a:p>
            <a:pPr>
              <a:buNone/>
              <a:defRPr/>
            </a:pPr>
            <a:r>
              <a:rPr lang="ru-RU" sz="4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21FF85"/>
                </a:solidFill>
                <a:latin typeface="Arial"/>
                <a:cs typeface="Arial"/>
              </a:rPr>
              <a:t>Цель:</a:t>
            </a:r>
          </a:p>
          <a:p>
            <a:pPr>
              <a:defRPr/>
            </a:pPr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активная подготовка </a:t>
            </a:r>
          </a:p>
          <a:p>
            <a:pPr>
              <a:buNone/>
              <a:defRPr/>
            </a:pPr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к войне за новый</a:t>
            </a:r>
          </a:p>
          <a:p>
            <a:pPr>
              <a:buNone/>
              <a:defRPr/>
            </a:pPr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передел мира.</a:t>
            </a:r>
          </a:p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3929066"/>
            <a:ext cx="14716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url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57166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814630" cy="84294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Перл Харбор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0" y="1571612"/>
            <a:ext cx="4180180" cy="40719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endParaRPr lang="ru-RU" sz="2400" dirty="0" smtClean="0"/>
          </a:p>
          <a:p>
            <a:pPr algn="ctr"/>
            <a:r>
              <a:rPr lang="ru-RU" sz="2400" dirty="0" smtClean="0"/>
              <a:t>В декабре 1941 года японская авиация в ходе неожиданного налета практически уничтожила американскую военно-морскую базу Перл-Харбор. Война переместилась на Тихий океан и в страны Юго-Восточной Азии.</a:t>
            </a:r>
          </a:p>
          <a:p>
            <a:pPr algn="l"/>
            <a:endParaRPr lang="ru-RU" sz="2400" dirty="0" smtClean="0"/>
          </a:p>
          <a:p>
            <a:pPr algn="l"/>
            <a:endParaRPr lang="ru-RU" sz="2400" dirty="0"/>
          </a:p>
        </p:txBody>
      </p:sp>
      <p:pic>
        <p:nvPicPr>
          <p:cNvPr id="5" name="Содержимое 4" descr="Перл Харбор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034" y="1500174"/>
            <a:ext cx="3685787" cy="41019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can10035.JPG"/>
          <p:cNvPicPr>
            <a:picLocks noGrp="1"/>
          </p:cNvPicPr>
          <p:nvPr>
            <p:ph sz="half" idx="1"/>
          </p:nvPr>
        </p:nvPicPr>
        <p:blipFill>
          <a:blip r:embed="rId2"/>
          <a:srcRect r="7803" b="44845"/>
          <a:stretch>
            <a:fillRect/>
          </a:stretch>
        </p:blipFill>
        <p:spPr>
          <a:xfrm rot="10800000">
            <a:off x="714348" y="428604"/>
            <a:ext cx="7072362" cy="607220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752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Третий этап Второй мировой войны:</a:t>
            </a:r>
            <a:br>
              <a:rPr lang="ru-RU" sz="3600" b="1" dirty="0" smtClean="0"/>
            </a:br>
            <a:r>
              <a:rPr lang="ru-RU" sz="3100" b="1" dirty="0" smtClean="0">
                <a:solidFill>
                  <a:srgbClr val="00B0F0"/>
                </a:solidFill>
              </a:rPr>
              <a:t>середина ноября 1942 – конец 1943 гг.</a:t>
            </a:r>
            <a:endParaRPr lang="ru-RU" sz="3100" b="1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1785926"/>
            <a:ext cx="3900486" cy="452628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342900" indent="-342900" algn="ctr">
              <a:buNone/>
              <a:defRPr/>
            </a:pPr>
            <a:endParaRPr lang="ru-RU" b="1" dirty="0" smtClean="0">
              <a:solidFill>
                <a:srgbClr val="C00000"/>
              </a:solidFill>
            </a:endParaRPr>
          </a:p>
          <a:p>
            <a:pPr marL="342900" indent="-342900" algn="ctr">
              <a:buNone/>
              <a:defRPr/>
            </a:pPr>
            <a:r>
              <a:rPr lang="ru-RU" b="1" dirty="0" smtClean="0">
                <a:solidFill>
                  <a:srgbClr val="C00000"/>
                </a:solidFill>
              </a:rPr>
              <a:t>События в мире</a:t>
            </a:r>
          </a:p>
          <a:p>
            <a:pPr marL="342900" indent="-342900">
              <a:defRPr/>
            </a:pPr>
            <a:endParaRPr lang="ru-RU" b="1" dirty="0" smtClean="0"/>
          </a:p>
          <a:p>
            <a:pPr marL="342900" indent="-342900">
              <a:defRPr/>
            </a:pPr>
            <a:r>
              <a:rPr lang="ru-RU" b="1" dirty="0" smtClean="0"/>
              <a:t>Переход инициативы в войне с Японией в руки США</a:t>
            </a:r>
          </a:p>
          <a:p>
            <a:pPr marL="342900" indent="-342900">
              <a:defRPr/>
            </a:pPr>
            <a:r>
              <a:rPr lang="ru-RU" b="1" dirty="0" smtClean="0"/>
              <a:t>Высадка англо-американских войск в Италии, падение режима Муссолини</a:t>
            </a:r>
          </a:p>
          <a:p>
            <a:pPr marL="342900" indent="-342900">
              <a:defRPr/>
            </a:pPr>
            <a:r>
              <a:rPr lang="ru-RU" b="1" dirty="0" smtClean="0"/>
              <a:t>Коренной перелом в ходе войны</a:t>
            </a:r>
          </a:p>
          <a:p>
            <a:pPr marL="342900" indent="-342900">
              <a:defRPr/>
            </a:pPr>
            <a:r>
              <a:rPr lang="ru-RU" b="1" dirty="0" smtClean="0"/>
              <a:t>Поражение у о. Мидуэ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785926"/>
            <a:ext cx="4038600" cy="45262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342900" indent="-342900" algn="ctr">
              <a:buNone/>
              <a:defRPr/>
            </a:pPr>
            <a:endParaRPr lang="ru-RU" b="1" dirty="0" smtClean="0">
              <a:solidFill>
                <a:srgbClr val="C00000"/>
              </a:solidFill>
            </a:endParaRPr>
          </a:p>
          <a:p>
            <a:pPr marL="342900" indent="-342900" algn="ctr">
              <a:buNone/>
              <a:defRPr/>
            </a:pPr>
            <a:r>
              <a:rPr lang="ru-RU" b="1" dirty="0" smtClean="0">
                <a:solidFill>
                  <a:srgbClr val="C00000"/>
                </a:solidFill>
              </a:rPr>
              <a:t>Участие СССР</a:t>
            </a:r>
          </a:p>
          <a:p>
            <a:pPr marL="342900" indent="-342900">
              <a:defRPr/>
            </a:pPr>
            <a:endParaRPr lang="ru-RU" b="1" dirty="0" smtClean="0"/>
          </a:p>
          <a:p>
            <a:pPr marL="342900" indent="-342900">
              <a:defRPr/>
            </a:pPr>
            <a:r>
              <a:rPr lang="ru-RU" b="1" dirty="0" smtClean="0"/>
              <a:t>Разгром немецко-фашистских войск под Сталинградом и Курском</a:t>
            </a:r>
          </a:p>
          <a:p>
            <a:pPr marL="342900" indent="-342900">
              <a:defRPr/>
            </a:pPr>
            <a:r>
              <a:rPr lang="ru-RU" b="1" dirty="0" smtClean="0"/>
              <a:t>Решающее значение Восточного  фронта в начале коренного перелома в ходе Второй мировой войны</a:t>
            </a:r>
          </a:p>
          <a:p>
            <a:pPr marL="342900" indent="-342900">
              <a:defRPr/>
            </a:pPr>
            <a:r>
              <a:rPr lang="ru-RU" b="1" dirty="0" smtClean="0"/>
              <a:t>Танковое сражение под Прохоровкой.</a:t>
            </a:r>
            <a:endParaRPr lang="ru-RU" b="1" u="sng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" name="Picture 6" descr="Рисунок4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1000108"/>
            <a:ext cx="928694" cy="842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304800"/>
            <a:ext cx="8037832" cy="762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Военные действия в Северной Африке</a:t>
            </a:r>
            <a:endParaRPr lang="ru-RU" sz="3200" dirty="0"/>
          </a:p>
        </p:txBody>
      </p:sp>
      <p:pic>
        <p:nvPicPr>
          <p:cNvPr id="7" name="Содержимое 6" descr="Разгром немцев под Курском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t="46543" r="9399"/>
          <a:stretch>
            <a:fillRect/>
          </a:stretch>
        </p:blipFill>
        <p:spPr>
          <a:xfrm>
            <a:off x="1188486" y="1266800"/>
            <a:ext cx="6746390" cy="5253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Эрвин </a:t>
            </a:r>
            <a:r>
              <a:rPr lang="ru-RU" dirty="0" err="1" smtClean="0"/>
              <a:t>Роммель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00034" y="1714488"/>
            <a:ext cx="3071834" cy="4572000"/>
          </a:xfrm>
        </p:spPr>
        <p:txBody>
          <a:bodyPr>
            <a:normAutofit fontScale="92500"/>
          </a:bodyPr>
          <a:lstStyle/>
          <a:p>
            <a:r>
              <a:rPr lang="vi-VN" sz="2000" b="1" i="1" dirty="0" smtClean="0"/>
              <a:t>Лис </a:t>
            </a:r>
            <a:r>
              <a:rPr lang="vi-VN" sz="2000" b="1" i="1" dirty="0" smtClean="0"/>
              <a:t>пусты́ни</a:t>
            </a:r>
            <a:endParaRPr lang="ru-RU" sz="2000" b="1" i="1" dirty="0" smtClean="0"/>
          </a:p>
          <a:p>
            <a:r>
              <a:rPr lang="ru-RU" sz="2000" dirty="0" smtClean="0"/>
              <a:t>командующий войсками Оси в Северной Африке</a:t>
            </a:r>
            <a:r>
              <a:rPr lang="ru-RU" sz="2000" dirty="0" smtClean="0"/>
              <a:t>.</a:t>
            </a:r>
          </a:p>
          <a:p>
            <a:r>
              <a:rPr lang="ru-RU" sz="2000" b="1" i="1" dirty="0" smtClean="0"/>
              <a:t>Он ни в коем случае не сверхчеловек, хотя он очень энергичен и обладает способностями. Даже если бы он был сверхчеловеком, было бы крайне нежелательно, чтобы наши солдаты уверовали в его сверхъестественную мощь.</a:t>
            </a:r>
            <a:endParaRPr lang="ru-RU" sz="2000" b="1" i="1" dirty="0"/>
          </a:p>
        </p:txBody>
      </p:sp>
      <p:pic>
        <p:nvPicPr>
          <p:cNvPr id="7170" name="Picture 2" descr="C:\Documents and Settings\admin\Мои документы\Владение Дмитрия Федотова\Работа\Новая папка (9)\Bundesarchiv_Bild_146-1973-012-43,_Erwin_Romme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14810" y="-17067"/>
            <a:ext cx="4143404" cy="68750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304800"/>
            <a:ext cx="5323188" cy="762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Моряки-черноморцы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000628" y="1785926"/>
            <a:ext cx="3931920" cy="3321572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/>
              <a:t>В 1941-1944 гг. основная война с фашистами шла на территории Советского Союза. Красная Армия в одиночку сражалась с немецкими войсками и их союзниками. Значительную помощь СССР оказывали США, направляя продовольствие, вооружение и сырье.</a:t>
            </a:r>
          </a:p>
          <a:p>
            <a:pPr algn="l"/>
            <a:endParaRPr lang="ru-RU" sz="2000" dirty="0"/>
          </a:p>
        </p:txBody>
      </p:sp>
      <p:pic>
        <p:nvPicPr>
          <p:cNvPr id="5" name="Содержимое 4" descr="Оборона Севастополя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1472" y="1428736"/>
            <a:ext cx="3937182" cy="43817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Антифашистская коалиция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1785926"/>
            <a:ext cx="4214842" cy="450059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/>
            <a:endParaRPr lang="ru-RU" kern="10" dirty="0" smtClean="0">
              <a:ln w="19050">
                <a:solidFill>
                  <a:schemeClr val="bg2"/>
                </a:solidFill>
                <a:round/>
                <a:headEnd/>
                <a:tailEnd/>
              </a:ln>
              <a:solidFill>
                <a:schemeClr val="hlink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  <a:p>
            <a:pPr algn="ctr"/>
            <a:r>
              <a:rPr lang="ru-RU" sz="3200" kern="10" dirty="0" smtClean="0">
                <a:ln w="19050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Кардинальные вопросы</a:t>
            </a:r>
          </a:p>
          <a:p>
            <a:pPr algn="ctr">
              <a:buNone/>
            </a:pPr>
            <a:r>
              <a:rPr lang="ru-RU" sz="3200" kern="10" dirty="0" smtClean="0">
                <a:ln w="19050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взаимоотношений союзников</a:t>
            </a:r>
          </a:p>
          <a:p>
            <a:pPr algn="ctr">
              <a:buNone/>
            </a:pPr>
            <a:r>
              <a:rPr lang="ru-RU" sz="3200" kern="10" dirty="0" smtClean="0">
                <a:ln w="19050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решались на</a:t>
            </a:r>
          </a:p>
          <a:p>
            <a:pPr algn="ctr">
              <a:buNone/>
            </a:pPr>
            <a:r>
              <a:rPr lang="ru-RU" sz="3200" kern="10" dirty="0" smtClean="0">
                <a:ln w="19050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встречах </a:t>
            </a:r>
          </a:p>
          <a:p>
            <a:pPr algn="ctr">
              <a:buNone/>
            </a:pPr>
            <a:r>
              <a:rPr lang="ru-RU" sz="3200" kern="10" dirty="0" smtClean="0">
                <a:ln w="19050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"большой</a:t>
            </a:r>
          </a:p>
          <a:p>
            <a:pPr algn="ctr">
              <a:buNone/>
            </a:pPr>
            <a:r>
              <a:rPr lang="ru-RU" sz="3200" kern="10" dirty="0" smtClean="0">
                <a:ln w="19050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тройки"</a:t>
            </a:r>
          </a:p>
          <a:p>
            <a:pPr>
              <a:buNone/>
            </a:pPr>
            <a:endParaRPr lang="ru-RU" sz="3200" dirty="0"/>
          </a:p>
        </p:txBody>
      </p:sp>
      <p:pic>
        <p:nvPicPr>
          <p:cNvPr id="5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57818" y="1785926"/>
            <a:ext cx="2963354" cy="2143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929322" y="4714884"/>
            <a:ext cx="17145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813"/>
            <a:r>
              <a:rPr lang="ru-RU" sz="2000" b="1" dirty="0" smtClean="0"/>
              <a:t>У. Черчилль,</a:t>
            </a:r>
          </a:p>
          <a:p>
            <a:pPr algn="ctr" defTabSz="912813"/>
            <a:r>
              <a:rPr lang="ru-RU" sz="2000" b="1" dirty="0" smtClean="0"/>
              <a:t>Ф. Рузвельт,</a:t>
            </a:r>
          </a:p>
          <a:p>
            <a:pPr algn="ctr" defTabSz="912813"/>
            <a:r>
              <a:rPr lang="ru-RU" sz="2000" b="1" dirty="0" smtClean="0"/>
              <a:t>И. Сталин</a:t>
            </a:r>
            <a:endParaRPr lang="ru-RU" sz="20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Ленд-лиз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государственная программа, по которой Соединённые Штаты Америки передавали своим союзникам во Второй мировой войне боеприпасы, технику, продовольствие и стратегическое </a:t>
            </a:r>
            <a:r>
              <a:rPr lang="ru-RU" dirty="0" smtClean="0"/>
              <a:t>сырьё.</a:t>
            </a:r>
            <a:endParaRPr lang="ru-RU" dirty="0"/>
          </a:p>
        </p:txBody>
      </p:sp>
      <p:pic>
        <p:nvPicPr>
          <p:cNvPr id="3074" name="Picture 2" descr="C:\Documents and Settings\admin\Мои документы\Владение Дмитрия Федотова\Работа\Новая папка (9)\President_Franklin_D._Roosevelt-19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436628"/>
            <a:ext cx="4038600" cy="34023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304800"/>
            <a:ext cx="5251750" cy="762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Сталинградская битва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dirty="0" smtClean="0"/>
              <a:t>В 1943 году после сокрушительного поражения немцев под Сталинградом в войне наступил перелом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Содержимое 4" descr="Сталинградская битва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43306" y="1643050"/>
            <a:ext cx="4880274" cy="3643338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Documents and Settings\admin\Мои документы\Владение Дмитрия Федотова\Работа\Новая папка (9)\20084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785794"/>
            <a:ext cx="7435080" cy="51054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Политика «умиротворения агрессора» – </a:t>
            </a:r>
            <a:br>
              <a:rPr lang="ru-RU" sz="4000" dirty="0" smtClean="0"/>
            </a:br>
            <a:r>
              <a:rPr lang="ru-RU" sz="4000" dirty="0" smtClean="0">
                <a:solidFill>
                  <a:srgbClr val="FF9D89"/>
                </a:solidFill>
              </a:rPr>
              <a:t>невмешательство стран Запада по отношению к Германии </a:t>
            </a:r>
            <a:endParaRPr lang="ru-RU" sz="4000" dirty="0">
              <a:solidFill>
                <a:srgbClr val="FF9D89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3500438"/>
            <a:ext cx="4500594" cy="2593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earth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71570" cy="1192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04800"/>
            <a:ext cx="7823518" cy="762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Разгром немцев под Сталинградом</a:t>
            </a:r>
            <a:endParaRPr lang="ru-RU" sz="3200" dirty="0"/>
          </a:p>
        </p:txBody>
      </p:sp>
      <p:pic>
        <p:nvPicPr>
          <p:cNvPr id="5" name="Содержимое 4" descr="Ленинград. Сталинград.jpg"/>
          <p:cNvPicPr>
            <a:picLocks noGrp="1"/>
          </p:cNvPicPr>
          <p:nvPr>
            <p:ph sz="half" idx="1"/>
          </p:nvPr>
        </p:nvPicPr>
        <p:blipFill>
          <a:blip r:embed="rId2"/>
          <a:srcRect l="5131" t="1219" r="7643" b="55867"/>
          <a:stretch>
            <a:fillRect/>
          </a:stretch>
        </p:blipFill>
        <p:spPr>
          <a:xfrm rot="10800000">
            <a:off x="714347" y="1142983"/>
            <a:ext cx="8001056" cy="535784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азгром немцев под Курском.jpg"/>
          <p:cNvPicPr>
            <a:picLocks noGrp="1"/>
          </p:cNvPicPr>
          <p:nvPr>
            <p:ph idx="1"/>
          </p:nvPr>
        </p:nvPicPr>
        <p:blipFill>
          <a:blip r:embed="rId2"/>
          <a:srcRect l="46818" t="3950" r="9399" b="56914"/>
          <a:stretch>
            <a:fillRect/>
          </a:stretch>
        </p:blipFill>
        <p:spPr>
          <a:xfrm>
            <a:off x="571472" y="285728"/>
            <a:ext cx="5072098" cy="6357982"/>
          </a:xfrm>
          <a:prstGeom prst="rect">
            <a:avLst/>
          </a:prstGeom>
        </p:spPr>
      </p:pic>
      <p:pic>
        <p:nvPicPr>
          <p:cNvPr id="5" name="Рисунок 4" descr="Легенд.танк Т-34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46" y="1857364"/>
            <a:ext cx="2870749" cy="2143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57884" y="4500570"/>
            <a:ext cx="268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Легендарный танк Т-34</a:t>
            </a:r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Четвертый этап мировой войны:</a:t>
            </a:r>
            <a:br>
              <a:rPr lang="ru-RU" sz="3600" b="1" dirty="0" smtClean="0"/>
            </a:br>
            <a:r>
              <a:rPr lang="ru-RU" sz="3200" b="1" dirty="0" smtClean="0">
                <a:solidFill>
                  <a:srgbClr val="00B0F0"/>
                </a:solidFill>
              </a:rPr>
              <a:t>начало 1944 – 09.05.1945</a:t>
            </a:r>
            <a:endParaRPr lang="ru-RU" sz="3200" b="1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342900" indent="-342900" algn="ctr">
              <a:buNone/>
              <a:defRPr/>
            </a:pPr>
            <a:r>
              <a:rPr lang="ru-RU" b="1" dirty="0" smtClean="0">
                <a:solidFill>
                  <a:srgbClr val="C00000"/>
                </a:solidFill>
              </a:rPr>
              <a:t>События в мире</a:t>
            </a:r>
          </a:p>
          <a:p>
            <a:pPr marL="342900" indent="-342900">
              <a:defRPr/>
            </a:pPr>
            <a:r>
              <a:rPr lang="ru-RU" b="1" dirty="0" smtClean="0"/>
              <a:t>Высадка союзников во Франции – открытие Второго фронта 6 июня 1944 г.</a:t>
            </a:r>
          </a:p>
          <a:p>
            <a:pPr marL="342900" indent="-342900">
              <a:defRPr/>
            </a:pPr>
            <a:r>
              <a:rPr lang="ru-RU" b="1" dirty="0" smtClean="0"/>
              <a:t>Освобождение Франции и других стран</a:t>
            </a:r>
          </a:p>
          <a:p>
            <a:pPr marL="342900" indent="-342900">
              <a:defRPr/>
            </a:pPr>
            <a:r>
              <a:rPr lang="ru-RU" b="1" dirty="0" smtClean="0"/>
              <a:t>Освобождение стран, оккупированных Японией.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342900" indent="-342900" algn="ctr">
              <a:buNone/>
              <a:defRPr/>
            </a:pPr>
            <a:r>
              <a:rPr lang="ru-RU" b="1" dirty="0" smtClean="0">
                <a:solidFill>
                  <a:srgbClr val="C00000"/>
                </a:solidFill>
              </a:rPr>
              <a:t>Участие СССР</a:t>
            </a:r>
          </a:p>
          <a:p>
            <a:pPr marL="342900" indent="-342900">
              <a:defRPr/>
            </a:pPr>
            <a:r>
              <a:rPr lang="ru-RU" b="1" dirty="0" smtClean="0"/>
              <a:t>Освобождение всей территории СССР</a:t>
            </a:r>
          </a:p>
          <a:p>
            <a:pPr marL="342900" indent="-342900">
              <a:defRPr/>
            </a:pPr>
            <a:r>
              <a:rPr lang="ru-RU" b="1" dirty="0" smtClean="0"/>
              <a:t>Снятие блокады Ленинграда</a:t>
            </a:r>
          </a:p>
          <a:p>
            <a:pPr marL="342900" indent="-342900">
              <a:defRPr/>
            </a:pPr>
            <a:r>
              <a:rPr lang="ru-RU" b="1" dirty="0" smtClean="0"/>
              <a:t>Освобождение советскими войсками Восточной и Центральной Европы</a:t>
            </a:r>
          </a:p>
          <a:p>
            <a:pPr marL="342900" indent="-342900">
              <a:defRPr/>
            </a:pPr>
            <a:r>
              <a:rPr lang="ru-RU" b="1" dirty="0" smtClean="0"/>
              <a:t>Берлинская операция.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Picture 7" descr="Рисунок1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47371" cy="10137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Нормандская операция, или операция «</a:t>
            </a:r>
            <a:r>
              <a:rPr lang="ru-RU" dirty="0" err="1" smtClean="0"/>
              <a:t>Оверлорд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/>
              <a:t>Операция открыла Западный (или т. н. «второй») фронт в Европе во Второй мировой войне. До сих пор является крупнейшей десантной операцией в истории — в ней приняли участие более 3 миллионов человек, которые пересекли пролив Ла-Манш из Англии в Нормандию.</a:t>
            </a:r>
            <a:endParaRPr lang="ru-RU" dirty="0"/>
          </a:p>
        </p:txBody>
      </p:sp>
      <p:pic>
        <p:nvPicPr>
          <p:cNvPr id="6146" name="Picture 2" descr="C:\Documents and Settings\admin\Мои документы\Владение Дмитрия Федотова\Работа\Новая папка (9)\s3209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857364"/>
            <a:ext cx="4038600" cy="2783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Documents and Settings\admin\Мои документы\Владение Дмитрия Федотова\Работа\Новая папка (9)\756px-Normandy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260782"/>
            <a:ext cx="7572428" cy="6009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304800"/>
            <a:ext cx="5180312" cy="762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Встреча на Эльбе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28596" y="857232"/>
            <a:ext cx="3429024" cy="542928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В 1943 году после сокрушительного поражения немцев под Сталинградом в войне наступил перелом. В 1943 году англо-американский десант высадился на юге Италии, а в 1944 году — в Нормандии, начав освобождение Франции. Уже в 1944 году поражение фашистов было неизбежно. С востока наступала Красная Армия, с запада англо-американские войска.</a:t>
            </a:r>
          </a:p>
          <a:p>
            <a:pPr algn="l"/>
            <a:endParaRPr lang="ru-RU" dirty="0"/>
          </a:p>
        </p:txBody>
      </p:sp>
      <p:pic>
        <p:nvPicPr>
          <p:cNvPr id="5" name="Содержимое 4" descr="Встреча на Эльбе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57686" y="2500306"/>
            <a:ext cx="4210432" cy="3143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89448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/>
              <a:t>Разгром и капитуляция Германии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00174"/>
            <a:ext cx="4038600" cy="48577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algn="ctr" defTabSz="912813">
              <a:buFontTx/>
              <a:buChar char="•"/>
            </a:pPr>
            <a:endParaRPr lang="ru-RU" b="1" dirty="0" smtClean="0">
              <a:solidFill>
                <a:schemeClr val="bg2"/>
              </a:solidFill>
            </a:endParaRPr>
          </a:p>
          <a:p>
            <a:pPr algn="ctr" defTabSz="912813">
              <a:buNone/>
            </a:pPr>
            <a:r>
              <a:rPr lang="ru-RU" sz="3200" b="1" dirty="0" smtClean="0">
                <a:solidFill>
                  <a:srgbClr val="0070C0"/>
                </a:solidFill>
              </a:rPr>
              <a:t>16 апреля – 8 мая 1945 г. – </a:t>
            </a:r>
          </a:p>
          <a:p>
            <a:pPr algn="ctr" defTabSz="912813"/>
            <a:r>
              <a:rPr lang="ru-RU" b="1" dirty="0" smtClean="0">
                <a:solidFill>
                  <a:schemeClr val="tx1"/>
                </a:solidFill>
              </a:rPr>
              <a:t>Берлинская операция – командующие Г. К. Жуков, И. С. Конев, К. К. Рокоссовский;</a:t>
            </a:r>
          </a:p>
          <a:p>
            <a:pPr algn="ctr" defTabSz="912813">
              <a:buNone/>
            </a:pPr>
            <a:r>
              <a:rPr lang="ru-RU" b="1" dirty="0" smtClean="0">
                <a:solidFill>
                  <a:srgbClr val="0070C0"/>
                </a:solidFill>
              </a:rPr>
              <a:t>2 мая 1945 г. </a:t>
            </a:r>
            <a:r>
              <a:rPr lang="ru-RU" b="1" dirty="0" smtClean="0">
                <a:solidFill>
                  <a:srgbClr val="C00000"/>
                </a:solidFill>
              </a:rPr>
              <a:t>– </a:t>
            </a:r>
            <a:r>
              <a:rPr lang="ru-RU" b="1" dirty="0" smtClean="0">
                <a:solidFill>
                  <a:schemeClr val="tx1"/>
                </a:solidFill>
              </a:rPr>
              <a:t>капитуляция Берлина;</a:t>
            </a:r>
          </a:p>
          <a:p>
            <a:pPr algn="ctr" defTabSz="912813">
              <a:buNone/>
            </a:pPr>
            <a:r>
              <a:rPr lang="ru-RU" b="1" dirty="0" smtClean="0">
                <a:solidFill>
                  <a:srgbClr val="0070C0"/>
                </a:solidFill>
              </a:rPr>
              <a:t>8 мая 1945 г. </a:t>
            </a:r>
            <a:r>
              <a:rPr lang="ru-RU" b="1" dirty="0" smtClean="0">
                <a:solidFill>
                  <a:schemeClr val="tx1"/>
                </a:solidFill>
              </a:rPr>
              <a:t>– подписание акта</a:t>
            </a:r>
          </a:p>
          <a:p>
            <a:pPr algn="ctr" defTabSz="912813">
              <a:buNone/>
            </a:pPr>
            <a:r>
              <a:rPr lang="ru-RU" b="1" dirty="0" smtClean="0">
                <a:solidFill>
                  <a:schemeClr val="tx1"/>
                </a:solidFill>
              </a:rPr>
              <a:t>о безоговорочной капитуляции</a:t>
            </a:r>
          </a:p>
          <a:p>
            <a:pPr algn="ctr" defTabSz="912813">
              <a:buNone/>
            </a:pPr>
            <a:r>
              <a:rPr lang="ru-RU" b="1" dirty="0" smtClean="0">
                <a:solidFill>
                  <a:schemeClr val="tx1"/>
                </a:solidFill>
              </a:rPr>
              <a:t> Германии;</a:t>
            </a:r>
          </a:p>
          <a:p>
            <a:pPr defTabSz="912813">
              <a:buNone/>
            </a:pPr>
            <a:endParaRPr lang="ru-RU" b="1" dirty="0" smtClean="0">
              <a:solidFill>
                <a:schemeClr val="bg1"/>
              </a:solidFill>
            </a:endParaRPr>
          </a:p>
          <a:p>
            <a:pPr algn="ctr" defTabSz="912813">
              <a:buNone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>9 мая 1945 г. </a:t>
            </a:r>
            <a:endParaRPr lang="ru-RU" sz="3200" b="1" dirty="0" smtClean="0">
              <a:solidFill>
                <a:schemeClr val="tx1"/>
              </a:solidFill>
            </a:endParaRPr>
          </a:p>
          <a:p>
            <a:pPr algn="ctr" defTabSz="912813">
              <a:buNone/>
            </a:pPr>
            <a:r>
              <a:rPr lang="ru-RU" b="1" dirty="0" smtClean="0">
                <a:solidFill>
                  <a:schemeClr val="tx1"/>
                </a:solidFill>
              </a:rPr>
              <a:t>      – освобождение Праги, капитуляция последней крупной  немецкой  группировки генерала  Шернера в Чехии.</a:t>
            </a:r>
          </a:p>
          <a:p>
            <a:pPr algn="ctr" defTabSz="912813">
              <a:buNone/>
            </a:pPr>
            <a:endParaRPr lang="ru-RU" b="1" dirty="0" smtClean="0">
              <a:solidFill>
                <a:schemeClr val="bg2"/>
              </a:solidFill>
            </a:endParaRPr>
          </a:p>
          <a:p>
            <a:pPr algn="ctr" defTabSz="912813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 Окончание Великой Отечественной  Войны.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643050"/>
            <a:ext cx="2415631" cy="2978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9" descr="0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3857628"/>
            <a:ext cx="2016125" cy="2520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admin\Мои документы\Владение Дмитрия Федотова\Работа\Новая папка (9)\74115818_20100314z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785794"/>
            <a:ext cx="7786742" cy="51503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304800"/>
            <a:ext cx="5394626" cy="762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Победители у стен рейхстага</a:t>
            </a:r>
            <a:endParaRPr lang="ru-RU" sz="2800" dirty="0"/>
          </a:p>
        </p:txBody>
      </p:sp>
      <p:pic>
        <p:nvPicPr>
          <p:cNvPr id="5" name="Содержимое 4" descr="Победители у стен рейхстага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14546" y="1333102"/>
            <a:ext cx="4579277" cy="5096294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304800"/>
            <a:ext cx="5394626" cy="762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Парад Победы в Москве</a:t>
            </a:r>
            <a:endParaRPr lang="ru-RU" sz="2800" dirty="0"/>
          </a:p>
        </p:txBody>
      </p:sp>
      <p:pic>
        <p:nvPicPr>
          <p:cNvPr id="5" name="Содержимое 4" descr="Парад Победы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57356" y="1785926"/>
            <a:ext cx="5263039" cy="39290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428625"/>
          <a:ext cx="8229600" cy="5743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34" descr="url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2285992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0376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Bookman Old Style" pitchFamily="18" charset="0"/>
              </a:rPr>
              <a:t>Пятый этап мировой войны:</a:t>
            </a:r>
            <a:br>
              <a:rPr lang="ru-RU" sz="4000" b="1" dirty="0" smtClean="0">
                <a:latin typeface="Bookman Old Style" pitchFamily="18" charset="0"/>
              </a:rPr>
            </a:br>
            <a:r>
              <a:rPr lang="ru-RU" sz="3100" b="1" dirty="0" smtClean="0">
                <a:solidFill>
                  <a:srgbClr val="00B0F0"/>
                </a:solidFill>
                <a:latin typeface="Bookman Old Style" pitchFamily="18" charset="0"/>
              </a:rPr>
              <a:t>9 мая – 2 сентября 1945 г.</a:t>
            </a:r>
            <a:endParaRPr lang="ru-RU" sz="3100" b="1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1785926"/>
            <a:ext cx="4038600" cy="452628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342900" indent="-342900" algn="ctr">
              <a:lnSpc>
                <a:spcPct val="80000"/>
              </a:lnSpc>
              <a:buNone/>
              <a:defRPr/>
            </a:pPr>
            <a:endParaRPr lang="ru-RU" sz="3200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marL="342900" indent="-342900" algn="ctr">
              <a:lnSpc>
                <a:spcPct val="80000"/>
              </a:lnSpc>
              <a:buNone/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События в мире</a:t>
            </a:r>
          </a:p>
          <a:p>
            <a:pPr marL="342900" indent="-342900">
              <a:lnSpc>
                <a:spcPct val="80000"/>
              </a:lnSpc>
              <a:defRPr/>
            </a:pPr>
            <a:endParaRPr lang="ru-RU" sz="2600" dirty="0" smtClean="0">
              <a:latin typeface="Bookman Old Style" pitchFamily="18" charset="0"/>
            </a:endParaRPr>
          </a:p>
          <a:p>
            <a:pPr marL="342900" indent="-342900">
              <a:lnSpc>
                <a:spcPct val="80000"/>
              </a:lnSpc>
              <a:defRPr/>
            </a:pPr>
            <a:r>
              <a:rPr lang="ru-RU" sz="2600" dirty="0" smtClean="0">
                <a:latin typeface="Bookman Old Style" pitchFamily="18" charset="0"/>
              </a:rPr>
              <a:t>Атомная бомбардировка Хиросимы и Нагасаки американцами</a:t>
            </a:r>
          </a:p>
          <a:p>
            <a:pPr marL="342900" indent="-342900">
              <a:lnSpc>
                <a:spcPct val="80000"/>
              </a:lnSpc>
              <a:defRPr/>
            </a:pPr>
            <a:r>
              <a:rPr lang="ru-RU" sz="2600" dirty="0" smtClean="0">
                <a:latin typeface="Bookman Old Style" pitchFamily="18" charset="0"/>
              </a:rPr>
              <a:t>Оккупация Японии американскими войсками</a:t>
            </a:r>
          </a:p>
          <a:p>
            <a:pPr marL="342900" indent="-342900">
              <a:lnSpc>
                <a:spcPct val="80000"/>
              </a:lnSpc>
              <a:defRPr/>
            </a:pPr>
            <a:r>
              <a:rPr lang="ru-RU" sz="2600" dirty="0" smtClean="0">
                <a:latin typeface="Bookman Old Style" pitchFamily="18" charset="0"/>
              </a:rPr>
              <a:t>2 сентября 1945 г. – подписание акта о капитуляции Японии.</a:t>
            </a:r>
          </a:p>
          <a:p>
            <a:pPr marL="342900" indent="-342900">
              <a:lnSpc>
                <a:spcPct val="80000"/>
              </a:lnSpc>
              <a:defRPr/>
            </a:pPr>
            <a:r>
              <a:rPr lang="ru-RU" sz="2600" dirty="0" smtClean="0">
                <a:latin typeface="Bookman Old Style" pitchFamily="18" charset="0"/>
              </a:rPr>
              <a:t>Мировая война закончилась.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785926"/>
            <a:ext cx="4038600" cy="45262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342900" indent="-342900" algn="ctr">
              <a:lnSpc>
                <a:spcPct val="80000"/>
              </a:lnSpc>
              <a:buNone/>
              <a:defRPr/>
            </a:pPr>
            <a:endParaRPr lang="ru-RU" sz="3200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marL="342900" indent="-342900" algn="ctr">
              <a:lnSpc>
                <a:spcPct val="80000"/>
              </a:lnSpc>
              <a:buNone/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Bookman Old Style" pitchFamily="18" charset="0"/>
              </a:rPr>
              <a:t>Участие СССР</a:t>
            </a:r>
          </a:p>
          <a:p>
            <a:pPr marL="342900" indent="-342900" algn="ctr">
              <a:lnSpc>
                <a:spcPct val="80000"/>
              </a:lnSpc>
              <a:buNone/>
              <a:defRPr/>
            </a:pPr>
            <a:endParaRPr lang="ru-RU" sz="3200" b="1" u="sng" dirty="0" smtClean="0">
              <a:latin typeface="Bookman Old Style" pitchFamily="18" charset="0"/>
            </a:endParaRPr>
          </a:p>
          <a:p>
            <a:pPr marL="342900" indent="-342900">
              <a:lnSpc>
                <a:spcPct val="80000"/>
              </a:lnSpc>
              <a:defRPr/>
            </a:pPr>
            <a:r>
              <a:rPr lang="ru-RU" dirty="0" smtClean="0">
                <a:latin typeface="Bookman Old Style" pitchFamily="18" charset="0"/>
              </a:rPr>
              <a:t>Вступление СССР в войну с Японией</a:t>
            </a:r>
          </a:p>
          <a:p>
            <a:pPr marL="342900" indent="-342900">
              <a:lnSpc>
                <a:spcPct val="80000"/>
              </a:lnSpc>
              <a:defRPr/>
            </a:pPr>
            <a:r>
              <a:rPr lang="ru-RU" dirty="0" smtClean="0">
                <a:latin typeface="Bookman Old Style" pitchFamily="18" charset="0"/>
              </a:rPr>
              <a:t>Разгром Советской армией основных японских сил, находящихся в Северо-Восточном Китае, в Маньчжурии</a:t>
            </a:r>
          </a:p>
          <a:p>
            <a:pPr marL="342900" indent="-342900">
              <a:lnSpc>
                <a:spcPct val="80000"/>
              </a:lnSpc>
              <a:defRPr/>
            </a:pPr>
            <a:r>
              <a:rPr lang="ru-RU" dirty="0" smtClean="0">
                <a:latin typeface="Bookman Old Style" pitchFamily="18" charset="0"/>
              </a:rPr>
              <a:t>Победа.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Атомный взрыв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715008" y="1107560"/>
            <a:ext cx="3180048" cy="5036084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endParaRPr lang="ru-RU" sz="1800" dirty="0" smtClean="0"/>
          </a:p>
          <a:p>
            <a:pPr algn="ctr"/>
            <a:r>
              <a:rPr lang="ru-RU" sz="1800" dirty="0" smtClean="0"/>
              <a:t>6 августа 1945 г. Американцы сбросили на Хиросиму атомную бомбу. 9 августа американцы повторили свою атаку, объектом которой стал город Нагасаки. </a:t>
            </a:r>
          </a:p>
          <a:p>
            <a:pPr algn="ctr"/>
            <a:r>
              <a:rPr lang="ru-RU" sz="1800" dirty="0" smtClean="0"/>
              <a:t>Вокруг этих событий </a:t>
            </a:r>
          </a:p>
          <a:p>
            <a:pPr algn="ctr"/>
            <a:r>
              <a:rPr lang="ru-RU" sz="1800" dirty="0" smtClean="0"/>
              <a:t>до сих пор идут споры – имели ли эти акты военную целесообразность, заслужила ли Япония за свои преступления столь жестокую кару?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Ясно одно – мир вступил в новую эпоху.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Атомный взрыв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034" y="1785926"/>
            <a:ext cx="5071657" cy="3786213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304800"/>
            <a:ext cx="6966262" cy="762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Японская делегация на линкоре «Миссури», где ими была подписана капитуляция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143504" y="2500306"/>
            <a:ext cx="3288978" cy="335758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В сентябре 1945 года капитулировала японская армия. Страшная война, длившаяся шесть лет, закончилась.</a:t>
            </a:r>
          </a:p>
          <a:p>
            <a:pPr algn="ctr"/>
            <a:endParaRPr lang="ru-RU" sz="2400" b="1" dirty="0"/>
          </a:p>
        </p:txBody>
      </p:sp>
      <p:pic>
        <p:nvPicPr>
          <p:cNvPr id="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857364"/>
            <a:ext cx="3429024" cy="2640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304800"/>
            <a:ext cx="5608940" cy="762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Выдающиеся полководцы Великой Отечественной войны</a:t>
            </a:r>
            <a:endParaRPr lang="ru-RU" sz="2400" dirty="0"/>
          </a:p>
        </p:txBody>
      </p:sp>
      <p:pic>
        <p:nvPicPr>
          <p:cNvPr id="5" name="Содержимое 4" descr="Разгром немцев под Курском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t="3086" r="71460" b="68272"/>
          <a:stretch>
            <a:fillRect/>
          </a:stretch>
        </p:blipFill>
        <p:spPr>
          <a:xfrm>
            <a:off x="571472" y="428604"/>
            <a:ext cx="2125164" cy="2814578"/>
          </a:xfrm>
          <a:prstGeom prst="rect">
            <a:avLst/>
          </a:prstGeom>
        </p:spPr>
      </p:pic>
      <p:pic>
        <p:nvPicPr>
          <p:cNvPr id="6" name="Рисунок 5" descr="Оборона Москвы.jpg"/>
          <p:cNvPicPr/>
          <p:nvPr/>
        </p:nvPicPr>
        <p:blipFill>
          <a:blip r:embed="rId3"/>
          <a:srcRect l="71834" t="27587" r="7803" b="50861"/>
          <a:stretch>
            <a:fillRect/>
          </a:stretch>
        </p:blipFill>
        <p:spPr>
          <a:xfrm>
            <a:off x="3357554" y="1285860"/>
            <a:ext cx="2143140" cy="27622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86116" y="4214818"/>
            <a:ext cx="22145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К. К. Рокоссовский </a:t>
            </a:r>
          </a:p>
          <a:p>
            <a:pPr algn="ctr"/>
            <a:r>
              <a:rPr lang="ru-RU" dirty="0" smtClean="0"/>
              <a:t>(1896-1968) – </a:t>
            </a:r>
          </a:p>
          <a:p>
            <a:pPr algn="ctr"/>
            <a:r>
              <a:rPr lang="ru-RU" dirty="0" smtClean="0"/>
              <a:t>маршал и дважды </a:t>
            </a:r>
          </a:p>
          <a:p>
            <a:pPr algn="ctr"/>
            <a:r>
              <a:rPr lang="ru-RU" dirty="0" smtClean="0"/>
              <a:t>Герой </a:t>
            </a:r>
          </a:p>
          <a:p>
            <a:pPr algn="ctr"/>
            <a:r>
              <a:rPr lang="ru-RU" dirty="0" smtClean="0"/>
              <a:t>Советского Союза</a:t>
            </a:r>
            <a:endParaRPr lang="ru-RU" dirty="0"/>
          </a:p>
        </p:txBody>
      </p:sp>
      <p:pic>
        <p:nvPicPr>
          <p:cNvPr id="8" name="Рисунок 7" descr="Оборона Москвы.jpg"/>
          <p:cNvPicPr/>
          <p:nvPr/>
        </p:nvPicPr>
        <p:blipFill>
          <a:blip r:embed="rId3"/>
          <a:srcRect l="71834" t="73153" r="7803" b="4679"/>
          <a:stretch>
            <a:fillRect/>
          </a:stretch>
        </p:blipFill>
        <p:spPr>
          <a:xfrm>
            <a:off x="6572264" y="2500306"/>
            <a:ext cx="2000264" cy="26432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857884" y="5357826"/>
            <a:ext cx="2857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И. С. Конев (1897-1973) – </a:t>
            </a:r>
          </a:p>
          <a:p>
            <a:pPr algn="ctr"/>
            <a:r>
              <a:rPr lang="ru-RU" dirty="0" smtClean="0"/>
              <a:t>маршал и дважды Герой </a:t>
            </a:r>
          </a:p>
          <a:p>
            <a:pPr algn="ctr"/>
            <a:r>
              <a:rPr lang="ru-RU" dirty="0" smtClean="0"/>
              <a:t>Советского Союза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3429000"/>
            <a:ext cx="25717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Г. К. Жуков (1896-1974) –</a:t>
            </a:r>
          </a:p>
          <a:p>
            <a:pPr algn="ctr"/>
            <a:r>
              <a:rPr lang="ru-RU" dirty="0" smtClean="0"/>
              <a:t>полководец, сыгравший</a:t>
            </a:r>
          </a:p>
          <a:p>
            <a:pPr algn="ctr"/>
            <a:r>
              <a:rPr lang="ru-RU" dirty="0" smtClean="0"/>
              <a:t>исключительно большую</a:t>
            </a:r>
          </a:p>
          <a:p>
            <a:pPr algn="ctr"/>
            <a:r>
              <a:rPr lang="ru-RU" dirty="0" smtClean="0"/>
              <a:t>роль в  войне. </a:t>
            </a:r>
          </a:p>
          <a:p>
            <a:pPr algn="ctr"/>
            <a:r>
              <a:rPr lang="ru-RU" dirty="0" smtClean="0"/>
              <a:t>Маршал и четырежды Герой Советского Союза</a:t>
            </a:r>
            <a:endParaRPr lang="ru-RU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7884" y="1428736"/>
            <a:ext cx="2828916" cy="421484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/>
              </a:rPr>
              <a:t>Территориальные изменения в Европе по решениям Крымской, Потсдамской конференций и по договорам, заключенным после Второй мировой войны</a:t>
            </a:r>
            <a:br>
              <a:rPr lang="ru-RU" sz="2000" b="1" dirty="0" smtClean="0">
                <a:solidFill>
                  <a:srgbClr val="002060"/>
                </a:solidFill>
                <a:effectLst/>
              </a:rPr>
            </a:br>
            <a:r>
              <a:rPr lang="ru-RU" sz="2000" b="1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effectLst/>
              </a:rPr>
            </a:br>
            <a:endParaRPr lang="ru-RU" sz="2000" b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3" name="Рисунок 2" descr="Итог Вт. мировой.jpg"/>
          <p:cNvPicPr/>
          <p:nvPr/>
        </p:nvPicPr>
        <p:blipFill>
          <a:blip r:embed="rId2" cstate="print"/>
          <a:srcRect t="7647" r="11190" b="3237"/>
          <a:stretch>
            <a:fillRect/>
          </a:stretch>
        </p:blipFill>
        <p:spPr>
          <a:xfrm>
            <a:off x="571472" y="285728"/>
            <a:ext cx="5186387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571500"/>
          <a:ext cx="8229600" cy="5786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Мюнхенский Сговор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28596" y="1676400"/>
            <a:ext cx="3000404" cy="4572000"/>
          </a:xfrm>
        </p:spPr>
        <p:txBody>
          <a:bodyPr>
            <a:noAutofit/>
          </a:bodyPr>
          <a:lstStyle/>
          <a:p>
            <a:r>
              <a:rPr lang="ru-RU" sz="1600" dirty="0" smtClean="0"/>
              <a:t>30 сентября 1938 было подписано Мюнхенское соглашение. По этому соглашению Германия получала право на аннексию Судетской области, а также тех районов, где немецкое население превышало 50%. Дополнительно была принята декларация, в которой Великобританией и Францией давались гарантии новым границам Чехословакии.</a:t>
            </a:r>
          </a:p>
          <a:p>
            <a:r>
              <a:rPr lang="ru-RU" sz="1600" dirty="0" smtClean="0"/>
              <a:t>Присоединение Судет стало решающим шагом на пути к окончательной ликвидации государственной самостоятельности Чехословакии, последовавшей в марте 1939. </a:t>
            </a:r>
            <a:endParaRPr lang="ru-RU" sz="1600" dirty="0"/>
          </a:p>
        </p:txBody>
      </p:sp>
      <p:pic>
        <p:nvPicPr>
          <p:cNvPr id="2050" name="Picture 2" descr="C:\Documents and Settings\admin\Мои документы\Владение Дмитрия Федотова\Работа\Новая папка (9)\0_7526_c1accc4f_XL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3575050" y="2032714"/>
            <a:ext cx="5111750" cy="38593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dirty="0" smtClean="0"/>
              <a:t> </a:t>
            </a:r>
            <a:br>
              <a:rPr lang="ru-RU" dirty="0" smtClean="0"/>
            </a:br>
            <a:r>
              <a:rPr lang="ru-RU" sz="3600" dirty="0" smtClean="0"/>
              <a:t> Во время подписания Мюнхенского соглашения. Слева направо: Чемберлен, Даладье, Гитлер, Муссолини и </a:t>
            </a:r>
            <a:r>
              <a:rPr lang="ru-RU" sz="3600" dirty="0" err="1" smtClean="0"/>
              <a:t>Чиано</a:t>
            </a:r>
            <a:endParaRPr lang="ru-RU" sz="3600" dirty="0"/>
          </a:p>
        </p:txBody>
      </p:sp>
      <p:pic>
        <p:nvPicPr>
          <p:cNvPr id="1026" name="Picture 2" descr="C:\Documents and Settings\admin\Мои документы\Владение Дмитрия Федотова\Работа\Новая папка (9)\Bundesarchiv_Bild_183-R69173,_Münchener_Abkommen,_Staatschef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9682" y="1935163"/>
            <a:ext cx="6384636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премьер-министр Великобритании </a:t>
            </a:r>
            <a:r>
              <a:rPr lang="ru-RU" sz="3600" dirty="0" err="1" smtClean="0"/>
              <a:t>Невилл</a:t>
            </a:r>
            <a:r>
              <a:rPr lang="ru-RU" sz="3600" dirty="0" smtClean="0"/>
              <a:t> Чемберлен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6000" b="1" i="1" dirty="0" smtClean="0"/>
              <a:t>«Я привез вам мир».</a:t>
            </a:r>
            <a:endParaRPr lang="ru-RU" sz="6000" b="1" i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У. Черчилль, 3 октября 1938 года: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600" b="1" i="1" dirty="0" smtClean="0"/>
              <a:t>Англии был предложен выбор между войной и бесчестием. Она выбрала бесчестие и получит войну.</a:t>
            </a:r>
            <a:endParaRPr lang="ru-RU" sz="3600" b="1" i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248</TotalTime>
  <Words>1594</Words>
  <Application>Microsoft Office PowerPoint</Application>
  <PresentationFormat>Экран (4:3)</PresentationFormat>
  <Paragraphs>260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Поток</vt:lpstr>
      <vt:lpstr>«Вторая мировая война». </vt:lpstr>
      <vt:lpstr>Очаги  войны:</vt:lpstr>
      <vt:lpstr>Слайд 3</vt:lpstr>
      <vt:lpstr>Политика «умиротворения агрессора» –  невмешательство стран Запада по отношению к Германии </vt:lpstr>
      <vt:lpstr>Слайд 5</vt:lpstr>
      <vt:lpstr>Мюнхенский Сговор</vt:lpstr>
      <vt:lpstr>   Во время подписания Мюнхенского соглашения. Слева направо: Чемберлен, Даладье, Гитлер, Муссолини и Чиано</vt:lpstr>
      <vt:lpstr>премьер-министр Великобритании Невилл Чемберлен</vt:lpstr>
      <vt:lpstr>У. Черчилль, 3 октября 1938 года:</vt:lpstr>
      <vt:lpstr>Присоединение (аншлюс) Австрии 1938</vt:lpstr>
      <vt:lpstr>Слайд 11</vt:lpstr>
      <vt:lpstr>Японские солдаты в битве при Ухане</vt:lpstr>
      <vt:lpstr>Пакт Молотова - Риббентропа</vt:lpstr>
      <vt:lpstr>Периодизация Второй мировой войны</vt:lpstr>
      <vt:lpstr>Зимняя война Хронологические рамки  30 ноября 1939 г. –  12 марта 1940 г.  </vt:lpstr>
      <vt:lpstr>Первый этап Второй мировой войны:  01.09.1939 – 21.06.1941</vt:lpstr>
      <vt:lpstr>Операция «Вайс»</vt:lpstr>
      <vt:lpstr>Блицкриг</vt:lpstr>
      <vt:lpstr>Разгром Франции</vt:lpstr>
      <vt:lpstr>Битва за Британию</vt:lpstr>
      <vt:lpstr>Начало  Второй мировой войны.  1 сентября 1939 –  22 июня 1941 гг. </vt:lpstr>
      <vt:lpstr>Тройственный пакт- </vt:lpstr>
      <vt:lpstr>Второй этап Второй мировой войны: 22.06.1941 – 18.11.1942</vt:lpstr>
      <vt:lpstr>Территориальные захваты фашистско-милитаристского блока в Европе к июню 1941 г. </vt:lpstr>
      <vt:lpstr>Великая Отечественная война.  Военные действия с  22.06.1941 по 18.11.1942 г. </vt:lpstr>
      <vt:lpstr>Слайд 26</vt:lpstr>
      <vt:lpstr>Блокада Ленинграда</vt:lpstr>
      <vt:lpstr>Оборона Москвы</vt:lpstr>
      <vt:lpstr>Разгром немцев под Москвой</vt:lpstr>
      <vt:lpstr>Перл Харбор</vt:lpstr>
      <vt:lpstr>Слайд 31</vt:lpstr>
      <vt:lpstr>Третий этап Второй мировой войны: середина ноября 1942 – конец 1943 гг.</vt:lpstr>
      <vt:lpstr>Военные действия в Северной Африке</vt:lpstr>
      <vt:lpstr>Эрвин Роммель</vt:lpstr>
      <vt:lpstr>Моряки-черноморцы</vt:lpstr>
      <vt:lpstr>Антифашистская коалиция</vt:lpstr>
      <vt:lpstr>Ленд-лиз</vt:lpstr>
      <vt:lpstr>Сталинградская битва</vt:lpstr>
      <vt:lpstr>Слайд 39</vt:lpstr>
      <vt:lpstr>Разгром немцев под Сталинградом</vt:lpstr>
      <vt:lpstr>Слайд 41</vt:lpstr>
      <vt:lpstr>Четвертый этап мировой войны: начало 1944 – 09.05.1945</vt:lpstr>
      <vt:lpstr>Нормандская операция, или операция «Оверлорд»</vt:lpstr>
      <vt:lpstr>Слайд 44</vt:lpstr>
      <vt:lpstr>Встреча на Эльбе</vt:lpstr>
      <vt:lpstr>Разгром и капитуляция Германии</vt:lpstr>
      <vt:lpstr>Слайд 47</vt:lpstr>
      <vt:lpstr>Победители у стен рейхстага</vt:lpstr>
      <vt:lpstr>Парад Победы в Москве</vt:lpstr>
      <vt:lpstr>Пятый этап мировой войны: 9 мая – 2 сентября 1945 г.</vt:lpstr>
      <vt:lpstr>Атомный взрыв</vt:lpstr>
      <vt:lpstr>Японская делегация на линкоре «Миссури», где ими была подписана капитуляция</vt:lpstr>
      <vt:lpstr>Выдающиеся полководцы Великой Отечественной войны</vt:lpstr>
      <vt:lpstr>Территориальные изменения в Европе по решениям Крымской, Потсдамской конференций и по договорам, заключенным после Второй мировой войны  </vt:lpstr>
      <vt:lpstr>Слайд 55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Home</cp:lastModifiedBy>
  <cp:revision>44</cp:revision>
  <dcterms:created xsi:type="dcterms:W3CDTF">2013-04-09T15:31:36Z</dcterms:created>
  <dcterms:modified xsi:type="dcterms:W3CDTF">2013-04-09T20:16:09Z</dcterms:modified>
</cp:coreProperties>
</file>