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7" r:id="rId8"/>
    <p:sldId id="268" r:id="rId9"/>
    <p:sldId id="269" r:id="rId10"/>
    <p:sldId id="270" r:id="rId11"/>
    <p:sldId id="271" r:id="rId12"/>
    <p:sldId id="264" r:id="rId13"/>
    <p:sldId id="266" r:id="rId14"/>
    <p:sldId id="263" r:id="rId15"/>
    <p:sldId id="265" r:id="rId16"/>
    <p:sldId id="302" r:id="rId17"/>
    <p:sldId id="272" r:id="rId18"/>
    <p:sldId id="280" r:id="rId19"/>
    <p:sldId id="273" r:id="rId20"/>
    <p:sldId id="300" r:id="rId21"/>
    <p:sldId id="301" r:id="rId22"/>
    <p:sldId id="278" r:id="rId23"/>
    <p:sldId id="279" r:id="rId24"/>
    <p:sldId id="303" r:id="rId25"/>
    <p:sldId id="304" r:id="rId26"/>
    <p:sldId id="305" r:id="rId27"/>
    <p:sldId id="307" r:id="rId28"/>
    <p:sldId id="308" r:id="rId29"/>
    <p:sldId id="309" r:id="rId30"/>
    <p:sldId id="310" r:id="rId31"/>
    <p:sldId id="306" r:id="rId32"/>
    <p:sldId id="274" r:id="rId33"/>
    <p:sldId id="275" r:id="rId34"/>
    <p:sldId id="277" r:id="rId35"/>
    <p:sldId id="291" r:id="rId36"/>
    <p:sldId id="276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67BDC-A1C4-4847-960E-BCD52389372C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49CDA7-F7AB-4DC5-998E-6E88EFA8B5D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ru-RU" dirty="0" smtClean="0"/>
              <a:t>Эстетика Просвещения. Неоклассицизм и ампир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1. Исторические особенности эпохи Просвещения. Основные идеи</a:t>
            </a:r>
          </a:p>
          <a:p>
            <a:pPr algn="just"/>
            <a:r>
              <a:rPr lang="ru-RU" dirty="0" smtClean="0"/>
              <a:t>2. Особенности французского искусства XVIII века. </a:t>
            </a:r>
          </a:p>
          <a:p>
            <a:pPr algn="just"/>
            <a:r>
              <a:rPr lang="ru-RU" dirty="0" smtClean="0"/>
              <a:t>3. Площадь Людовика XV  в Париже</a:t>
            </a:r>
          </a:p>
          <a:p>
            <a:pPr algn="just"/>
            <a:r>
              <a:rPr lang="ru-RU" dirty="0" smtClean="0"/>
              <a:t>4. Интерьеры классицизма и ампира. Жак </a:t>
            </a:r>
            <a:r>
              <a:rPr lang="ru-RU" dirty="0" err="1" smtClean="0"/>
              <a:t>Анж</a:t>
            </a:r>
            <a:r>
              <a:rPr lang="ru-RU" dirty="0" smtClean="0"/>
              <a:t> </a:t>
            </a:r>
            <a:r>
              <a:rPr lang="ru-RU" dirty="0" err="1" smtClean="0"/>
              <a:t>Габриэль</a:t>
            </a:r>
            <a:endParaRPr lang="ru-RU" dirty="0" smtClean="0"/>
          </a:p>
          <a:p>
            <a:pPr algn="just"/>
            <a:r>
              <a:rPr lang="ru-RU" dirty="0" smtClean="0"/>
              <a:t>5. Революционный классицизм Давида.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Мыслители эпохи просвещения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Ш.Монтескье </a:t>
            </a:r>
            <a:r>
              <a:rPr lang="ru-RU" dirty="0"/>
              <a:t>(1689—1755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Свобода, считал Монтескьё, может быть обеспечена лишь законами: «Свобода есть право делать всё, что дозволено законами».</a:t>
            </a:r>
          </a:p>
          <a:p>
            <a:endParaRPr lang="ru-RU" dirty="0" smtClean="0"/>
          </a:p>
          <a:p>
            <a:r>
              <a:rPr lang="ru-RU" dirty="0" smtClean="0"/>
              <a:t>Сторонник  Конституционной монархии.</a:t>
            </a:r>
          </a:p>
          <a:p>
            <a:r>
              <a:rPr lang="ru-RU" dirty="0" smtClean="0"/>
              <a:t>Развил теорию разделения властей</a:t>
            </a:r>
            <a:endParaRPr lang="ru-RU" dirty="0"/>
          </a:p>
        </p:txBody>
      </p:sp>
      <p:pic>
        <p:nvPicPr>
          <p:cNvPr id="5122" name="Picture 2" descr="C:\Documents and Settings\admin\Мои документы\Владение Дмитрия Федотова\практика\220px-Montesquieu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04"/>
            <a:ext cx="442915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Мыслители эпохи просвещения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</p:spPr>
        <p:txBody>
          <a:bodyPr/>
          <a:lstStyle/>
          <a:p>
            <a:r>
              <a:rPr lang="ru-RU" dirty="0" smtClean="0"/>
              <a:t>Жан-Жак Руссо </a:t>
            </a:r>
            <a:r>
              <a:rPr lang="ru-RU" dirty="0"/>
              <a:t>(1712— 1778). </a:t>
            </a:r>
            <a:endParaRPr lang="ru-RU" dirty="0" smtClean="0"/>
          </a:p>
          <a:p>
            <a:r>
              <a:rPr lang="ru-RU" dirty="0" smtClean="0"/>
              <a:t>Он полагал, что государство возникает в результате </a:t>
            </a:r>
            <a:r>
              <a:rPr lang="ru-RU" b="1" dirty="0" smtClean="0"/>
              <a:t>общественного договора</a:t>
            </a:r>
            <a:r>
              <a:rPr lang="ru-RU" dirty="0" smtClean="0"/>
              <a:t>. Согласно общественному договору верховная власть в государстве принадлежит всему народу.</a:t>
            </a:r>
          </a:p>
          <a:p>
            <a:endParaRPr lang="ru-RU" dirty="0" smtClean="0"/>
          </a:p>
          <a:p>
            <a:r>
              <a:rPr lang="ru-RU" b="1" dirty="0" smtClean="0"/>
              <a:t>Суверенитет народа неотчуждаем, неделим, непогрешим и абсолютен</a:t>
            </a:r>
          </a:p>
          <a:p>
            <a:endParaRPr lang="ru-RU" b="1" dirty="0" smtClean="0"/>
          </a:p>
          <a:p>
            <a:r>
              <a:rPr lang="ru-RU" b="1" dirty="0" smtClean="0"/>
              <a:t>Идеальный строй это республика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Documents and Settings\admin\Мои документы\Владение Дмитрия Федотова\практика\45650072_roussea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8408" y="273050"/>
            <a:ext cx="4865034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14352"/>
            <a:ext cx="3143272" cy="1162050"/>
          </a:xfrm>
        </p:spPr>
        <p:txBody>
          <a:bodyPr/>
          <a:lstStyle/>
          <a:p>
            <a:pPr algn="just"/>
            <a:r>
              <a:rPr lang="ru-RU" sz="2400" dirty="0" smtClean="0"/>
              <a:t>«Энциклопедия, или толковый словарь наук, искусств и ремёсел»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французская энциклопедия, одно из крупнейших справочных изданий XVIII века (т. 1—35, 1751—1780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Её вступление, написанное </a:t>
            </a:r>
            <a:r>
              <a:rPr lang="ru-RU" dirty="0" err="1" smtClean="0"/>
              <a:t>д’Аламбером</a:t>
            </a:r>
            <a:r>
              <a:rPr lang="ru-RU" dirty="0" smtClean="0"/>
              <a:t>, можно рассматривать как манифест идей Просвещения.</a:t>
            </a:r>
            <a:endParaRPr lang="ru-RU" dirty="0" smtClean="0"/>
          </a:p>
          <a:p>
            <a:pPr algn="just"/>
            <a:r>
              <a:rPr lang="ru-RU" dirty="0" smtClean="0"/>
              <a:t>«Энциклопедия» получила по тому времени довольно широкое распространение. В начале выходила по подписке. В первый раз откликнулось более 2000 подписчиков. Она выходила тиражом 4250 экземпляров (в XVIII веке тираж книг редко превышал 1500 экземпляров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26" name="Picture 2" descr="C:\Documents and Settings\admin\Мои документы\Владение Дмитрия Федотова\Работа\Новая папка (7)\ENC_1-NA5_600px.jpeg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7521"/>
            <a:ext cx="4143404" cy="6594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Энциклопедия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Работа состояла из 35 томов, насчитывала 71818 статей и 3129 иллюстраций. Первые 28 томов (17 томов текста (60 тысяч статей) и 11 томов «гравюр» (иллюстраций к тексту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Отношение Просветителей к религии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Атеизм (от франц.</a:t>
            </a:r>
            <a:r>
              <a:rPr lang="en-US" dirty="0" err="1" smtClean="0"/>
              <a:t>atheisme</a:t>
            </a:r>
            <a:r>
              <a:rPr lang="ru-RU" dirty="0" smtClean="0"/>
              <a:t> , от греч. а</a:t>
            </a:r>
            <a:r>
              <a:rPr lang="en-US" dirty="0" err="1" smtClean="0"/>
              <a:t>theos</a:t>
            </a:r>
            <a:r>
              <a:rPr lang="ru-RU" dirty="0" smtClean="0"/>
              <a:t> - безбожный).Атеисты - полностью отрицали веру в Бога. Ветхий и Новый Заветы подвергали критике с точки зрения человеческой логики.</a:t>
            </a:r>
          </a:p>
          <a:p>
            <a:pPr algn="just"/>
            <a:r>
              <a:rPr lang="ru-RU" dirty="0" smtClean="0"/>
              <a:t>Деизм (от лат. </a:t>
            </a:r>
            <a:r>
              <a:rPr lang="en-US" dirty="0" err="1" smtClean="0"/>
              <a:t>deus</a:t>
            </a:r>
            <a:r>
              <a:rPr lang="ru-RU" dirty="0" smtClean="0"/>
              <a:t> - бог) Деисты считали: Бог - сила, которая внесла определённый порядок в извечную материю.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французского искусства XVIII 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 началом нового, XVIII столетия совершенно очевидно обозначился процесс разложения французской абсолютной монархии. Смерть в 1715 г. «короля-солнца», последнее десятилетие лишь формально сохранявшего могущество, была просто завершающим событием в том длинном ряду явлений, которые подготавливали приход нового века, а с ним и новых веяний в искусстве.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Король перестает быть единственным заказчиком произведений искусства, а двор — единственным коллекционером. Появляются частные коллекции, салоны. На долгие десятилетия Франция превращается в центр художественной жизни Западной Европы, в законодательницу всех художественных нововведений, она становится во главе всей духовной жизни Европы.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Мир миниатюрных форм не случайно свое главное выражение нашел в прикладном искусстве — в мебели, посуде, бронзе, фарфоре, а в архитектуре преимущественно в интерьере (за исключением разве Германии и Австрии. Примером может служить дворец </a:t>
            </a:r>
            <a:r>
              <a:rPr lang="ru-RU" dirty="0" err="1" smtClean="0"/>
              <a:t>Сан-Суси</a:t>
            </a:r>
            <a:r>
              <a:rPr lang="ru-RU" dirty="0" smtClean="0"/>
              <a:t> в Потсдаме, арх. Г. В. </a:t>
            </a:r>
            <a:r>
              <a:rPr lang="ru-RU" dirty="0" err="1" smtClean="0"/>
              <a:t>Кнобельсдорф</a:t>
            </a:r>
            <a:r>
              <a:rPr lang="ru-RU" dirty="0" smtClean="0"/>
              <a:t>, 1745—1747), где важным теперь было не пышное и величавое, а приятное и удобное. Городские дворцы знати, богатой буржуазии,—«отели», сооружаемые в этот период, как правило, строго </a:t>
            </a:r>
            <a:r>
              <a:rPr lang="ru-RU" dirty="0" err="1" smtClean="0"/>
              <a:t>классицистичны</a:t>
            </a:r>
            <a:r>
              <a:rPr lang="ru-RU" dirty="0" smtClean="0"/>
              <a:t> по экстерьеру. Внутри же стены разбиты филенками, нишами, обильно украшены живописью, лепниной, позолотой, мелкой пластикой, декоративными тканями, бронзой, фарфором, зеркалами, часто установленными друг против друга, чтобы в них множилось, дробилось, делалось фантастичным отражение («Век зеркал и мемуаров», по меткому определению одного исследователя,— за постоянный взгляд на себя со стороны).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Образцом для подражания становится теперь не Рим, который был идеалом для художников Ренессанса и классицистов XVII в., а Эллада, ибо в греческом искусстве больше тепла, задушевности, поэтичности. Стилизация греческого искусства окрашена в какой-то степени романтическим чувством. В моду входит английский ландшафтный парк, с виду не тронутый рукой человека, полная противоположность французскому регулярному. Мостики и хижины в нем возникают как случайные, руины наводят на размышление. В орнаментике используются греческие мотивы — меандр, пальметты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Входят в моду стилизация под Восток: </a:t>
            </a:r>
            <a:endParaRPr lang="ru-RU" dirty="0" smtClean="0"/>
          </a:p>
          <a:p>
            <a:r>
              <a:rPr lang="ru-RU" dirty="0" smtClean="0"/>
              <a:t>Китай </a:t>
            </a:r>
            <a:r>
              <a:rPr lang="ru-RU" dirty="0" smtClean="0"/>
              <a:t>(«</a:t>
            </a:r>
            <a:r>
              <a:rPr lang="ru-RU" dirty="0" err="1" smtClean="0"/>
              <a:t>шинуазери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Японию </a:t>
            </a:r>
            <a:r>
              <a:rPr lang="ru-RU" dirty="0" smtClean="0"/>
              <a:t>(«</a:t>
            </a:r>
            <a:r>
              <a:rPr lang="ru-RU" dirty="0" err="1" smtClean="0"/>
              <a:t>жапонез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Турцию </a:t>
            </a:r>
            <a:r>
              <a:rPr lang="ru-RU" dirty="0" smtClean="0"/>
              <a:t>(«</a:t>
            </a:r>
            <a:r>
              <a:rPr lang="ru-RU" dirty="0" err="1" smtClean="0"/>
              <a:t>туркери</a:t>
            </a:r>
            <a:r>
              <a:rPr lang="ru-RU" dirty="0" smtClean="0"/>
              <a:t>»)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«Дерзай понимать!» </a:t>
            </a:r>
            <a:r>
              <a:rPr lang="ru-RU" dirty="0"/>
              <a:t>— так немецкий философ </a:t>
            </a:r>
            <a:r>
              <a:rPr lang="ru-RU" dirty="0" err="1" smtClean="0"/>
              <a:t>Иммануил</a:t>
            </a:r>
            <a:r>
              <a:rPr lang="ru-RU" dirty="0" smtClean="0"/>
              <a:t> </a:t>
            </a:r>
            <a:r>
              <a:rPr lang="ru-RU" dirty="0"/>
              <a:t>Кант определил суть умонастроений своей </a:t>
            </a:r>
            <a:r>
              <a:rPr lang="ru-RU" dirty="0" smtClean="0"/>
              <a:t>эпохи</a:t>
            </a:r>
            <a:r>
              <a:rPr lang="ru-RU" dirty="0"/>
              <a:t>, которую называли </a:t>
            </a:r>
            <a:r>
              <a:rPr lang="ru-RU" i="1" dirty="0"/>
              <a:t>веком Просвещения. </a:t>
            </a:r>
            <a:r>
              <a:rPr lang="ru-RU" dirty="0"/>
              <a:t>После </a:t>
            </a:r>
            <a:r>
              <a:rPr lang="ru-RU" dirty="0" smtClean="0"/>
              <a:t>Возрождения </a:t>
            </a:r>
            <a:r>
              <a:rPr lang="ru-RU" dirty="0"/>
              <a:t>и Реформации это был третий духовный </a:t>
            </a:r>
            <a:r>
              <a:rPr lang="ru-RU" dirty="0" smtClean="0"/>
              <a:t>переворот</a:t>
            </a:r>
            <a:r>
              <a:rPr lang="ru-RU" dirty="0"/>
              <a:t>, практически полностью покончивший со средневековой системой ценностей.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Шинуазри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использование мотивов и стилистических приёмов средневекового китайского искусства в европейской живописи, декоративно-прикладном искусстве, костюме, в оформлении садово-парковых </a:t>
            </a:r>
            <a:r>
              <a:rPr lang="ru-RU" dirty="0" smtClean="0"/>
              <a:t>ансамблей </a:t>
            </a:r>
            <a:r>
              <a:rPr lang="ru-RU" dirty="0" smtClean="0"/>
              <a:t>XVIII века</a:t>
            </a:r>
            <a:r>
              <a:rPr lang="ru-RU" dirty="0" smtClean="0"/>
              <a:t>.</a:t>
            </a:r>
            <a:endParaRPr lang="ru-RU" dirty="0" smtClean="0"/>
          </a:p>
          <a:p>
            <a:pPr algn="just"/>
            <a:r>
              <a:rPr lang="ru-RU" dirty="0" smtClean="0"/>
              <a:t>«Китайский стиль», или, по-французски, </a:t>
            </a:r>
            <a:r>
              <a:rPr lang="ru-RU" dirty="0" err="1" smtClean="0"/>
              <a:t>шинуазри</a:t>
            </a:r>
            <a:r>
              <a:rPr lang="ru-RU" dirty="0" smtClean="0"/>
              <a:t>, получил своё развитие, как «ветвь» стиля рококо. Художники, работавшие в этом направлении, создавали изящные и несерьёзные пасторальные картины.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Художники рококо не преследовали цель показать жизнь в её реальном воплощении: их мир был достаточно иллюзорен и имел с действительностью мало общего. Китай на полотнах </a:t>
            </a:r>
            <a:r>
              <a:rPr lang="ru-RU" b="1" i="1" dirty="0" smtClean="0"/>
              <a:t>Франсуа Буше</a:t>
            </a:r>
            <a:r>
              <a:rPr lang="ru-RU" dirty="0" smtClean="0"/>
              <a:t>, скорее, похож на Версаль Людовика XV — главного заказчика подобных картин.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Documents and Settings\admin\Мои документы\Владение Дмитрия Федотова\Работа\Новая папка (7)\404px-Le_Jardin_chinois_(detail)_by_François_Bouch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52"/>
            <a:ext cx="4429156" cy="656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Владение Дмитрия Федотова\Работа\Новая папка (7)\Chine_styl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90380"/>
            <a:ext cx="4500594" cy="601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Распространение рококо во Франции и в  во всей Европе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Рококо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стиль в искусстве (в основном, в дизайне интерьеров), возникший во Франции в первой половине XVIII века (во время регентства Филиппа Орлеанского) как развитие стиля барокко. Характерными чертами рококо являются изысканность, большая декоративная </a:t>
            </a:r>
            <a:r>
              <a:rPr lang="ru-RU" dirty="0" err="1" smtClean="0"/>
              <a:t>нагруженность</a:t>
            </a:r>
            <a:r>
              <a:rPr lang="ru-RU" dirty="0" smtClean="0"/>
              <a:t> интерьеров и композиций, грациозный орнаментальный ритм, большое внимание к мифологии, личному комфорту.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Франсуа </a:t>
            </a:r>
            <a:r>
              <a:rPr lang="vi-VN" dirty="0" smtClean="0"/>
              <a:t>Буше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1643050"/>
            <a:ext cx="3071842" cy="4605350"/>
          </a:xfrm>
        </p:spPr>
        <p:txBody>
          <a:bodyPr/>
          <a:lstStyle/>
          <a:p>
            <a:pPr algn="just"/>
            <a:r>
              <a:rPr lang="ru-RU" dirty="0" smtClean="0"/>
              <a:t>1703-1770 французский </a:t>
            </a:r>
            <a:r>
              <a:rPr lang="ru-RU" dirty="0" smtClean="0"/>
              <a:t>живописец, гравёр, </a:t>
            </a:r>
            <a:r>
              <a:rPr lang="ru-RU" dirty="0" smtClean="0"/>
              <a:t>декоратор. </a:t>
            </a:r>
            <a:r>
              <a:rPr lang="ru-RU" dirty="0" smtClean="0"/>
              <a:t>Яркий представитель художественной культуры рококо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Творчество </a:t>
            </a:r>
            <a:r>
              <a:rPr lang="ru-RU" dirty="0" err="1" smtClean="0"/>
              <a:t>Буше-живописца</a:t>
            </a:r>
            <a:r>
              <a:rPr lang="ru-RU" dirty="0" smtClean="0"/>
              <a:t> исключительно многогранно, он обращался к аллегорическим и мифологическим сюжетам, изображал деревенские ярмарки и фешенебельную парижскую жизнь, писал жанровые сцены, пасторали, пейзажи, портреты.</a:t>
            </a:r>
            <a:endParaRPr lang="ru-RU" dirty="0"/>
          </a:p>
        </p:txBody>
      </p:sp>
      <p:pic>
        <p:nvPicPr>
          <p:cNvPr id="23554" name="Picture 2" descr="C:\Documents and Settings\admin\Мои документы\Владение Дмитрия Федотова\Работа\Новая папка (7)\Boucher_par_Gustav_Lundberg_17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4589955" cy="6034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1" dirty="0" smtClean="0"/>
              <a:t>Портрет маркизы де Помпадур, 1759</a:t>
            </a:r>
            <a:endParaRPr lang="ru-RU" sz="2800" b="1" i="1" dirty="0"/>
          </a:p>
        </p:txBody>
      </p:sp>
      <p:pic>
        <p:nvPicPr>
          <p:cNvPr id="25602" name="Picture 2" descr="C:\Documents and Settings\admin\Мои документы\Владение Дмитрия Федотова\Работа\Новая папка (7)\452px-François_Boucher_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65084"/>
            <a:ext cx="4572032" cy="6069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Рождение Венеры, 1740</a:t>
            </a:r>
            <a:endParaRPr lang="ru-RU" dirty="0"/>
          </a:p>
        </p:txBody>
      </p:sp>
      <p:pic>
        <p:nvPicPr>
          <p:cNvPr id="26626" name="Picture 2" descr="C:\Documents and Settings\admin\Мои документы\Владение Дмитрия Федотова\Работа\Новая папка (7)\800px-François_Boucher_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0344" y="1935163"/>
            <a:ext cx="7503311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Туалет Венеры, 1751</a:t>
            </a:r>
            <a:endParaRPr lang="ru-RU" sz="3200" b="1" i="1" dirty="0"/>
          </a:p>
        </p:txBody>
      </p:sp>
      <p:pic>
        <p:nvPicPr>
          <p:cNvPr id="27650" name="Picture 2" descr="C:\Documents and Settings\admin\Мои документы\Владение Дмитрия Федотова\Работа\Новая папка (7)\473px-TheToilet_ofVenus1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48916"/>
            <a:ext cx="4500594" cy="5699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Черты  «просвещения.»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1.Понятие «Просвещение» и его содержание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характерное для эпохи перехода от феодализма к капитализму идейное движение, связанное с борьбой буржуазии против феодализма. Широкое культурное движение в Европе и Сев. Америке кон. 17 — 18 в., ставившее своей целью распространение идеалов научного знания, политических свобод, общественного прогресса и разоблачение соответствующих предрассудков и суеверий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критика феодализма; </a:t>
            </a:r>
          </a:p>
          <a:p>
            <a:pPr algn="just"/>
            <a:r>
              <a:rPr lang="ru-RU" sz="1600" dirty="0" smtClean="0"/>
              <a:t>культ науки;  </a:t>
            </a:r>
          </a:p>
          <a:p>
            <a:pPr algn="just"/>
            <a:r>
              <a:rPr lang="ru-RU" sz="1600" dirty="0" smtClean="0"/>
              <a:t>вера в прогресс</a:t>
            </a:r>
            <a:r>
              <a:rPr lang="ru-RU" sz="1600" dirty="0" smtClean="0"/>
              <a:t>, как </a:t>
            </a:r>
            <a:r>
              <a:rPr lang="ru-RU" sz="1600" dirty="0" smtClean="0"/>
              <a:t>феномен европейского общества;</a:t>
            </a:r>
          </a:p>
          <a:p>
            <a:pPr algn="just"/>
            <a:r>
              <a:rPr lang="ru-RU" sz="1600" dirty="0" smtClean="0"/>
              <a:t> от гуманистов эпохи Возрождения: </a:t>
            </a:r>
            <a:endParaRPr lang="ru-RU" sz="1600" dirty="0" smtClean="0"/>
          </a:p>
          <a:p>
            <a:pPr algn="just"/>
            <a:r>
              <a:rPr lang="ru-RU" sz="1600" dirty="0" smtClean="0"/>
              <a:t>вера </a:t>
            </a:r>
            <a:r>
              <a:rPr lang="ru-RU" sz="1600" dirty="0" smtClean="0"/>
              <a:t>в человека, его безграничные возможности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Туалет, 1742</a:t>
            </a:r>
            <a:endParaRPr lang="ru-RU" sz="3200" b="1" i="1" dirty="0"/>
          </a:p>
        </p:txBody>
      </p:sp>
      <p:pic>
        <p:nvPicPr>
          <p:cNvPr id="28674" name="Picture 2" descr="C:\Documents and Settings\admin\Мои документы\Владение Дмитрия Федотова\Работа\Новая папка (7)\Boucher_toilette_17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14488"/>
            <a:ext cx="5556584" cy="4559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b="1" i="1" dirty="0" smtClean="0"/>
              <a:t>Портрет мадемуазель </a:t>
            </a:r>
            <a:r>
              <a:rPr lang="ru-RU" sz="2000" b="1" i="1" dirty="0" err="1" smtClean="0"/>
              <a:t>О'Мерфи</a:t>
            </a:r>
            <a:endParaRPr lang="ru-RU" sz="2000" b="1" i="1" dirty="0"/>
          </a:p>
        </p:txBody>
      </p:sp>
      <p:pic>
        <p:nvPicPr>
          <p:cNvPr id="24578" name="Picture 2" descr="C:\Documents and Settings\admin\Мои документы\Владение Дмитрия Федотова\Работа\Новая папка (7)\744px-François_Boucher,_Ruhendes_Mädchen_(1752)_-_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49" y="1785926"/>
            <a:ext cx="5259209" cy="423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Анж</a:t>
            </a:r>
            <a:r>
              <a:rPr lang="ru-RU" dirty="0" smtClean="0"/>
              <a:t> Жак </a:t>
            </a:r>
            <a:r>
              <a:rPr lang="ru-RU" dirty="0" err="1" smtClean="0"/>
              <a:t>Габриэльж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1698- </a:t>
            </a:r>
            <a:r>
              <a:rPr lang="ru-RU" dirty="0" smtClean="0"/>
              <a:t>1782.</a:t>
            </a:r>
          </a:p>
          <a:p>
            <a:pPr algn="just"/>
            <a:r>
              <a:rPr lang="ru-RU" dirty="0" smtClean="0"/>
              <a:t>«первый архитектор короля». Он построил и расширил множество церквей и дворцов во время правления Людовика XV и был одним из наиболее известных и продуктивных французских архитекторов XVIII века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Под его руководством королевские церкви и дворцы были перестроены, расширены или обновлены, чтобы удовлетворять стандартам личного комфорта Людовика XV, в том числе замок Фонтенбло (1749), </a:t>
            </a:r>
            <a:r>
              <a:rPr lang="ru-RU" dirty="0" err="1" smtClean="0"/>
              <a:t>Ла-Мюрт</a:t>
            </a:r>
            <a:r>
              <a:rPr lang="ru-RU" dirty="0" smtClean="0"/>
              <a:t> (1746), </a:t>
            </a:r>
            <a:r>
              <a:rPr lang="ru-RU" dirty="0" err="1" smtClean="0"/>
              <a:t>Компень</a:t>
            </a:r>
            <a:r>
              <a:rPr lang="ru-RU" dirty="0" smtClean="0"/>
              <a:t> (1751) и </a:t>
            </a:r>
            <a:r>
              <a:rPr lang="ru-RU" dirty="0" err="1" smtClean="0"/>
              <a:t>Шуази</a:t>
            </a:r>
            <a:r>
              <a:rPr lang="ru-RU" dirty="0" smtClean="0"/>
              <a:t>; пристройки к Лувру (1755) в Париже; амбициозный проект Версальского дворца (1763), включая завершение его правого крыла и строительства здания Оперы и Малого Трианона; а также строительство Военной школы (1752) в Париже. Габриель снабдил практически все королевские резиденции театрами, построил также павильоны и галереи для некоторых из них и спроектировал охотничьи домики в главных царских лесных угодьях.</a:t>
            </a:r>
            <a:endParaRPr lang="ru-RU" dirty="0"/>
          </a:p>
        </p:txBody>
      </p:sp>
      <p:pic>
        <p:nvPicPr>
          <p:cNvPr id="4098" name="Picture 2" descr="C:\Documents and Settings\admin\Мои документы\Владение Дмитрия Федотова\Работа\Новая папка (7)\picture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14356"/>
            <a:ext cx="4521155" cy="546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Малый Трианон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676400"/>
            <a:ext cx="2928966" cy="45720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небольшой дворец расположенный на землях Версальского дворца во Франции. Он был спроектирован </a:t>
            </a:r>
            <a:r>
              <a:rPr lang="ru-RU" dirty="0" err="1" smtClean="0"/>
              <a:t>Анж-Жаком</a:t>
            </a:r>
            <a:r>
              <a:rPr lang="ru-RU" dirty="0" smtClean="0"/>
              <a:t> </a:t>
            </a:r>
            <a:r>
              <a:rPr lang="ru-RU" dirty="0" err="1" smtClean="0"/>
              <a:t>Габриэлем</a:t>
            </a:r>
            <a:r>
              <a:rPr lang="ru-RU" dirty="0" smtClean="0"/>
              <a:t> по </a:t>
            </a:r>
            <a:r>
              <a:rPr lang="ru-RU" dirty="0" smtClean="0"/>
              <a:t>приказу Людовика XV для его фаворитки маркизы де Помпадур и построен в 1762—1768 гг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Дворец «Малый Трианон» является прекрасным примером перехода от стиля рококо первой половины XVIII века к более сдержанному, но не менее элегантному классицизму, получившему развитие с 1760-х годов. Внешне дворец прост и элегантен, архитектурно выдержан, нет вычурных украшений периода барокко. Он представляет собой двухэтажный куб с пятью окнами на каждой стороне. Перистили из четырёх колонн со стороны сада и внутреннего двора завершают картину</a:t>
            </a:r>
            <a:endParaRPr lang="ru-RU" dirty="0"/>
          </a:p>
        </p:txBody>
      </p:sp>
      <p:pic>
        <p:nvPicPr>
          <p:cNvPr id="3074" name="Picture 2" descr="C:\Documents and Settings\admin\Мои документы\Владение Дмитрия Федотова\Работа\Новая папка (7)\800px-Versailles_Petit_Trian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5348737" cy="373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</a:t>
            </a:r>
            <a:r>
              <a:rPr lang="ru-RU" dirty="0" smtClean="0"/>
              <a:t>Людовика XV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Наиболее значительной работой </a:t>
            </a:r>
            <a:r>
              <a:rPr lang="ru-RU" dirty="0" err="1" smtClean="0"/>
              <a:t>Габриэля</a:t>
            </a:r>
            <a:r>
              <a:rPr lang="ru-RU" dirty="0" smtClean="0"/>
              <a:t> было создание площади Согласия в Париже (первоначально площадь Людовика XV) (1755), спланированной как место установки прижизненного памятника Людовику XV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Площадь Согласия входит в качестве основного звена в пространственную композицию, образующую архитектурный центр Парижа. Она представляет собой новый открытый тип городской </a:t>
            </a:r>
            <a:r>
              <a:rPr lang="ru-RU" dirty="0" smtClean="0"/>
              <a:t>площади</a:t>
            </a:r>
          </a:p>
          <a:p>
            <a:pPr algn="just"/>
            <a:r>
              <a:rPr lang="ru-RU" dirty="0" smtClean="0"/>
              <a:t>Ансамбль площади Согласия формируется симметричными зданиями Военного и Морского министерств, разделяемыми Королевской улицей (</a:t>
            </a:r>
            <a:r>
              <a:rPr lang="ru-RU" dirty="0" err="1" smtClean="0"/>
              <a:t>Рю</a:t>
            </a:r>
            <a:r>
              <a:rPr lang="ru-RU" dirty="0" smtClean="0"/>
              <a:t> </a:t>
            </a:r>
            <a:r>
              <a:rPr lang="ru-RU" dirty="0" err="1" smtClean="0"/>
              <a:t>руаяль</a:t>
            </a:r>
            <a:r>
              <a:rPr lang="ru-RU" dirty="0" smtClean="0"/>
              <a:t>), которая создает ее </a:t>
            </a:r>
            <a:r>
              <a:rPr lang="ru-RU" dirty="0" err="1" smtClean="0"/>
              <a:t>меридианальную</a:t>
            </a:r>
            <a:r>
              <a:rPr lang="ru-RU" dirty="0" smtClean="0"/>
              <a:t> ось.</a:t>
            </a:r>
            <a:endParaRPr lang="ru-RU" dirty="0"/>
          </a:p>
        </p:txBody>
      </p:sp>
      <p:pic>
        <p:nvPicPr>
          <p:cNvPr id="7170" name="Picture 2" descr="C:\Documents and Settings\admin\Мои документы\Владение Дмитрия Федотова\Работа\Новая папка (7)\0223931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214554"/>
            <a:ext cx="5402528" cy="3317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Согласия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Площадь имени Людовика XV была разбита между Елисейскими полями (с запада) и садом дворца Тюильри (с востока) по заказу самого короля его первым архитектором </a:t>
            </a:r>
            <a:r>
              <a:rPr lang="ru-RU" dirty="0" err="1" smtClean="0"/>
              <a:t>Габриэлем</a:t>
            </a:r>
            <a:r>
              <a:rPr lang="ru-RU" dirty="0" smtClean="0"/>
              <a:t> в 1755 г. Первоначально представляла собой окружённый рвом восьмиугольник, по углам которого стояли восемь аллегорических статуй, символизирующих главные города Франции. Посредине площади установили конную статую Людовика XV работы </a:t>
            </a:r>
            <a:r>
              <a:rPr lang="ru-RU" dirty="0" err="1" smtClean="0"/>
              <a:t>Бушардона</a:t>
            </a:r>
            <a:r>
              <a:rPr lang="ru-RU" dirty="0" smtClean="0"/>
              <a:t> и </a:t>
            </a:r>
            <a:r>
              <a:rPr lang="ru-RU" dirty="0" err="1" smtClean="0"/>
              <a:t>Пигаля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Ампир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стиль позднего (высокого) классицизма в архитектуре и прикладном искусстве. Возник во Франции в период правления императора Наполеона I; развивался в течение трёх первых десятилетий XIX </a:t>
            </a:r>
            <a:r>
              <a:rPr lang="ru-RU" dirty="0" smtClean="0"/>
              <a:t>века.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Стиль ампир является завершающим этапом классицизма, возникшего во второй половине XVIII века. Во Франции эпохи Наполеона Бонапарта произошло перерождение классицизма в насаждающийся сверху, официальный имперский стиль, сущность которого нашла отражение в его названии (от фр. </a:t>
            </a:r>
            <a:r>
              <a:rPr lang="ru-RU" dirty="0" err="1" smtClean="0"/>
              <a:t>empire</a:t>
            </a:r>
            <a:r>
              <a:rPr lang="ru-RU" dirty="0" smtClean="0"/>
              <a:t> — «империя»). Стиль получил распространение во многих европейских государствах и активно развивался на протяжении трёх первых десятилетий XIX века.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Ампир относится к так называемым «королевским стилям», которые можно характеризовать театральностью в оформлении архитектурных построек и внутренних интерьеров. Особенность архитектурного ампира заключается в обязательном наличии колонн, пилястров, лепных карнизов и других классических элементов, а также мотивов, репродуцирующих практически без изменений античные образцы скульптуры, подобные грифонам, сфинксам, львиным лапам и тому подобным скульптурным конструкциям. Данные элементы располагаются в ампире упорядоченно, с соблюдением равновесия и симметрии. Художественный замысел стиля с его массивными лапидарными и монументальными формами, а также богатым декорированием, содержанием элементов военной символики, прямым влиянием художественных форм прежде всего Римской империи, а также Древней Греции и даже Древнего Египта, был призван подчёркивать и воплощать идеи могущества власти и государства, наличия сильной армии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Трон Наполеона</a:t>
            </a:r>
            <a:endParaRPr lang="ru-RU" sz="2400" b="1" i="1" dirty="0"/>
          </a:p>
        </p:txBody>
      </p:sp>
      <p:pic>
        <p:nvPicPr>
          <p:cNvPr id="18434" name="Picture 2" descr="C:\Documents and Settings\admin\Мои документы\Владение Дмитрия Федотова\Работа\Новая папка (7)\391px-Napoleon-Throne.4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357686" y="460336"/>
            <a:ext cx="3929090" cy="6029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Отношение </a:t>
            </a:r>
            <a:r>
              <a:rPr lang="ru-RU" sz="4000" dirty="0" smtClean="0"/>
              <a:t>Просветителей к религии.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Атеизм (от франц.</a:t>
            </a:r>
            <a:r>
              <a:rPr lang="en-US" dirty="0" err="1" smtClean="0"/>
              <a:t>atheisme</a:t>
            </a:r>
            <a:r>
              <a:rPr lang="ru-RU" dirty="0" smtClean="0"/>
              <a:t> , от греч. а</a:t>
            </a:r>
            <a:r>
              <a:rPr lang="en-US" dirty="0" err="1" smtClean="0"/>
              <a:t>theos</a:t>
            </a:r>
            <a:r>
              <a:rPr lang="ru-RU" dirty="0" smtClean="0"/>
              <a:t> - безбожный).Атеисты - полностью отрицали веру в Бога. Ветхий и Новый Заветы подвергали критике с точки зрения человеческой логики.</a:t>
            </a:r>
          </a:p>
          <a:p>
            <a:r>
              <a:rPr lang="ru-RU" dirty="0" smtClean="0"/>
              <a:t>Деизм (от лат. </a:t>
            </a:r>
            <a:r>
              <a:rPr lang="en-US" dirty="0" err="1" smtClean="0"/>
              <a:t>deus</a:t>
            </a:r>
            <a:r>
              <a:rPr lang="ru-RU" dirty="0" smtClean="0"/>
              <a:t> - бог) Деисты считали: Бог - сила, которая внесла определённый порядок в извечную материю.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Арка на площади </a:t>
            </a:r>
            <a:r>
              <a:rPr lang="ru-RU" dirty="0" err="1" smtClean="0"/>
              <a:t>Каррузель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монумент в стиле ампир, возведённый на площади </a:t>
            </a:r>
            <a:r>
              <a:rPr lang="ru-RU" sz="1800" dirty="0" err="1" smtClean="0"/>
              <a:t>Каррузель</a:t>
            </a:r>
            <a:r>
              <a:rPr lang="ru-RU" sz="1800" dirty="0" smtClean="0"/>
              <a:t> перед дворцом Тюильри по приказу Наполеона для увековечивания его побед в 1806—1808 годах</a:t>
            </a:r>
            <a:endParaRPr lang="ru-RU" sz="1800" dirty="0"/>
          </a:p>
        </p:txBody>
      </p:sp>
      <p:pic>
        <p:nvPicPr>
          <p:cNvPr id="19458" name="Picture 2" descr="C:\Documents and Settings\admin\Мои документы\Владение Дмитрия Федотова\Работа\Новая папка (7)\800px-Arc_de_Triomphe_du_Carrousel_2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29" y="1714488"/>
            <a:ext cx="5549925" cy="4162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Вандомская</a:t>
            </a:r>
            <a:r>
              <a:rPr lang="ru-RU" dirty="0" smtClean="0"/>
              <a:t> колонна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3000404" cy="45720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Колонна, подражание </a:t>
            </a:r>
            <a:r>
              <a:rPr lang="ru-RU" dirty="0" err="1" smtClean="0"/>
              <a:t>Траяновой</a:t>
            </a:r>
            <a:r>
              <a:rPr lang="ru-RU" dirty="0" smtClean="0"/>
              <a:t> колонне в Риме, выполнена из металла сотен пушек, взятых Великой армией у неприятелей, — русских и австрийцев. Её высота 44,3 м, диаметр 3,6 м. Колонна винтообразно — полосой длиной 280 м — обложена бронзой из 425 барельефов работы </a:t>
            </a:r>
            <a:r>
              <a:rPr lang="ru-RU" dirty="0" err="1" smtClean="0"/>
              <a:t>Лепера</a:t>
            </a:r>
            <a:r>
              <a:rPr lang="ru-RU" dirty="0" smtClean="0"/>
              <a:t>, на которых изображены действия кампании 1805 года. Внутренняя лестница позволяет подняться наверх. Вершина колонны обнесена галереей, посредине которой возвышается статуя Наполеона, уже третья в истории колонны; выполнена скульптором Огюстом </a:t>
            </a:r>
            <a:r>
              <a:rPr lang="ru-RU" dirty="0" err="1" smtClean="0"/>
              <a:t>Дюмоном</a:t>
            </a:r>
            <a:r>
              <a:rPr lang="ru-RU" dirty="0" smtClean="0"/>
              <a:t> и представляет Наполеона в виде древнеримского императора, задрапированного в короткий плащ и имеющего знаки славы — меч, крылатую богиню победы и императорский лавровый венок.</a:t>
            </a:r>
            <a:endParaRPr lang="ru-RU" dirty="0"/>
          </a:p>
        </p:txBody>
      </p:sp>
      <p:pic>
        <p:nvPicPr>
          <p:cNvPr id="21506" name="Picture 2" descr="C:\Documents and Settings\admin\Мои документы\Владение Дмитрия Федотова\Работа\Новая папка (7)\Colonne_de_Vendôm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19106"/>
            <a:ext cx="4214842" cy="5619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Мои документы\Владение Дмитрия Федотова\Работа\Новая папка (7)\800px-Kazan_Cathedral,_St._Petersburg,_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3182"/>
            <a:ext cx="8521330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Ампир в интерьере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Стиль ампир можно безошибочно узнать по "звериным элементам": львиные лапы и головы, грифоны, сфинксы встречаются как в декоре мебели этого стиля, так в ее функциональных частях. В самом дизайне мебели используются античные, в особенности римские архитектурные формы: колонны, пилястры, консоли, карнизы и фризы, используемые для членения передних сторон шкафов и комодов. Опорные части столов, кресел, стульев, диванов делаются в виде античных герм, сфинксов, </a:t>
            </a:r>
            <a:r>
              <a:rPr lang="ru-RU" dirty="0" err="1" smtClean="0"/>
              <a:t>гриффонов</a:t>
            </a:r>
            <a:r>
              <a:rPr lang="ru-RU" dirty="0" smtClean="0"/>
              <a:t>, колонн и львиных лап, заимствованных из развалин древнего Рима и раскопок Помпеи. В форме мебели используются прямоугольные, массивные, замкнутые формы, профили и выступы на ней редки. Мебель стиля Ампир, отдает предпочтение пышности, в ущерб удобству пользования.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Мои документы\Владение Дмитрия Федотова\Работа\Новая папка (7)\classic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857784" cy="584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Жак </a:t>
            </a:r>
            <a:r>
              <a:rPr lang="vi-VN" dirty="0" smtClean="0"/>
              <a:t>Луи Давид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714348" y="1714488"/>
            <a:ext cx="2743200" cy="4572000"/>
          </a:xfrm>
        </p:spPr>
        <p:txBody>
          <a:bodyPr/>
          <a:lstStyle/>
          <a:p>
            <a:pPr algn="just"/>
            <a:r>
              <a:rPr lang="ru-RU" dirty="0" smtClean="0"/>
              <a:t>(1748 -1825)основоположник </a:t>
            </a:r>
            <a:r>
              <a:rPr lang="ru-RU" dirty="0" smtClean="0"/>
              <a:t>французского неоклассицизма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С 1766 по 1774 год учился в Королевской академии живописи и скульптуры у исторического живописца </a:t>
            </a:r>
            <a:r>
              <a:rPr lang="ru-RU" dirty="0" err="1" smtClean="0"/>
              <a:t>Жозефа-Мари</a:t>
            </a:r>
            <a:r>
              <a:rPr lang="ru-RU" dirty="0" smtClean="0"/>
              <a:t> </a:t>
            </a:r>
            <a:r>
              <a:rPr lang="ru-RU" dirty="0" err="1" smtClean="0"/>
              <a:t>Вьена</a:t>
            </a:r>
            <a:r>
              <a:rPr lang="ru-RU" dirty="0" smtClean="0"/>
              <a:t>, в 1775–1780 изучал античное искусство в Риме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1780–1790-е годы Жак Луи Давид стал основоположником и признанным лидером так называемого революционного классицизма – направления во французском искусстве конца XVIII века</a:t>
            </a:r>
            <a:endParaRPr lang="ru-RU" dirty="0"/>
          </a:p>
        </p:txBody>
      </p:sp>
      <p:pic>
        <p:nvPicPr>
          <p:cNvPr id="9219" name="Picture 3" descr="C:\Documents and Settings\admin\Мои документы\Владение Дмитрия Федотова\Работа\Новая папка (7)\427px-David_Self_Portrai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500594" cy="6324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ru-RU" dirty="0" smtClean="0"/>
              <a:t>Клятва Горациев 1784</a:t>
            </a:r>
            <a:endParaRPr lang="ru-RU" dirty="0"/>
          </a:p>
        </p:txBody>
      </p:sp>
      <p:pic>
        <p:nvPicPr>
          <p:cNvPr id="8194" name="Picture 2" descr="C:\Documents and Settings\admin\Мои документы\Владение Дмитрия Федотова\Работа\Новая папка (7)\David-Oath_of_the_Horatii-17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26907"/>
            <a:ext cx="6357982" cy="4928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Смерть </a:t>
            </a:r>
            <a:r>
              <a:rPr lang="ru-RU" dirty="0" smtClean="0"/>
              <a:t>Марата</a:t>
            </a:r>
            <a:endParaRPr lang="ru-RU" dirty="0"/>
          </a:p>
        </p:txBody>
      </p:sp>
      <p:pic>
        <p:nvPicPr>
          <p:cNvPr id="10242" name="Picture 2" descr="C:\Documents and Settings\admin\Мои документы\Владение Дмитрия Федотова\Работа\Новая папка (7)\Death_of_Marat_by_Davi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929090" cy="4997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Сабинянки, останавливающие битву между римлянами и сабинянами</a:t>
            </a:r>
            <a:endParaRPr lang="ru-RU" sz="4000" dirty="0"/>
          </a:p>
        </p:txBody>
      </p:sp>
      <p:pic>
        <p:nvPicPr>
          <p:cNvPr id="11266" name="Picture 2" descr="C:\Documents and Settings\admin\Мои документы\Владение Дмитрия Федотова\Работа\Новая папка (7)\800px-The_Intervention_of_the_Sabine_Wom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49074"/>
            <a:ext cx="6572296" cy="4707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sz="2400" b="1" i="1" dirty="0" smtClean="0"/>
              <a:t>Наполеон на перевале Сен-Бернар (1800)</a:t>
            </a:r>
            <a:endParaRPr lang="ru-RU" sz="2400" b="1" i="1" dirty="0"/>
          </a:p>
        </p:txBody>
      </p:sp>
      <p:pic>
        <p:nvPicPr>
          <p:cNvPr id="12290" name="Picture 2" descr="C:\Documents and Settings\admin\Мои документы\Владение Дмитрия Федотова\Работа\Новая папка (7)\505px-David_napole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5026960" cy="596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Теория общественного договора.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dirty="0" smtClean="0"/>
              <a:t>Разработана </a:t>
            </a:r>
            <a:r>
              <a:rPr lang="ru-RU" dirty="0" smtClean="0"/>
              <a:t>Д.Локком и Т.Гоббсом и дополнена французскими просветителями.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00306"/>
            <a:ext cx="264320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Естественное состояние людей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71802" y="307181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43306" y="2500306"/>
            <a:ext cx="242889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Война всех против всех</a:t>
            </a:r>
            <a:endParaRPr lang="ru-RU" sz="28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145224" y="3143248"/>
            <a:ext cx="3556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72264" y="2500306"/>
            <a:ext cx="242889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Общественный договор</a:t>
            </a:r>
            <a:endParaRPr lang="ru-RU" sz="2400" dirty="0"/>
          </a:p>
        </p:txBody>
      </p:sp>
      <p:cxnSp>
        <p:nvCxnSpPr>
          <p:cNvPr id="22" name="Прямая со стрелкой 21"/>
          <p:cNvCxnSpPr>
            <a:stCxn id="16" idx="2"/>
          </p:cNvCxnSpPr>
          <p:nvPr/>
        </p:nvCxnSpPr>
        <p:spPr>
          <a:xfrm rot="5400000">
            <a:off x="7536677" y="396478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072066" y="4286256"/>
            <a:ext cx="314327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Создание государства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>
            <a:off x="4071934" y="4929198"/>
            <a:ext cx="1000132" cy="3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285852" y="4286256"/>
            <a:ext cx="271464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Право на восстание при деспотизме</a:t>
            </a:r>
            <a:endParaRPr lang="ru-RU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Гнев Ахилла (1825)</a:t>
            </a:r>
            <a:endParaRPr lang="ru-RU" dirty="0"/>
          </a:p>
        </p:txBody>
      </p:sp>
      <p:pic>
        <p:nvPicPr>
          <p:cNvPr id="13314" name="Picture 2" descr="C:\Documents and Settings\admin\Мои документы\Владение Дмитрия Федотова\Работа\Новая папка (7)\Jacques-Louis_David_-_Anger_of_Achil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928802"/>
            <a:ext cx="6528125" cy="4724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Любовь Париса и Елены (1788)</a:t>
            </a:r>
            <a:endParaRPr lang="ru-RU" sz="2000" b="1" i="1" dirty="0"/>
          </a:p>
        </p:txBody>
      </p:sp>
      <p:pic>
        <p:nvPicPr>
          <p:cNvPr id="14338" name="Picture 2" descr="C:\Documents and Settings\admin\Мои документы\Владение Дмитрия Федотова\Работа\Новая папка (7)\452px-Helene_Paris_Davi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57620" y="428604"/>
            <a:ext cx="4714908" cy="6258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Леонид в </a:t>
            </a:r>
            <a:r>
              <a:rPr lang="ru-RU" dirty="0" smtClean="0"/>
              <a:t>Фермопилах, 1814</a:t>
            </a:r>
            <a:endParaRPr lang="ru-RU" dirty="0"/>
          </a:p>
        </p:txBody>
      </p:sp>
      <p:pic>
        <p:nvPicPr>
          <p:cNvPr id="15362" name="Picture 2" descr="C:\Documents and Settings\admin\Мои документы\Владение Дмитрия Федотова\Работа\Новая папка (7)\800px-Jacques-Louis_David_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912014"/>
            <a:ext cx="6429420" cy="478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«</a:t>
            </a:r>
            <a:r>
              <a:rPr lang="ru-RU" sz="1600" b="1" i="1" dirty="0" smtClean="0"/>
              <a:t>Посвящение императора Наполеона I и коронование императрицы </a:t>
            </a:r>
            <a:r>
              <a:rPr lang="ru-RU" sz="1600" b="1" i="1" dirty="0" err="1" smtClean="0"/>
              <a:t>Жозефины</a:t>
            </a:r>
            <a:r>
              <a:rPr lang="ru-RU" sz="1600" b="1" i="1" dirty="0" smtClean="0"/>
              <a:t> в соборе Парижской Богоматери 2 декабря 1804 года» </a:t>
            </a:r>
            <a:endParaRPr lang="ru-RU" sz="1600" b="1" i="1" dirty="0"/>
          </a:p>
        </p:txBody>
      </p:sp>
      <p:pic>
        <p:nvPicPr>
          <p:cNvPr id="16386" name="Picture 2" descr="C:\Documents and Settings\admin\Мои документы\Владение Дмитрия Федотова\Работа\Новая папка (7)\800px-Jacques-Louis_David_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928802"/>
            <a:ext cx="5431191" cy="3643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Мои документы\Владение Дмитрия Федотова\Работа\Новая папка (7)\800px-Jacques-Louis_David_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564968" cy="5395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Политические теории просветителей.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1.Теория общественного договора; подконтрольность государства обществу;</a:t>
            </a:r>
          </a:p>
          <a:p>
            <a:pPr algn="just"/>
            <a:r>
              <a:rPr lang="ru-RU" dirty="0" smtClean="0"/>
              <a:t>2.Теория естественного равенства и на этом основании право общества на свержение власти;</a:t>
            </a:r>
          </a:p>
          <a:p>
            <a:pPr algn="just"/>
            <a:r>
              <a:rPr lang="ru-RU" dirty="0" smtClean="0"/>
              <a:t>3.Теория разделения властей.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Мыслители эпохи просвещения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Философ </a:t>
            </a:r>
            <a:r>
              <a:rPr lang="ru-RU" b="1" dirty="0"/>
              <a:t>Джон Локк (</a:t>
            </a:r>
            <a:r>
              <a:rPr lang="ru-RU" dirty="0"/>
              <a:t>1632—1704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Естественное состояние </a:t>
            </a:r>
            <a:r>
              <a:rPr lang="ru-RU" dirty="0" smtClean="0"/>
              <a:t>— </a:t>
            </a:r>
            <a:r>
              <a:rPr lang="ru-RU" dirty="0" err="1" smtClean="0"/>
              <a:t>состояние</a:t>
            </a:r>
            <a:r>
              <a:rPr lang="ru-RU" dirty="0" smtClean="0"/>
              <a:t> полной свободы и равенства при распоряжении своим имуществом и своей жизнью. Это состояние мира и доброжелательности. Закон природы предписывает мир и безопасность.</a:t>
            </a:r>
          </a:p>
          <a:p>
            <a:r>
              <a:rPr lang="ru-RU" b="1" dirty="0" smtClean="0"/>
              <a:t>Естественное право </a:t>
            </a:r>
            <a:r>
              <a:rPr lang="ru-RU" dirty="0" smtClean="0"/>
              <a:t>— </a:t>
            </a:r>
            <a:r>
              <a:rPr lang="ru-RU" dirty="0" err="1" smtClean="0"/>
              <a:t>право</a:t>
            </a:r>
            <a:r>
              <a:rPr lang="ru-RU" dirty="0" smtClean="0"/>
              <a:t> на частную собственность; право на действия, на свой труд и на его результаты.</a:t>
            </a:r>
          </a:p>
          <a:p>
            <a:r>
              <a:rPr lang="ru-RU" dirty="0" smtClean="0"/>
              <a:t>Сторонник конституционной монархии и теории общественного договора.</a:t>
            </a:r>
            <a:endParaRPr lang="ru-RU" dirty="0"/>
          </a:p>
        </p:txBody>
      </p:sp>
      <p:pic>
        <p:nvPicPr>
          <p:cNvPr id="1026" name="Picture 2" descr="C:\Documents and Settings\admin\Мои документы\Владение Дмитрия Федотова\практика\loc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1112" y="504031"/>
            <a:ext cx="4619625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Мыслители эпохи просвещения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Франсуа Мари </a:t>
            </a:r>
            <a:r>
              <a:rPr lang="ru-RU" b="1" dirty="0" err="1" smtClean="0"/>
              <a:t>Аруэ</a:t>
            </a:r>
            <a:r>
              <a:rPr lang="ru-RU" b="1" dirty="0" smtClean="0"/>
              <a:t> </a:t>
            </a:r>
            <a:r>
              <a:rPr lang="ru-RU" b="1" dirty="0"/>
              <a:t>Вольтер </a:t>
            </a:r>
            <a:r>
              <a:rPr lang="ru-RU" dirty="0"/>
              <a:t>(1694—1778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Сторонник просвещенного абсолютизма – Идеал Генрих </a:t>
            </a:r>
            <a:r>
              <a:rPr lang="en-US" dirty="0" smtClean="0"/>
              <a:t>IV</a:t>
            </a:r>
            <a:r>
              <a:rPr lang="ru-RU" dirty="0" smtClean="0"/>
              <a:t> и Петр </a:t>
            </a:r>
            <a:r>
              <a:rPr lang="en-US" dirty="0" smtClean="0"/>
              <a:t>I</a:t>
            </a:r>
            <a:r>
              <a:rPr lang="ru-RU" dirty="0" smtClean="0"/>
              <a:t>. Государь философ на троне должен переустроить жизнь на основе Разума.</a:t>
            </a:r>
          </a:p>
          <a:p>
            <a:r>
              <a:rPr lang="ru-RU" dirty="0" smtClean="0"/>
              <a:t>Противник Церкви. «Раздавите Гадину»,-  призывал он европейских монархов.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Мои документы\Владение Дмитрия Федотова\практика\531px-Voltai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42915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Мыслители эпохи просвещения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/>
          <a:lstStyle/>
          <a:p>
            <a:r>
              <a:rPr lang="ru-RU" b="1" dirty="0" err="1" smtClean="0"/>
              <a:t>Дени</a:t>
            </a:r>
            <a:r>
              <a:rPr lang="ru-RU" b="1" dirty="0" smtClean="0"/>
              <a:t> </a:t>
            </a:r>
            <a:r>
              <a:rPr lang="ru-RU" b="1" dirty="0"/>
              <a:t>Дидро </a:t>
            </a:r>
            <a:r>
              <a:rPr lang="ru-RU" dirty="0"/>
              <a:t>(</a:t>
            </a:r>
            <a:r>
              <a:rPr lang="ru-RU" dirty="0" smtClean="0"/>
              <a:t>1713—1784)</a:t>
            </a:r>
          </a:p>
          <a:p>
            <a:r>
              <a:rPr lang="ru-RU" dirty="0" smtClean="0"/>
              <a:t>Считал идеальным государственным строем монархию, во главе которой стоит государь, вооружённый всеми научными и философскими знаниями. Дидро верил в благотворность союза монархов и философов.</a:t>
            </a:r>
          </a:p>
          <a:p>
            <a:r>
              <a:rPr lang="ru-RU" dirty="0" smtClean="0"/>
              <a:t>Автор «Энциклопедии»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4286250" y="913606"/>
          <a:ext cx="3689350" cy="4572000"/>
        </p:xfrm>
        <a:graphic>
          <a:graphicData uri="http://schemas.openxmlformats.org/presentationml/2006/ole">
            <p:oleObj spid="_x0000_s2050" name="Документ" r:id="rId3" imgW="3689891" imgH="4571804" progId="Word.Documen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2316</Words>
  <Application>Microsoft Office PowerPoint</Application>
  <PresentationFormat>Экран (4:3)</PresentationFormat>
  <Paragraphs>127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Поток</vt:lpstr>
      <vt:lpstr>Документ</vt:lpstr>
      <vt:lpstr>Эстетика Просвещения. Неоклассицизм и ампир</vt:lpstr>
      <vt:lpstr>Слайд 2</vt:lpstr>
      <vt:lpstr>Черты  «просвещения.»</vt:lpstr>
      <vt:lpstr>   Отношение Просветителей к религии. </vt:lpstr>
      <vt:lpstr>Теория общественного договора.</vt:lpstr>
      <vt:lpstr>Политические теории просветителей.</vt:lpstr>
      <vt:lpstr>Мыслители эпохи просвещения</vt:lpstr>
      <vt:lpstr>Мыслители эпохи просвещения</vt:lpstr>
      <vt:lpstr>Мыслители эпохи просвещения</vt:lpstr>
      <vt:lpstr>Мыслители эпохи просвещения</vt:lpstr>
      <vt:lpstr>Мыслители эпохи просвещения</vt:lpstr>
      <vt:lpstr>«Энциклопедия, или толковый словарь наук, искусств и ремёсел»</vt:lpstr>
      <vt:lpstr>Энциклопедия</vt:lpstr>
      <vt:lpstr>       Отношение Просветителей к религии</vt:lpstr>
      <vt:lpstr>Особенности французского искусства XVIII века.</vt:lpstr>
      <vt:lpstr>Слайд 16</vt:lpstr>
      <vt:lpstr>Слайд 17</vt:lpstr>
      <vt:lpstr>Слайд 18</vt:lpstr>
      <vt:lpstr>Слайд 19</vt:lpstr>
      <vt:lpstr>Шинуазри</vt:lpstr>
      <vt:lpstr>Слайд 21</vt:lpstr>
      <vt:lpstr>Слайд 22</vt:lpstr>
      <vt:lpstr>Слайд 23</vt:lpstr>
      <vt:lpstr>Слайд 24</vt:lpstr>
      <vt:lpstr>Рококо</vt:lpstr>
      <vt:lpstr>Франсуа Буше</vt:lpstr>
      <vt:lpstr>Слайд 27</vt:lpstr>
      <vt:lpstr>Рождение Венеры, 1740</vt:lpstr>
      <vt:lpstr>Слайд 29</vt:lpstr>
      <vt:lpstr>Слайд 30</vt:lpstr>
      <vt:lpstr>Слайд 31</vt:lpstr>
      <vt:lpstr>Анж Жак Габриэльж</vt:lpstr>
      <vt:lpstr>Малый Трианон</vt:lpstr>
      <vt:lpstr>Площадь Людовика XV</vt:lpstr>
      <vt:lpstr>Площадь Согласия</vt:lpstr>
      <vt:lpstr>                    Ампир</vt:lpstr>
      <vt:lpstr>Слайд 37</vt:lpstr>
      <vt:lpstr>Слайд 38</vt:lpstr>
      <vt:lpstr>Слайд 39</vt:lpstr>
      <vt:lpstr>Арка на площади Каррузель</vt:lpstr>
      <vt:lpstr>Вандомская колонна</vt:lpstr>
      <vt:lpstr>Слайд 42</vt:lpstr>
      <vt:lpstr>Ампир в интерьере</vt:lpstr>
      <vt:lpstr>Слайд 44</vt:lpstr>
      <vt:lpstr>Жак Луи Давид</vt:lpstr>
      <vt:lpstr>Клятва Горациев 1784</vt:lpstr>
      <vt:lpstr>            Смерть Марата</vt:lpstr>
      <vt:lpstr>Сабинянки, останавливающие битву между римлянами и сабинянами</vt:lpstr>
      <vt:lpstr>Слайд 49</vt:lpstr>
      <vt:lpstr>  Гнев Ахилла (1825)</vt:lpstr>
      <vt:lpstr>Слайд 51</vt:lpstr>
      <vt:lpstr>Леонид в Фермопилах, 1814</vt:lpstr>
      <vt:lpstr>Слайд 53</vt:lpstr>
      <vt:lpstr>Слайд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53</cp:revision>
  <dcterms:created xsi:type="dcterms:W3CDTF">2013-03-08T16:53:01Z</dcterms:created>
  <dcterms:modified xsi:type="dcterms:W3CDTF">2013-03-08T19:55:24Z</dcterms:modified>
</cp:coreProperties>
</file>