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4" r:id="rId5"/>
    <p:sldId id="258" r:id="rId6"/>
    <p:sldId id="259" r:id="rId7"/>
    <p:sldId id="260" r:id="rId8"/>
    <p:sldId id="261" r:id="rId9"/>
    <p:sldId id="266" r:id="rId10"/>
    <p:sldId id="267" r:id="rId11"/>
    <p:sldId id="265" r:id="rId12"/>
    <p:sldId id="262" r:id="rId13"/>
    <p:sldId id="268" r:id="rId14"/>
    <p:sldId id="269" r:id="rId15"/>
    <p:sldId id="270" r:id="rId16"/>
    <p:sldId id="271" r:id="rId17"/>
    <p:sldId id="275" r:id="rId18"/>
    <p:sldId id="272" r:id="rId19"/>
    <p:sldId id="273" r:id="rId20"/>
    <p:sldId id="274" r:id="rId21"/>
    <p:sldId id="277" r:id="rId22"/>
    <p:sldId id="276" r:id="rId23"/>
    <p:sldId id="278" r:id="rId24"/>
    <p:sldId id="279" r:id="rId25"/>
    <p:sldId id="280" r:id="rId26"/>
    <p:sldId id="281" r:id="rId27"/>
    <p:sldId id="282" r:id="rId28"/>
    <p:sldId id="285" r:id="rId29"/>
    <p:sldId id="283" r:id="rId30"/>
    <p:sldId id="284" r:id="rId31"/>
    <p:sldId id="286" r:id="rId32"/>
    <p:sldId id="287" r:id="rId33"/>
    <p:sldId id="288" r:id="rId34"/>
    <p:sldId id="289" r:id="rId35"/>
    <p:sldId id="290" r:id="rId36"/>
    <p:sldId id="292" r:id="rId37"/>
    <p:sldId id="293" r:id="rId38"/>
    <p:sldId id="294" r:id="rId39"/>
    <p:sldId id="295" r:id="rId40"/>
    <p:sldId id="291" r:id="rId41"/>
    <p:sldId id="296" r:id="rId42"/>
    <p:sldId id="297"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A1E2DA9-1E7E-4AC1-A05C-B4F1BFFA381C}" type="datetimeFigureOut">
              <a:rPr lang="ru-RU" smtClean="0"/>
              <a:t>23.12.2012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B15A765-5E7A-4FED-8BE9-90001DCBCCC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A1E2DA9-1E7E-4AC1-A05C-B4F1BFFA381C}" type="datetimeFigureOut">
              <a:rPr lang="ru-RU" smtClean="0"/>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A1E2DA9-1E7E-4AC1-A05C-B4F1BFFA381C}" type="datetimeFigureOut">
              <a:rPr lang="ru-RU" smtClean="0"/>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A1E2DA9-1E7E-4AC1-A05C-B4F1BFFA381C}" type="datetimeFigureOut">
              <a:rPr lang="ru-RU" smtClean="0"/>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A1E2DA9-1E7E-4AC1-A05C-B4F1BFFA381C}" type="datetimeFigureOut">
              <a:rPr lang="ru-RU" smtClean="0"/>
              <a:t>23.12.2012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5A765-5E7A-4FED-8BE9-90001DCBCCC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A1E2DA9-1E7E-4AC1-A05C-B4F1BFFA381C}" type="datetimeFigureOut">
              <a:rPr lang="ru-RU" smtClean="0"/>
              <a:t>23.12.2012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A1E2DA9-1E7E-4AC1-A05C-B4F1BFFA381C}" type="datetimeFigureOut">
              <a:rPr lang="ru-RU" smtClean="0"/>
              <a:t>23.12.2012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A1E2DA9-1E7E-4AC1-A05C-B4F1BFFA381C}" type="datetimeFigureOut">
              <a:rPr lang="ru-RU" smtClean="0"/>
              <a:t>23.12.2012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1E2DA9-1E7E-4AC1-A05C-B4F1BFFA381C}" type="datetimeFigureOut">
              <a:rPr lang="ru-RU" smtClean="0"/>
              <a:t>23.12.2012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A1E2DA9-1E7E-4AC1-A05C-B4F1BFFA381C}" type="datetimeFigureOut">
              <a:rPr lang="ru-RU" smtClean="0"/>
              <a:t>23.12.2012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5A765-5E7A-4FED-8BE9-90001DCBCCC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A1E2DA9-1E7E-4AC1-A05C-B4F1BFFA381C}" type="datetimeFigureOut">
              <a:rPr lang="ru-RU" smtClean="0"/>
              <a:t>23.12.2012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EB15A765-5E7A-4FED-8BE9-90001DCBCCCB}"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1E2DA9-1E7E-4AC1-A05C-B4F1BFFA381C}" type="datetimeFigureOut">
              <a:rPr lang="ru-RU" smtClean="0"/>
              <a:t>23.12.2012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15A765-5E7A-4FED-8BE9-90001DCBCCCB}"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Эпоха Дворцовых переворотов в России</a:t>
            </a:r>
            <a:endParaRPr lang="ru-RU" dirty="0"/>
          </a:p>
        </p:txBody>
      </p:sp>
      <p:sp>
        <p:nvSpPr>
          <p:cNvPr id="3" name="Подзаголовок 2"/>
          <p:cNvSpPr>
            <a:spLocks noGrp="1"/>
          </p:cNvSpPr>
          <p:nvPr>
            <p:ph type="subTitle" idx="1"/>
          </p:nvPr>
        </p:nvSpPr>
        <p:spPr>
          <a:xfrm>
            <a:off x="571472" y="3214686"/>
            <a:ext cx="7854696" cy="1752600"/>
          </a:xfrm>
        </p:spPr>
        <p:txBody>
          <a:bodyPr>
            <a:normAutofit fontScale="92500" lnSpcReduction="20000"/>
          </a:bodyPr>
          <a:lstStyle/>
          <a:p>
            <a:pPr lvl="0" algn="l"/>
            <a:r>
              <a:rPr lang="ru-RU" dirty="0" smtClean="0"/>
              <a:t>1.Причины </a:t>
            </a:r>
            <a:r>
              <a:rPr lang="ru-RU" dirty="0" smtClean="0"/>
              <a:t>дворцовых переворотов. От </a:t>
            </a:r>
            <a:r>
              <a:rPr lang="en-US" dirty="0" smtClean="0"/>
              <a:t>E</a:t>
            </a:r>
            <a:r>
              <a:rPr lang="ru-RU" dirty="0" err="1" smtClean="0"/>
              <a:t>катерины</a:t>
            </a:r>
            <a:r>
              <a:rPr lang="ru-RU" dirty="0" smtClean="0"/>
              <a:t> </a:t>
            </a:r>
            <a:r>
              <a:rPr lang="en-US" dirty="0" smtClean="0"/>
              <a:t>I </a:t>
            </a:r>
            <a:r>
              <a:rPr lang="ru-RU" dirty="0" smtClean="0"/>
              <a:t>до Бирона.</a:t>
            </a:r>
          </a:p>
          <a:p>
            <a:pPr lvl="0" algn="l"/>
            <a:r>
              <a:rPr lang="ru-RU" dirty="0" smtClean="0"/>
              <a:t>2.Политическая </a:t>
            </a:r>
            <a:r>
              <a:rPr lang="ru-RU" dirty="0" smtClean="0"/>
              <a:t>борьба в 1741г. Социально-экономическая политика Елизаветы Петровны.</a:t>
            </a:r>
          </a:p>
          <a:p>
            <a:pPr lvl="0" algn="l"/>
            <a:r>
              <a:rPr lang="ru-RU" dirty="0" smtClean="0"/>
              <a:t>3.Правление Петра</a:t>
            </a:r>
            <a:r>
              <a:rPr lang="en-US" dirty="0" smtClean="0"/>
              <a:t>I</a:t>
            </a:r>
            <a:r>
              <a:rPr lang="ru-RU" dirty="0" smtClean="0"/>
              <a:t> </a:t>
            </a:r>
            <a:r>
              <a:rPr lang="ru-RU" dirty="0" smtClean="0"/>
              <a:t>и Екатерины </a:t>
            </a:r>
            <a:r>
              <a:rPr lang="en-US" dirty="0" smtClean="0"/>
              <a:t>II</a:t>
            </a:r>
            <a:endParaRPr lang="ru-RU"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r>
              <a:rPr lang="ru-RU" b="1" i="1" dirty="0" smtClean="0"/>
              <a:t>Непостижимо, как такой обширный механизм может действовать без всякой помощи и усилий со стороны. Всякий стремится только свалить с себя тяжесть, никто не хочет принять на себя ни малейшей ответственности, все жмутся в сторонке… Огромная машина пущена наудачу; никто не думает о будущем; экипаж ждёт, кажется, первого урагана, чтобы поделить между собой добычу после кораблекрушения.</a:t>
            </a:r>
          </a:p>
          <a:p>
            <a:endParaRPr lang="ru-RU" dirty="0" smtClean="0"/>
          </a:p>
          <a:p>
            <a:r>
              <a:rPr lang="ru-RU" dirty="0" smtClean="0"/>
              <a:t>— Лефорт, саксонский посланник в Российской империи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Внутренняя политика</a:t>
            </a:r>
            <a:endParaRPr lang="ru-RU" dirty="0"/>
          </a:p>
        </p:txBody>
      </p:sp>
      <p:sp>
        <p:nvSpPr>
          <p:cNvPr id="6" name="Содержимое 5"/>
          <p:cNvSpPr>
            <a:spLocks noGrp="1"/>
          </p:cNvSpPr>
          <p:nvPr>
            <p:ph idx="1"/>
          </p:nvPr>
        </p:nvSpPr>
        <p:spPr/>
        <p:txBody>
          <a:bodyPr/>
          <a:lstStyle/>
          <a:p>
            <a:r>
              <a:rPr lang="ru-RU" dirty="0" smtClean="0"/>
              <a:t>Перенос столицы в Москву.</a:t>
            </a:r>
          </a:p>
          <a:p>
            <a:r>
              <a:rPr lang="ru-RU" dirty="0" smtClean="0"/>
              <a:t>Кризисное состояние армии и флота</a:t>
            </a:r>
          </a:p>
          <a:p>
            <a:r>
              <a:rPr lang="ru-RU" dirty="0" smtClean="0"/>
              <a:t>Коррупция и казнокрадство достигло невиданных размеров.</a:t>
            </a:r>
          </a:p>
          <a:p>
            <a:r>
              <a:rPr lang="ru-RU" dirty="0" smtClean="0"/>
              <a:t>Ликвидация карательного органа петровских времен0 Преображенского приказа.</a:t>
            </a:r>
          </a:p>
          <a:p>
            <a:r>
              <a:rPr lang="ru-RU" dirty="0" smtClean="0"/>
              <a:t>Налоговые послабления</a:t>
            </a:r>
          </a:p>
          <a:p>
            <a:r>
              <a:rPr lang="ru-RU" dirty="0" smtClean="0"/>
              <a:t>Отмена ряда протекционистских пошлин.</a:t>
            </a:r>
          </a:p>
          <a:p>
            <a:r>
              <a:rPr lang="ru-RU" dirty="0" err="1" smtClean="0"/>
              <a:t>Востановление</a:t>
            </a:r>
            <a:r>
              <a:rPr lang="ru-RU" dirty="0" smtClean="0"/>
              <a:t> гетманства в Украине.</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Анна Иоанновна (1730-1740)</a:t>
            </a:r>
            <a:endParaRPr lang="ru-RU" dirty="0"/>
          </a:p>
        </p:txBody>
      </p:sp>
      <p:sp>
        <p:nvSpPr>
          <p:cNvPr id="6" name="Текст 5"/>
          <p:cNvSpPr>
            <a:spLocks noGrp="1"/>
          </p:cNvSpPr>
          <p:nvPr>
            <p:ph type="body" idx="2"/>
          </p:nvPr>
        </p:nvSpPr>
        <p:spPr/>
        <p:txBody>
          <a:bodyPr>
            <a:normAutofit lnSpcReduction="10000"/>
          </a:bodyPr>
          <a:lstStyle/>
          <a:p>
            <a:pPr algn="just"/>
            <a:r>
              <a:rPr lang="ru-RU" dirty="0" smtClean="0"/>
              <a:t>После смерти Петра</a:t>
            </a:r>
            <a:r>
              <a:rPr lang="en-US" dirty="0" smtClean="0"/>
              <a:t>II</a:t>
            </a:r>
            <a:r>
              <a:rPr lang="ru-RU" dirty="0" smtClean="0"/>
              <a:t> не осталось мужских потомков дома Романовых. Собрался Верховный тайный совет. В итоге выбор пал на дочь брата Петра </a:t>
            </a:r>
            <a:r>
              <a:rPr lang="en-US" dirty="0" smtClean="0"/>
              <a:t>I</a:t>
            </a:r>
            <a:r>
              <a:rPr lang="ru-RU" dirty="0" smtClean="0"/>
              <a:t> Анне Иоанновне, жене герцога Курляндского.</a:t>
            </a:r>
          </a:p>
          <a:p>
            <a:pPr algn="just"/>
            <a:r>
              <a:rPr lang="ru-RU" dirty="0" smtClean="0"/>
              <a:t>Анна </a:t>
            </a:r>
            <a:r>
              <a:rPr lang="ru-RU" dirty="0" smtClean="0"/>
              <a:t>казалась вельможам послушной и управляемой, не склонной к деспотизму. Пользуясь ситуацией, </a:t>
            </a:r>
            <a:r>
              <a:rPr lang="ru-RU" dirty="0" err="1" smtClean="0"/>
              <a:t>верховники</a:t>
            </a:r>
            <a:r>
              <a:rPr lang="ru-RU" dirty="0" smtClean="0"/>
              <a:t> решили ограничить самодержавную власть в свою пользу, потребовав от Анны подписания определённых условий, так называемых «Кондиций». Согласно «Кондициям» реальная власть в России переходила к Верховному тайному совету, а роль монарха сводилась к представительским функциям.</a:t>
            </a:r>
            <a:endParaRPr lang="ru-RU" dirty="0"/>
          </a:p>
        </p:txBody>
      </p:sp>
      <p:pic>
        <p:nvPicPr>
          <p:cNvPr id="5122" name="Picture 2" descr="C:\Documents and Settings\admin\Мои документы\Владение Дмитрия Федотова\Работа\семинары\466px-Louis_Caravaque,_Portrait_of_Empress_Anna_Ioannovna_(1730).jpg"/>
          <p:cNvPicPr>
            <a:picLocks noGrp="1" noChangeAspect="1" noChangeArrowheads="1"/>
          </p:cNvPicPr>
          <p:nvPr>
            <p:ph sz="half" idx="1"/>
          </p:nvPr>
        </p:nvPicPr>
        <p:blipFill>
          <a:blip r:embed="rId2"/>
          <a:srcRect/>
          <a:stretch>
            <a:fillRect/>
          </a:stretch>
        </p:blipFill>
        <p:spPr bwMode="auto">
          <a:xfrm>
            <a:off x="4071934" y="214290"/>
            <a:ext cx="4749892" cy="61055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Кондиции</a:t>
            </a:r>
            <a:endParaRPr lang="ru-RU" dirty="0"/>
          </a:p>
        </p:txBody>
      </p:sp>
      <p:sp>
        <p:nvSpPr>
          <p:cNvPr id="6" name="Содержимое 5"/>
          <p:cNvSpPr>
            <a:spLocks noGrp="1"/>
          </p:cNvSpPr>
          <p:nvPr>
            <p:ph idx="1"/>
          </p:nvPr>
        </p:nvSpPr>
        <p:spPr/>
        <p:txBody>
          <a:bodyPr/>
          <a:lstStyle/>
          <a:p>
            <a:pPr algn="just"/>
            <a:r>
              <a:rPr lang="ru-RU" dirty="0" smtClean="0"/>
              <a:t>28 января (8 февраля</a:t>
            </a:r>
            <a:r>
              <a:rPr lang="ru-RU" dirty="0" smtClean="0"/>
              <a:t>) 1730 </a:t>
            </a:r>
            <a:r>
              <a:rPr lang="ru-RU" dirty="0" smtClean="0"/>
              <a:t>Анна подписала «Кондиции», согласно которым без Верховного тайного совета она не могла объявлять войну или заключать мир, вводить новые подати и налоги, расходовать казну по своему усмотрению, производить в чины выше полковника, жаловать вотчины, без суда лишать дворянина жизни и имущества, вступать в брак, назначать наследника </a:t>
            </a:r>
            <a:r>
              <a:rPr lang="ru-RU" dirty="0" smtClean="0"/>
              <a:t>престола- фактически разрушалась основа абсолютизма.</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Разрыв кондиций.</a:t>
            </a:r>
            <a:endParaRPr lang="ru-RU" dirty="0"/>
          </a:p>
        </p:txBody>
      </p:sp>
      <p:sp>
        <p:nvSpPr>
          <p:cNvPr id="6" name="Текст 5"/>
          <p:cNvSpPr>
            <a:spLocks noGrp="1"/>
          </p:cNvSpPr>
          <p:nvPr>
            <p:ph type="body" idx="2"/>
          </p:nvPr>
        </p:nvSpPr>
        <p:spPr/>
        <p:txBody>
          <a:bodyPr>
            <a:normAutofit lnSpcReduction="10000"/>
          </a:bodyPr>
          <a:lstStyle/>
          <a:p>
            <a:pPr algn="just"/>
            <a:r>
              <a:rPr lang="ru-RU" dirty="0" smtClean="0"/>
              <a:t>большая группа дворянства (по разным сведениям от 150 до 800), в числе которых было много гвардейских офицеров, явилась во дворец и подала челобитную Анне Иоанновне. В челобитной выражалась просьба императрице совместно с дворянством заново рассмотреть форму правления, которая была бы угодна всему народу. Анна колебалась, но её сестра Екатерина решительно заставила императрицу подписать челобитную. Представители дворянства недолго совещались и в 4 часа дня подали новую челобитную, в которой просили императрицу принять полное самодержавие, а пункты «Кондиций» уничтожить.</a:t>
            </a:r>
            <a:endParaRPr lang="ru-RU" dirty="0"/>
          </a:p>
        </p:txBody>
      </p:sp>
      <p:pic>
        <p:nvPicPr>
          <p:cNvPr id="6146" name="Picture 2" descr="C:\Documents and Settings\admin\Мои документы\Владение Дмитрия Федотова\Работа\семинары\26c5c40da87bdd0ea7bdff68946d95e7.jpg"/>
          <p:cNvPicPr>
            <a:picLocks noGrp="1" noChangeAspect="1" noChangeArrowheads="1"/>
          </p:cNvPicPr>
          <p:nvPr>
            <p:ph sz="half" idx="1"/>
          </p:nvPr>
        </p:nvPicPr>
        <p:blipFill>
          <a:blip r:embed="rId2"/>
          <a:srcRect/>
          <a:stretch>
            <a:fillRect/>
          </a:stretch>
        </p:blipFill>
        <p:spPr bwMode="auto">
          <a:xfrm>
            <a:off x="3786182" y="1500174"/>
            <a:ext cx="5016161" cy="34366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Правление Анны Иоанновны</a:t>
            </a:r>
            <a:endParaRPr lang="ru-RU" dirty="0"/>
          </a:p>
        </p:txBody>
      </p:sp>
      <p:sp>
        <p:nvSpPr>
          <p:cNvPr id="6" name="Содержимое 5"/>
          <p:cNvSpPr>
            <a:spLocks noGrp="1"/>
          </p:cNvSpPr>
          <p:nvPr>
            <p:ph idx="1"/>
          </p:nvPr>
        </p:nvSpPr>
        <p:spPr/>
        <p:txBody>
          <a:bodyPr/>
          <a:lstStyle/>
          <a:p>
            <a:r>
              <a:rPr lang="ru-RU" dirty="0" smtClean="0"/>
              <a:t>Роспуск Верховного Тайного совета.- его заменил Кабинет Министров (в нем лидером был Остерман)</a:t>
            </a:r>
          </a:p>
          <a:p>
            <a:r>
              <a:rPr lang="ru-RU" dirty="0" smtClean="0"/>
              <a:t>Отмена Указа о единонаследии. Ограничения срока службы дворян.</a:t>
            </a:r>
          </a:p>
          <a:p>
            <a:r>
              <a:rPr lang="ru-RU" dirty="0" smtClean="0"/>
              <a:t>1730- Канцелярия </a:t>
            </a:r>
            <a:r>
              <a:rPr lang="ru-RU" dirty="0" smtClean="0"/>
              <a:t>тайных розыскных </a:t>
            </a:r>
            <a:r>
              <a:rPr lang="ru-RU" dirty="0" smtClean="0"/>
              <a:t>дел- орган политического сыска. Казнь дворян Долгоруких.</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Внешняя политика</a:t>
            </a:r>
            <a:endParaRPr lang="ru-RU" dirty="0"/>
          </a:p>
        </p:txBody>
      </p:sp>
      <p:sp>
        <p:nvSpPr>
          <p:cNvPr id="3" name="Содержимое 2"/>
          <p:cNvSpPr>
            <a:spLocks noGrp="1"/>
          </p:cNvSpPr>
          <p:nvPr>
            <p:ph idx="1"/>
          </p:nvPr>
        </p:nvSpPr>
        <p:spPr/>
        <p:txBody>
          <a:bodyPr/>
          <a:lstStyle/>
          <a:p>
            <a:r>
              <a:rPr lang="ru-RU" b="1" dirty="0" smtClean="0"/>
              <a:t>Война за польское наследство </a:t>
            </a:r>
            <a:r>
              <a:rPr lang="ru-RU" dirty="0" smtClean="0"/>
              <a:t>— война, ведшаяся в 1733—1735 годах коалициями России, Австрии и Саксонии с одной стороны и Франции, Испании и Сардинского королевства с другой</a:t>
            </a:r>
            <a:r>
              <a:rPr lang="ru-RU" dirty="0" smtClean="0"/>
              <a:t>. Поддержка Августа </a:t>
            </a:r>
            <a:r>
              <a:rPr lang="en-US" dirty="0" smtClean="0"/>
              <a:t>II</a:t>
            </a:r>
            <a:r>
              <a:rPr lang="ru-RU" dirty="0" smtClean="0"/>
              <a:t>.</a:t>
            </a:r>
          </a:p>
          <a:p>
            <a:r>
              <a:rPr lang="ru-RU" dirty="0" smtClean="0"/>
              <a:t>Русско-Турецкая война.(1735-1739). Разгром Крымского Ханства, </a:t>
            </a:r>
            <a:r>
              <a:rPr lang="ru-RU" dirty="0" smtClean="0"/>
              <a:t>взятие перекопа. Россия получила Азов без права держать флот, к России отошла небольшая территория на Правобережной Украине; Большая и Малая </a:t>
            </a:r>
            <a:r>
              <a:rPr lang="ru-RU" dirty="0" err="1" smtClean="0"/>
              <a:t>Кабарда</a:t>
            </a:r>
            <a:r>
              <a:rPr lang="ru-RU" dirty="0" smtClean="0"/>
              <a:t> на Сев. Кавказе</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Ледяной Дом.</a:t>
            </a:r>
            <a:endParaRPr lang="ru-RU" dirty="0"/>
          </a:p>
        </p:txBody>
      </p:sp>
      <p:pic>
        <p:nvPicPr>
          <p:cNvPr id="8194" name="Picture 2" descr="C:\Documents and Settings\admin\Мои документы\Владение Дмитрия Федотова\Работа\семинары\icehouse_1878.jpg"/>
          <p:cNvPicPr>
            <a:picLocks noGrp="1" noChangeAspect="1" noChangeArrowheads="1"/>
          </p:cNvPicPr>
          <p:nvPr>
            <p:ph idx="1"/>
          </p:nvPr>
        </p:nvPicPr>
        <p:blipFill>
          <a:blip r:embed="rId2"/>
          <a:srcRect/>
          <a:stretch>
            <a:fillRect/>
          </a:stretch>
        </p:blipFill>
        <p:spPr bwMode="auto">
          <a:xfrm>
            <a:off x="971514" y="1935163"/>
            <a:ext cx="7200972" cy="43894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Бироновщина.</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Характерные </a:t>
            </a:r>
            <a:r>
              <a:rPr lang="ru-RU" dirty="0" smtClean="0"/>
              <a:t>черты </a:t>
            </a:r>
            <a:r>
              <a:rPr lang="ru-RU" dirty="0" smtClean="0"/>
              <a:t>Бироновщины </a:t>
            </a:r>
            <a:r>
              <a:rPr lang="ru-RU" dirty="0" smtClean="0"/>
              <a:t>— засилье иноземцев, главным образом немцев, во всех областях государственной и общественной жизни, хищническая эксплуатация народа, разграбление богатств страны, жестокие преследования недовольных, шпионаж, доносы. Государством фактически правил Бирон, направлял дипломатию А. И. Остерман, войсками командовал Б. К. Миних, горной промышленностью руководил А. К. </a:t>
            </a:r>
            <a:r>
              <a:rPr lang="ru-RU" dirty="0" err="1" smtClean="0"/>
              <a:t>Шемберг</a:t>
            </a:r>
            <a:r>
              <a:rPr lang="ru-RU" dirty="0" smtClean="0"/>
              <a:t>, Коммерц-коллегией К. Л. </a:t>
            </a:r>
            <a:r>
              <a:rPr lang="ru-RU" dirty="0" err="1" smtClean="0"/>
              <a:t>Менгден</a:t>
            </a:r>
            <a:r>
              <a:rPr lang="ru-RU" dirty="0" smtClean="0"/>
              <a:t> и т.д. Государственная казна истощалась от бесхозяйственного управления страной, беспримерной роскоши двора, хищений фаворитов. Господство иностранцев вызывало недовольство мелкого и среднего русского дворянства и гвардейских </a:t>
            </a:r>
            <a:r>
              <a:rPr lang="ru-RU" dirty="0" smtClean="0"/>
              <a:t>полков.</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Эрнст Бирон</a:t>
            </a:r>
            <a:endParaRPr lang="ru-RU" dirty="0"/>
          </a:p>
        </p:txBody>
      </p:sp>
      <p:sp>
        <p:nvSpPr>
          <p:cNvPr id="6" name="Текст 5"/>
          <p:cNvSpPr>
            <a:spLocks noGrp="1"/>
          </p:cNvSpPr>
          <p:nvPr>
            <p:ph type="body" idx="2"/>
          </p:nvPr>
        </p:nvSpPr>
        <p:spPr/>
        <p:txBody>
          <a:bodyPr/>
          <a:lstStyle/>
          <a:p>
            <a:pPr algn="just"/>
            <a:r>
              <a:rPr lang="ru-RU" dirty="0" smtClean="0"/>
              <a:t>фаворит Анны Иоанновны</a:t>
            </a:r>
            <a:r>
              <a:rPr lang="ru-RU" dirty="0" smtClean="0"/>
              <a:t>. Впоследствии стал </a:t>
            </a:r>
            <a:r>
              <a:rPr lang="ru-RU" dirty="0" smtClean="0"/>
              <a:t>герцогом Курляндии. Бирон был очень невысокого мнения о русских и не скрывал </a:t>
            </a:r>
            <a:r>
              <a:rPr lang="ru-RU" dirty="0" smtClean="0"/>
              <a:t>этого. Стал регентом после смерти Анны Иоанновны.</a:t>
            </a:r>
            <a:endParaRPr lang="ru-RU" dirty="0"/>
          </a:p>
        </p:txBody>
      </p:sp>
      <p:pic>
        <p:nvPicPr>
          <p:cNvPr id="7170" name="Picture 2" descr="C:\Documents and Settings\admin\Мои документы\Владение Дмитрия Федотова\Работа\семинары\Sokolov_biron.jpg"/>
          <p:cNvPicPr>
            <a:picLocks noGrp="1" noChangeAspect="1" noChangeArrowheads="1"/>
          </p:cNvPicPr>
          <p:nvPr>
            <p:ph sz="half" idx="1"/>
          </p:nvPr>
        </p:nvPicPr>
        <p:blipFill>
          <a:blip r:embed="rId2"/>
          <a:srcRect/>
          <a:stretch>
            <a:fillRect/>
          </a:stretch>
        </p:blipFill>
        <p:spPr bwMode="auto">
          <a:xfrm>
            <a:off x="4500562" y="785794"/>
            <a:ext cx="4304631" cy="55519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Дворцовый переворот.</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t>это захват политической власти в России XVIII </a:t>
            </a:r>
            <a:r>
              <a:rPr lang="ru-RU" dirty="0" smtClean="0"/>
              <a:t>столетия, имеющий </a:t>
            </a:r>
            <a:r>
              <a:rPr lang="ru-RU" dirty="0" smtClean="0"/>
              <a:t>причиной отсутствие чётких правил </a:t>
            </a:r>
            <a:r>
              <a:rPr lang="ru-RU" dirty="0" smtClean="0"/>
              <a:t>наследования престола, сопровождающийся </a:t>
            </a:r>
            <a:r>
              <a:rPr lang="ru-RU" dirty="0" smtClean="0"/>
              <a:t>борьбой придворных группировок и совершающийся, </a:t>
            </a:r>
            <a:r>
              <a:rPr lang="ru-RU" dirty="0" smtClean="0"/>
              <a:t>как правило</a:t>
            </a:r>
            <a:r>
              <a:rPr lang="ru-RU" dirty="0" smtClean="0"/>
              <a:t>, при содействии гвардейских полков</a:t>
            </a:r>
            <a:r>
              <a:rPr lang="ru-RU" dirty="0" smtClean="0"/>
              <a:t>.</a:t>
            </a:r>
          </a:p>
          <a:p>
            <a:pPr algn="just"/>
            <a:r>
              <a:rPr lang="ru-RU" dirty="0" smtClean="0"/>
              <a:t>Говоря об эпохе дворцовых переворотов, </a:t>
            </a:r>
            <a:r>
              <a:rPr lang="ru-RU" dirty="0" smtClean="0"/>
              <a:t>следует подчеркнуть </a:t>
            </a:r>
            <a:r>
              <a:rPr lang="ru-RU" dirty="0" smtClean="0"/>
              <a:t>что они не являлись государственными, т. е. </a:t>
            </a:r>
            <a:r>
              <a:rPr lang="ru-RU" dirty="0" smtClean="0"/>
              <a:t>преследовали цели </a:t>
            </a:r>
            <a:r>
              <a:rPr lang="ru-RU" dirty="0" smtClean="0"/>
              <a:t>радикальных изменений политической власти и </a:t>
            </a:r>
            <a:r>
              <a:rPr lang="ru-RU" dirty="0" smtClean="0"/>
              <a:t>государственного устройства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solidFill>
                  <a:schemeClr val="tx1"/>
                </a:solidFill>
              </a:rPr>
              <a:t>Анна </a:t>
            </a:r>
            <a:r>
              <a:rPr lang="ru-RU" sz="2400" dirty="0" smtClean="0">
                <a:solidFill>
                  <a:schemeClr val="tx1"/>
                </a:solidFill>
              </a:rPr>
              <a:t>Леопольдовна(9 (ноября </a:t>
            </a:r>
            <a:r>
              <a:rPr lang="ru-RU" sz="2400" dirty="0" smtClean="0">
                <a:solidFill>
                  <a:schemeClr val="tx1"/>
                </a:solidFill>
              </a:rPr>
              <a:t>1740 по 25 ноября </a:t>
            </a:r>
            <a:r>
              <a:rPr lang="ru-RU" sz="2400" dirty="0" smtClean="0">
                <a:solidFill>
                  <a:schemeClr val="tx1"/>
                </a:solidFill>
              </a:rPr>
              <a:t>1741</a:t>
            </a:r>
            <a:r>
              <a:rPr lang="ru-RU" dirty="0" smtClean="0">
                <a:solidFill>
                  <a:schemeClr val="tx1"/>
                </a:solidFill>
              </a:rPr>
              <a:t>)</a:t>
            </a:r>
            <a:endParaRPr lang="ru-RU" dirty="0">
              <a:solidFill>
                <a:schemeClr val="tx1"/>
              </a:solidFill>
            </a:endParaRPr>
          </a:p>
        </p:txBody>
      </p:sp>
      <p:sp>
        <p:nvSpPr>
          <p:cNvPr id="3" name="Текст 2"/>
          <p:cNvSpPr>
            <a:spLocks noGrp="1"/>
          </p:cNvSpPr>
          <p:nvPr>
            <p:ph type="body" idx="2"/>
          </p:nvPr>
        </p:nvSpPr>
        <p:spPr/>
        <p:txBody>
          <a:bodyPr/>
          <a:lstStyle/>
          <a:p>
            <a:pPr algn="just"/>
            <a:r>
              <a:rPr lang="ru-RU" dirty="0" smtClean="0"/>
              <a:t>Дочь Екатерины Иоанновны и герцога </a:t>
            </a:r>
            <a:r>
              <a:rPr lang="ru-RU" dirty="0" err="1" smtClean="0"/>
              <a:t>Мекленбургского</a:t>
            </a:r>
            <a:r>
              <a:rPr lang="ru-RU" dirty="0" smtClean="0"/>
              <a:t>.</a:t>
            </a:r>
          </a:p>
          <a:p>
            <a:pPr algn="just"/>
            <a:r>
              <a:rPr lang="ru-RU" dirty="0" smtClean="0"/>
              <a:t>правительница (регентша)-при малолетнем императоре Иване VI </a:t>
            </a:r>
            <a:r>
              <a:rPr lang="ru-RU" dirty="0" smtClean="0"/>
              <a:t>.</a:t>
            </a:r>
          </a:p>
          <a:p>
            <a:pPr algn="just"/>
            <a:r>
              <a:rPr lang="ru-RU" dirty="0" smtClean="0"/>
              <a:t>В конце 1741 года была свергнута в результате военного переворота, приведшего на престол </a:t>
            </a:r>
            <a:r>
              <a:rPr lang="ru-RU" dirty="0" smtClean="0"/>
              <a:t>Елизавету </a:t>
            </a:r>
            <a:r>
              <a:rPr lang="ru-RU" dirty="0" smtClean="0"/>
              <a:t>Петровну. Известна фраза, с которой цесаревна повела гвардейцев на штурм: «Вы знаете, чья я дочь!» Этого было вполне достаточно — авторитет Петра был слишком велик во всех слоях общества.</a:t>
            </a:r>
            <a:endParaRPr lang="ru-RU" dirty="0"/>
          </a:p>
        </p:txBody>
      </p:sp>
      <p:pic>
        <p:nvPicPr>
          <p:cNvPr id="9218" name="Picture 2" descr="C:\Documents and Settings\admin\Мои документы\Владение Дмитрия Федотова\Работа\семинары\496px-Anna_Leopoldovna2.jpg"/>
          <p:cNvPicPr>
            <a:picLocks noGrp="1" noChangeAspect="1" noChangeArrowheads="1"/>
          </p:cNvPicPr>
          <p:nvPr>
            <p:ph sz="half" idx="1"/>
          </p:nvPr>
        </p:nvPicPr>
        <p:blipFill>
          <a:blip r:embed="rId2"/>
          <a:srcRect/>
          <a:stretch>
            <a:fillRect/>
          </a:stretch>
        </p:blipFill>
        <p:spPr bwMode="auto">
          <a:xfrm>
            <a:off x="4071934" y="285728"/>
            <a:ext cx="4819063" cy="58197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Переворот 1741</a:t>
            </a:r>
            <a:endParaRPr lang="ru-RU" dirty="0"/>
          </a:p>
        </p:txBody>
      </p:sp>
      <p:sp>
        <p:nvSpPr>
          <p:cNvPr id="6" name="Содержимое 5"/>
          <p:cNvSpPr>
            <a:spLocks noGrp="1"/>
          </p:cNvSpPr>
          <p:nvPr>
            <p:ph idx="1"/>
          </p:nvPr>
        </p:nvSpPr>
        <p:spPr/>
        <p:txBody>
          <a:bodyPr>
            <a:normAutofit fontScale="77500" lnSpcReduction="20000"/>
          </a:bodyPr>
          <a:lstStyle/>
          <a:p>
            <a:pPr>
              <a:buNone/>
            </a:pPr>
            <a:r>
              <a:rPr lang="ru-RU" dirty="0" smtClean="0"/>
              <a:t>она отправилась в Преображенские казармы и прошла в гренадёрскую роту. </a:t>
            </a:r>
          </a:p>
          <a:p>
            <a:endParaRPr lang="ru-RU" dirty="0" smtClean="0"/>
          </a:p>
          <a:p>
            <a:pPr>
              <a:buNone/>
            </a:pPr>
            <a:r>
              <a:rPr lang="ru-RU" dirty="0" smtClean="0"/>
              <a:t>Гренадёры ожидали её.</a:t>
            </a:r>
          </a:p>
          <a:p>
            <a:pPr>
              <a:buNone/>
            </a:pPr>
            <a:r>
              <a:rPr lang="ru-RU" dirty="0" smtClean="0"/>
              <a:t> — Вы знаете, кто я? — спросила она солдат, — Хотите следовать за мною?</a:t>
            </a:r>
          </a:p>
          <a:p>
            <a:pPr>
              <a:buNone/>
            </a:pPr>
            <a:r>
              <a:rPr lang="ru-RU" dirty="0" smtClean="0"/>
              <a:t> — Как не знать тебя, матушка цесаревна? Да в огонь и в воду за тобою пойдём, желанная, — хором ответили солдаты.</a:t>
            </a:r>
          </a:p>
          <a:p>
            <a:pPr>
              <a:buNone/>
            </a:pPr>
            <a:r>
              <a:rPr lang="ru-RU" dirty="0" smtClean="0"/>
              <a:t> Цесаревна взяла крест, стала на колени и воскликнула:</a:t>
            </a:r>
          </a:p>
          <a:p>
            <a:pPr>
              <a:buNone/>
            </a:pPr>
            <a:r>
              <a:rPr lang="ru-RU" dirty="0" smtClean="0"/>
              <a:t> — Клянусь этим крестом умереть за вас! Клянётесь ли вы служить мне также, как служили моему отцу?</a:t>
            </a:r>
          </a:p>
          <a:p>
            <a:pPr>
              <a:buNone/>
            </a:pPr>
            <a:r>
              <a:rPr lang="ru-RU" dirty="0" smtClean="0"/>
              <a:t> — Клянёмся, клянёмся! — ответили солдаты хором…</a:t>
            </a:r>
          </a:p>
          <a:p>
            <a:endParaRPr lang="ru-RU" dirty="0" smtClean="0"/>
          </a:p>
          <a:p>
            <a:pPr>
              <a:buNone/>
            </a:pPr>
            <a:r>
              <a:rPr lang="ru-RU" dirty="0" smtClean="0"/>
              <a:t>— из романа Н. Э. </a:t>
            </a:r>
            <a:r>
              <a:rPr lang="ru-RU" dirty="0" err="1" smtClean="0"/>
              <a:t>Гейнце</a:t>
            </a:r>
            <a:r>
              <a:rPr lang="ru-RU" dirty="0" smtClean="0"/>
              <a:t> «Романовы. Елизавета Петровна»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Елизавета Петровна.(1741-1762)</a:t>
            </a:r>
            <a:endParaRPr lang="ru-RU" dirty="0"/>
          </a:p>
        </p:txBody>
      </p:sp>
      <p:sp>
        <p:nvSpPr>
          <p:cNvPr id="3" name="Текст 2"/>
          <p:cNvSpPr>
            <a:spLocks noGrp="1"/>
          </p:cNvSpPr>
          <p:nvPr>
            <p:ph type="body" idx="2"/>
          </p:nvPr>
        </p:nvSpPr>
        <p:spPr/>
        <p:txBody>
          <a:bodyPr/>
          <a:lstStyle/>
          <a:p>
            <a:endParaRPr lang="ru-RU" dirty="0"/>
          </a:p>
        </p:txBody>
      </p:sp>
      <p:pic>
        <p:nvPicPr>
          <p:cNvPr id="10242" name="Picture 2" descr="C:\Documents and Settings\admin\Мои документы\Владение Дмитрия Федотова\Работа\семинары\477px-Elizabeth_of_Russia_by_V.Eriksen.jpg"/>
          <p:cNvPicPr>
            <a:picLocks noGrp="1" noChangeAspect="1" noChangeArrowheads="1"/>
          </p:cNvPicPr>
          <p:nvPr>
            <p:ph sz="half" idx="1"/>
          </p:nvPr>
        </p:nvPicPr>
        <p:blipFill>
          <a:blip r:embed="rId2"/>
          <a:srcRect/>
          <a:stretch>
            <a:fillRect/>
          </a:stretch>
        </p:blipFill>
        <p:spPr bwMode="auto">
          <a:xfrm>
            <a:off x="4500562" y="714356"/>
            <a:ext cx="4267572" cy="535906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Внутренняя политика</a:t>
            </a:r>
            <a:endParaRPr lang="ru-RU" dirty="0"/>
          </a:p>
        </p:txBody>
      </p:sp>
      <p:sp>
        <p:nvSpPr>
          <p:cNvPr id="6" name="Содержимое 5"/>
          <p:cNvSpPr>
            <a:spLocks noGrp="1"/>
          </p:cNvSpPr>
          <p:nvPr>
            <p:ph idx="1"/>
          </p:nvPr>
        </p:nvSpPr>
        <p:spPr/>
        <p:txBody>
          <a:bodyPr/>
          <a:lstStyle/>
          <a:p>
            <a:r>
              <a:rPr lang="ru-RU" dirty="0" smtClean="0"/>
              <a:t>Была восстановлена роль Сената, Берг- и Мануфактур-коллегии, Главный магистрат. Кабинет министров упразднён. Сенат получил право законодательной </a:t>
            </a:r>
            <a:r>
              <a:rPr lang="ru-RU" dirty="0" smtClean="0"/>
              <a:t>инициативы.</a:t>
            </a:r>
          </a:p>
          <a:p>
            <a:r>
              <a:rPr lang="ru-RU" dirty="0" smtClean="0"/>
              <a:t>В 1754 году Сенат принял разработанное Шуваловым постановление об уничтожении внутренних таможенных пошлин и мелочных сборов. Это привело к значительному оживлению торговых связей между регионами.</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Были основаны первые русские банки — Дворянский (Заёмный), Купеческий и Медный (Государственный</a:t>
            </a:r>
            <a:r>
              <a:rPr lang="ru-RU" dirty="0" smtClean="0"/>
              <a:t>).</a:t>
            </a:r>
          </a:p>
          <a:p>
            <a:r>
              <a:rPr lang="ru-RU" dirty="0" smtClean="0"/>
              <a:t> В 1746 г. за дворянами было закреплено право владеть землёй и крестьянами. В 1760 г. помещики получили право ссылать крестьян в Сибирь с зачётом их вместо рекрутов. Крестьянам было запрещено вести денежные операции без разрешения помещика</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1755 г. заводские крестьяне были закреплены в качестве постоянных (посессионных) работников на уральских заводах</a:t>
            </a:r>
            <a:r>
              <a:rPr lang="ru-RU" dirty="0" smtClean="0"/>
              <a:t>.</a:t>
            </a:r>
          </a:p>
          <a:p>
            <a:pPr algn="just"/>
            <a:r>
              <a:rPr lang="ru-RU" dirty="0" smtClean="0"/>
              <a:t>Открыты первые гимназии: в Москве (1755) и Казани (1758). В 1755 г. по инициативе И. И. Шувалова основан Московский университет, а в 1760 г. — Академия художеств. 30 августа 1756 года — подписан указ о начале создания структуры Императорских театров России. </a:t>
            </a:r>
            <a:endParaRPr lang="ru-RU" dirty="0" smtClean="0"/>
          </a:p>
          <a:p>
            <a:pPr algn="just"/>
            <a:r>
              <a:rPr lang="ru-RU" dirty="0" smtClean="0"/>
              <a:t>Поддержка Науки и культуры.</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Внешняя политика</a:t>
            </a:r>
            <a:endParaRPr lang="ru-RU" dirty="0"/>
          </a:p>
        </p:txBody>
      </p:sp>
      <p:sp>
        <p:nvSpPr>
          <p:cNvPr id="3" name="Содержимое 2"/>
          <p:cNvSpPr>
            <a:spLocks noGrp="1"/>
          </p:cNvSpPr>
          <p:nvPr>
            <p:ph idx="1"/>
          </p:nvPr>
        </p:nvSpPr>
        <p:spPr/>
        <p:txBody>
          <a:bodyPr/>
          <a:lstStyle/>
          <a:p>
            <a:r>
              <a:rPr lang="ru-RU" dirty="0" smtClean="0"/>
              <a:t>Русско-шведская война (1741—1743)-Русские войска под командованием генерала </a:t>
            </a:r>
            <a:r>
              <a:rPr lang="ru-RU" dirty="0" err="1" smtClean="0"/>
              <a:t>Ласси</a:t>
            </a:r>
            <a:r>
              <a:rPr lang="ru-RU" dirty="0" smtClean="0"/>
              <a:t> разгромили шведов в Финляндии и заняли её территорию. </a:t>
            </a:r>
            <a:r>
              <a:rPr lang="ru-RU" dirty="0" err="1" smtClean="0"/>
              <a:t>Абоский</a:t>
            </a:r>
            <a:r>
              <a:rPr lang="ru-RU" dirty="0" smtClean="0"/>
              <a:t> мирный трактат (</a:t>
            </a:r>
            <a:r>
              <a:rPr lang="ru-RU" dirty="0" err="1" smtClean="0"/>
              <a:t>Абоский</a:t>
            </a:r>
            <a:r>
              <a:rPr lang="ru-RU" dirty="0" smtClean="0"/>
              <a:t> мир) 1743 г. завершил войну. Подтверждался </a:t>
            </a:r>
            <a:r>
              <a:rPr lang="ru-RU" dirty="0" err="1" smtClean="0"/>
              <a:t>Ништадтский</a:t>
            </a:r>
            <a:r>
              <a:rPr lang="ru-RU" dirty="0" smtClean="0"/>
              <a:t> мирный договор 1721 </a:t>
            </a:r>
            <a:r>
              <a:rPr lang="ru-RU" dirty="0" smtClean="0"/>
              <a:t>год и отходил ряд пограничных территорий.</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Семилетняя война (1756—1763)</a:t>
            </a:r>
            <a:endParaRPr lang="ru-RU" dirty="0"/>
          </a:p>
        </p:txBody>
      </p:sp>
      <p:sp>
        <p:nvSpPr>
          <p:cNvPr id="3" name="Содержимое 2"/>
          <p:cNvSpPr>
            <a:spLocks noGrp="1"/>
          </p:cNvSpPr>
          <p:nvPr>
            <p:ph idx="1"/>
          </p:nvPr>
        </p:nvSpPr>
        <p:spPr/>
        <p:txBody>
          <a:bodyPr>
            <a:normAutofit fontScale="55000" lnSpcReduction="20000"/>
          </a:bodyPr>
          <a:lstStyle/>
          <a:p>
            <a:pPr algn="just">
              <a:buNone/>
            </a:pPr>
            <a:r>
              <a:rPr lang="ru-RU" dirty="0" smtClean="0"/>
              <a:t>В 1756 году Фридрих II без объявления войны напал на Саксонию. Летом того же года вынудил её капитулировать. 1 сентября 1756 года Россия объявила войну Пруссии. В 1757 году Фридрих разбил австрийские и французские войска и направил основные силы против России. Летом 1757 г. русская армия под командованием Апраксина вступила в Восточную Пруссию. 19 августа русская армия была окружена у дер. </a:t>
            </a:r>
            <a:r>
              <a:rPr lang="ru-RU" dirty="0" err="1" smtClean="0"/>
              <a:t>Гросс-Егерсдорф</a:t>
            </a:r>
            <a:r>
              <a:rPr lang="ru-RU" dirty="0" smtClean="0"/>
              <a:t> и только при поддержке резервной бригады П. А. Румянцева вырвалась из окружения. Противник потерял 8 тыс. чел. и отступил. Апраксин не организовал преследования, и сам отступил в Курляндию. Елизавета его отстранила и отдала под следствие. Новым командующим был назначен англичанин В. В. </a:t>
            </a:r>
            <a:r>
              <a:rPr lang="ru-RU" dirty="0" err="1" smtClean="0"/>
              <a:t>Фермор</a:t>
            </a:r>
            <a:r>
              <a:rPr lang="ru-RU" dirty="0" smtClean="0"/>
              <a:t>.</a:t>
            </a:r>
          </a:p>
          <a:p>
            <a:pPr algn="just">
              <a:buNone/>
            </a:pPr>
            <a:endParaRPr lang="ru-RU" dirty="0" smtClean="0"/>
          </a:p>
          <a:p>
            <a:pPr algn="just">
              <a:buNone/>
            </a:pPr>
            <a:r>
              <a:rPr lang="ru-RU" dirty="0" smtClean="0"/>
              <a:t>В начале 1758 года русские войска овладели Кёнигсбергом, затем — всей Восточной Пруссией, население которой даже присягнуло императрице. Восточная Пруссия получила статус провинции России. В августе 1758 года при деревне </a:t>
            </a:r>
            <a:r>
              <a:rPr lang="ru-RU" dirty="0" err="1" smtClean="0"/>
              <a:t>Цондорф</a:t>
            </a:r>
            <a:r>
              <a:rPr lang="ru-RU" dirty="0" smtClean="0"/>
              <a:t> произошли сражения не принёсшие победу ни одной из сторон. </a:t>
            </a:r>
            <a:r>
              <a:rPr lang="ru-RU" dirty="0" err="1" smtClean="0"/>
              <a:t>Фермор</a:t>
            </a:r>
            <a:r>
              <a:rPr lang="ru-RU" dirty="0" smtClean="0"/>
              <a:t> после этого был отстранён.</a:t>
            </a:r>
          </a:p>
          <a:p>
            <a:pPr algn="just">
              <a:buNone/>
            </a:pPr>
            <a:endParaRPr lang="ru-RU" dirty="0" smtClean="0"/>
          </a:p>
          <a:p>
            <a:pPr algn="just">
              <a:buNone/>
            </a:pPr>
            <a:r>
              <a:rPr lang="ru-RU" dirty="0" smtClean="0"/>
              <a:t>Армию возглавил П. С. Салтыков. 1 августа 1759 г. 60-тысячная русская армия у деревни </a:t>
            </a:r>
            <a:r>
              <a:rPr lang="ru-RU" dirty="0" err="1" smtClean="0"/>
              <a:t>Кунерсдорф</a:t>
            </a:r>
            <a:r>
              <a:rPr lang="ru-RU" dirty="0" smtClean="0"/>
              <a:t> против 48 тысяч прусской армии дала генеральное сражение. Армия Фридриха II была уничтожена: осталось только 3 тысячи солдат. Салтыкова за медленное продвижение войск к Берлину отстраняют и назначают А. Б. Бутурлина.</a:t>
            </a:r>
          </a:p>
          <a:p>
            <a:pPr algn="just">
              <a:buNone/>
            </a:pPr>
            <a:endParaRPr lang="ru-RU" dirty="0" smtClean="0"/>
          </a:p>
          <a:p>
            <a:pPr algn="just">
              <a:buNone/>
            </a:pPr>
            <a:r>
              <a:rPr lang="ru-RU" dirty="0" smtClean="0"/>
              <a:t>28 сентября 1760 года произошло взятие Берлина; им ненадолго овладел корпус генерала </a:t>
            </a:r>
            <a:r>
              <a:rPr lang="ru-RU" dirty="0" err="1" smtClean="0"/>
              <a:t>Тотлебена</a:t>
            </a:r>
            <a:r>
              <a:rPr lang="ru-RU" dirty="0" smtClean="0"/>
              <a:t>, который захватил военные склады. Однако при приближении Фридриха корпус отступил.</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Семилетняя война (1756—1763)</a:t>
            </a:r>
            <a:endParaRPr lang="ru-RU" dirty="0"/>
          </a:p>
        </p:txBody>
      </p:sp>
      <p:pic>
        <p:nvPicPr>
          <p:cNvPr id="12290" name="Picture 2" descr="C:\Documents and Settings\admin\Мои документы\Владение Дмитрия Федотова\Работа\семинары\800px-Carte_Guerre_de_Sept_Ans_Europe.PNG"/>
          <p:cNvPicPr>
            <a:picLocks noGrp="1" noChangeAspect="1" noChangeArrowheads="1"/>
          </p:cNvPicPr>
          <p:nvPr>
            <p:ph idx="1"/>
          </p:nvPr>
        </p:nvPicPr>
        <p:blipFill>
          <a:blip r:embed="rId2"/>
          <a:srcRect/>
          <a:stretch>
            <a:fillRect/>
          </a:stretch>
        </p:blipFill>
        <p:spPr bwMode="auto">
          <a:xfrm>
            <a:off x="1555205" y="1935163"/>
            <a:ext cx="6033590" cy="438943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Кунерсдорфское</a:t>
            </a:r>
            <a:r>
              <a:rPr lang="ru-RU" dirty="0" smtClean="0"/>
              <a:t> сражение</a:t>
            </a:r>
            <a:endParaRPr lang="ru-RU" dirty="0"/>
          </a:p>
        </p:txBody>
      </p:sp>
      <p:pic>
        <p:nvPicPr>
          <p:cNvPr id="11266" name="Picture 2" descr="C:\Documents and Settings\admin\Мои документы\Владение Дмитрия Федотова\Работа\семинары\Kunersdorff.jpg"/>
          <p:cNvPicPr>
            <a:picLocks noGrp="1" noChangeAspect="1" noChangeArrowheads="1"/>
          </p:cNvPicPr>
          <p:nvPr>
            <p:ph idx="1"/>
          </p:nvPr>
        </p:nvPicPr>
        <p:blipFill>
          <a:blip r:embed="rId2"/>
          <a:srcRect/>
          <a:stretch>
            <a:fillRect/>
          </a:stretch>
        </p:blipFill>
        <p:spPr bwMode="auto">
          <a:xfrm>
            <a:off x="1214414" y="2035934"/>
            <a:ext cx="6429420" cy="482206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Хронологические рамки этого периода</a:t>
            </a:r>
            <a:endParaRPr lang="ru-RU" dirty="0"/>
          </a:p>
        </p:txBody>
      </p:sp>
      <p:sp>
        <p:nvSpPr>
          <p:cNvPr id="3" name="Содержимое 2"/>
          <p:cNvSpPr>
            <a:spLocks noGrp="1"/>
          </p:cNvSpPr>
          <p:nvPr>
            <p:ph idx="1"/>
          </p:nvPr>
        </p:nvSpPr>
        <p:spPr/>
        <p:txBody>
          <a:bodyPr/>
          <a:lstStyle/>
          <a:p>
            <a:r>
              <a:rPr lang="ru-RU" dirty="0" smtClean="0"/>
              <a:t>1.- 1725-1762. от Смерти Петра </a:t>
            </a:r>
            <a:r>
              <a:rPr lang="en-US" dirty="0" smtClean="0"/>
              <a:t>I</a:t>
            </a:r>
            <a:r>
              <a:rPr lang="ru-RU" dirty="0" smtClean="0"/>
              <a:t> до воцарения Екатерины </a:t>
            </a:r>
            <a:r>
              <a:rPr lang="en-US" dirty="0" smtClean="0"/>
              <a:t>II</a:t>
            </a:r>
            <a:r>
              <a:rPr lang="ru-RU" dirty="0" smtClean="0"/>
              <a:t>(точка зрения А.О.Ключевского)</a:t>
            </a:r>
          </a:p>
          <a:p>
            <a:r>
              <a:rPr lang="ru-RU" dirty="0" smtClean="0"/>
              <a:t>2. 1725-1801- по этому мнению, эпоха дворцовых переворотов заканчивается в 1801 году- убийством Павла </a:t>
            </a:r>
            <a:r>
              <a:rPr lang="en-US" dirty="0" smtClean="0"/>
              <a:t>I</a:t>
            </a:r>
            <a:r>
              <a:rPr lang="ru-RU" dirty="0" smtClean="0"/>
              <a:t> и началом правления Александра</a:t>
            </a:r>
            <a:r>
              <a:rPr lang="en-US" dirty="0" smtClean="0"/>
              <a:t> I</a:t>
            </a:r>
            <a:r>
              <a:rPr lang="ru-RU" dirty="0" smtClean="0"/>
              <a:t>.</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Петр </a:t>
            </a:r>
            <a:r>
              <a:rPr lang="en-US" dirty="0" smtClean="0"/>
              <a:t>III</a:t>
            </a:r>
            <a:endParaRPr lang="ru-RU" dirty="0"/>
          </a:p>
        </p:txBody>
      </p:sp>
      <p:sp>
        <p:nvSpPr>
          <p:cNvPr id="6" name="Текст 5"/>
          <p:cNvSpPr>
            <a:spLocks noGrp="1"/>
          </p:cNvSpPr>
          <p:nvPr>
            <p:ph type="body" idx="2"/>
          </p:nvPr>
        </p:nvSpPr>
        <p:spPr/>
        <p:txBody>
          <a:bodyPr/>
          <a:lstStyle/>
          <a:p>
            <a:pPr algn="just"/>
            <a:r>
              <a:rPr lang="ru-RU" dirty="0" smtClean="0"/>
              <a:t>Внук Петра I, сын цесаревны Анны Петровны и герцога </a:t>
            </a:r>
            <a:r>
              <a:rPr lang="ru-RU" dirty="0" err="1" smtClean="0"/>
              <a:t>Гольштейн-Готторпского</a:t>
            </a:r>
            <a:r>
              <a:rPr lang="ru-RU" dirty="0" smtClean="0"/>
              <a:t> Карла Фридриха</a:t>
            </a:r>
            <a:r>
              <a:rPr lang="ru-RU" dirty="0" smtClean="0"/>
              <a:t>.</a:t>
            </a:r>
            <a:endParaRPr lang="en-US" dirty="0" smtClean="0"/>
          </a:p>
          <a:p>
            <a:pPr algn="just"/>
            <a:r>
              <a:rPr lang="ru-RU" dirty="0" smtClean="0"/>
              <a:t>В</a:t>
            </a:r>
            <a:r>
              <a:rPr lang="en-US" dirty="0" smtClean="0"/>
              <a:t> 1742 </a:t>
            </a:r>
            <a:r>
              <a:rPr lang="ru-RU" dirty="0" smtClean="0"/>
              <a:t>стал наследником трона.</a:t>
            </a:r>
            <a:endParaRPr lang="en-US" dirty="0" smtClean="0"/>
          </a:p>
          <a:p>
            <a:pPr algn="just"/>
            <a:r>
              <a:rPr lang="ru-RU" dirty="0" smtClean="0"/>
              <a:t>За годы, проведённые в России, Пётр никогда не делал попыток лучше узнать страну, её народ и историю, он пренебрегал русскими обычаями</a:t>
            </a:r>
            <a:endParaRPr lang="ru-RU" dirty="0"/>
          </a:p>
        </p:txBody>
      </p:sp>
      <p:pic>
        <p:nvPicPr>
          <p:cNvPr id="13314" name="Picture 2" descr="C:\Documents and Settings\admin\Мои документы\Владение Дмитрия Федотова\Работа\семинары\459px-Coronation_portrait_of_Peter_III_of_Russia_-1761.JPG"/>
          <p:cNvPicPr>
            <a:picLocks noGrp="1" noChangeAspect="1" noChangeArrowheads="1"/>
          </p:cNvPicPr>
          <p:nvPr>
            <p:ph sz="half" idx="1"/>
          </p:nvPr>
        </p:nvPicPr>
        <p:blipFill>
          <a:blip r:embed="rId2"/>
          <a:srcRect/>
          <a:stretch>
            <a:fillRect/>
          </a:stretch>
        </p:blipFill>
        <p:spPr bwMode="auto">
          <a:xfrm>
            <a:off x="4357686" y="357166"/>
            <a:ext cx="4569059" cy="596267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186 дней Петра </a:t>
            </a:r>
            <a:r>
              <a:rPr lang="en-US" dirty="0" smtClean="0"/>
              <a:t>III</a:t>
            </a:r>
            <a:r>
              <a:rPr lang="ru-RU" dirty="0" smtClean="0"/>
              <a:t>.</a:t>
            </a:r>
            <a:endParaRPr lang="ru-RU" dirty="0"/>
          </a:p>
        </p:txBody>
      </p:sp>
      <p:sp>
        <p:nvSpPr>
          <p:cNvPr id="6" name="Содержимое 5"/>
          <p:cNvSpPr>
            <a:spLocks noGrp="1"/>
          </p:cNvSpPr>
          <p:nvPr>
            <p:ph idx="1"/>
          </p:nvPr>
        </p:nvSpPr>
        <p:spPr/>
        <p:txBody>
          <a:bodyPr/>
          <a:lstStyle/>
          <a:p>
            <a:r>
              <a:rPr lang="ru-RU" dirty="0" smtClean="0"/>
              <a:t>упразднение Тайной </a:t>
            </a:r>
            <a:r>
              <a:rPr lang="ru-RU" dirty="0" smtClean="0"/>
              <a:t>канцелярии</a:t>
            </a:r>
          </a:p>
          <a:p>
            <a:r>
              <a:rPr lang="ru-RU" dirty="0" smtClean="0"/>
              <a:t>начало процесса секуляризации церковных </a:t>
            </a:r>
            <a:r>
              <a:rPr lang="ru-RU" dirty="0" smtClean="0"/>
              <a:t>земель</a:t>
            </a:r>
          </a:p>
          <a:p>
            <a:r>
              <a:rPr lang="ru-RU" dirty="0" smtClean="0"/>
              <a:t>Важнейший документ царствования Петра Фёдоровича — «Манифест о вольности дворянства</a:t>
            </a:r>
            <a:r>
              <a:rPr lang="ru-RU" dirty="0" smtClean="0"/>
              <a:t>».</a:t>
            </a:r>
          </a:p>
          <a:p>
            <a:r>
              <a:rPr lang="ru-RU" dirty="0" smtClean="0"/>
              <a:t>Усиление крепостного права, массовые раздачи государственных крестьян</a:t>
            </a:r>
          </a:p>
          <a:p>
            <a:r>
              <a:rPr lang="ru-RU" dirty="0" smtClean="0"/>
              <a:t>Выход из Семилетней войны. План похода на </a:t>
            </a:r>
            <a:r>
              <a:rPr lang="ru-RU" dirty="0" err="1" smtClean="0"/>
              <a:t>Шлезвиг</a:t>
            </a:r>
            <a:r>
              <a:rPr lang="ru-RU" dirty="0" smtClean="0"/>
              <a:t> во главе гвардии.</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Дворцовый переворот 1762 года</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dirty="0" smtClean="0"/>
              <a:t>Положение Петра III в обществе было шатким, но также непрочным было положение Екатерины при дворе. Пётр III открыто говорил, что собирается развестись с супругой, чтобы жениться на своей фаворитке Елизавете Воронцовой. Сигналом к началу переворота был арест офицера -- </a:t>
            </a:r>
            <a:r>
              <a:rPr lang="ru-RU" dirty="0" err="1" smtClean="0"/>
              <a:t>преображенца</a:t>
            </a:r>
            <a:r>
              <a:rPr lang="ru-RU" dirty="0" smtClean="0"/>
              <a:t> </a:t>
            </a:r>
            <a:r>
              <a:rPr lang="ru-RU" dirty="0" err="1" smtClean="0"/>
              <a:t>Пассека</a:t>
            </a:r>
            <a:r>
              <a:rPr lang="ru-RU" dirty="0" smtClean="0"/>
              <a:t>. Алексей Орлов (брат фаворита) рано утром привез Екатерину в Петербург, где она обратилась к солдатам Измайловского полка, а потом и к </a:t>
            </a:r>
            <a:r>
              <a:rPr lang="ru-RU" dirty="0" err="1" smtClean="0"/>
              <a:t>семеновцам</a:t>
            </a:r>
            <a:r>
              <a:rPr lang="ru-RU" dirty="0" smtClean="0"/>
              <a:t>. Затем следовал молебен в Казанском соборе и присяга Сената и Синода. Свергнутого самодержца отвезли в Ропшу, где, по версии большинства историков, он был убит своими тюремщиками.</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Екатерина </a:t>
            </a:r>
            <a:r>
              <a:rPr lang="en-US" dirty="0" smtClean="0"/>
              <a:t>II (1762-1796)</a:t>
            </a:r>
            <a:endParaRPr lang="ru-RU" dirty="0"/>
          </a:p>
        </p:txBody>
      </p:sp>
      <p:sp>
        <p:nvSpPr>
          <p:cNvPr id="6" name="Текст 5"/>
          <p:cNvSpPr>
            <a:spLocks noGrp="1"/>
          </p:cNvSpPr>
          <p:nvPr>
            <p:ph type="body" idx="2"/>
          </p:nvPr>
        </p:nvSpPr>
        <p:spPr>
          <a:xfrm>
            <a:off x="285720" y="1643050"/>
            <a:ext cx="3143280" cy="4605350"/>
          </a:xfrm>
        </p:spPr>
        <p:txBody>
          <a:bodyPr>
            <a:normAutofit fontScale="92500"/>
          </a:bodyPr>
          <a:lstStyle/>
          <a:p>
            <a:pPr algn="just"/>
            <a:r>
              <a:rPr lang="ru-RU" dirty="0" smtClean="0"/>
              <a:t>Дочь мелкого владетельного князя Священной Римской империи, Екатерина пришла к власти в ходе дворцового переворота, свергнувшего с престола её непопулярного мужа Петра III. Екатерининская эпоха ознаменовалась максимальным закрепощением крестьян и всесторонним расширением привилегий дворянства. Границы Российской империи были значительно раздвинуты на запад (разделы Речи </a:t>
            </a:r>
            <a:r>
              <a:rPr lang="ru-RU" dirty="0" err="1" smtClean="0"/>
              <a:t>Посполитой</a:t>
            </a:r>
            <a:r>
              <a:rPr lang="ru-RU" dirty="0" smtClean="0"/>
              <a:t>) и на юг (присоединение </a:t>
            </a:r>
            <a:r>
              <a:rPr lang="ru-RU" dirty="0" err="1" smtClean="0"/>
              <a:t>Новороссии</a:t>
            </a:r>
            <a:r>
              <a:rPr lang="ru-RU" dirty="0" smtClean="0"/>
              <a:t>). Система государственного управления впервые со времени Петра I подвергнута реформированию. В культурном отношении Россия окончательно вошла в число великих европейских </a:t>
            </a:r>
            <a:r>
              <a:rPr lang="ru-RU" dirty="0" err="1" smtClean="0"/>
              <a:t>держав.В</a:t>
            </a:r>
            <a:r>
              <a:rPr lang="ru-RU" dirty="0" smtClean="0"/>
              <a:t> </a:t>
            </a:r>
            <a:r>
              <a:rPr lang="ru-RU" dirty="0" smtClean="0"/>
              <a:t>целом политика Екатерины и её реформы вписываются в русло просвещённого абсолютизма XVIII века.</a:t>
            </a:r>
            <a:endParaRPr lang="ru-RU" dirty="0"/>
          </a:p>
        </p:txBody>
      </p:sp>
      <p:pic>
        <p:nvPicPr>
          <p:cNvPr id="14338" name="Picture 2" descr="C:\Documents and Settings\admin\Мои документы\Владение Дмитрия Федотова\Работа\семинары\529px-Rokotov_Portrait_Catherine_II.jpg"/>
          <p:cNvPicPr>
            <a:picLocks noGrp="1" noChangeAspect="1" noChangeArrowheads="1"/>
          </p:cNvPicPr>
          <p:nvPr>
            <p:ph sz="half" idx="1"/>
          </p:nvPr>
        </p:nvPicPr>
        <p:blipFill>
          <a:blip r:embed="rId2"/>
          <a:srcRect/>
          <a:stretch>
            <a:fillRect/>
          </a:stretch>
        </p:blipFill>
        <p:spPr bwMode="auto">
          <a:xfrm>
            <a:off x="3857620" y="500042"/>
            <a:ext cx="5005151" cy="56769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6" name="Содержимое 5"/>
          <p:cNvSpPr>
            <a:spLocks noGrp="1"/>
          </p:cNvSpPr>
          <p:nvPr>
            <p:ph idx="1"/>
          </p:nvPr>
        </p:nvSpPr>
        <p:spPr/>
        <p:txBody>
          <a:bodyPr>
            <a:normAutofit fontScale="92500"/>
          </a:bodyPr>
          <a:lstStyle/>
          <a:p>
            <a:r>
              <a:rPr lang="ru-RU" b="1" i="1" dirty="0" smtClean="0"/>
              <a:t>Финансы были истощены. Армия не получала жалованья за 3 месяца. Торговля находилась в упадке, ибо многие её отрасли были отданы в монополию. Не было правильной системы в государственном хозяйстве. Военное ведомство было погружено в долги; морское едва держалось, находясь в крайнем пренебрежении. Духовенство было недовольно отнятием у него земель. Правосудие продавалось с торгу, и законами руководствовались только в тех случаях, когда они благоприятствовали лицу сильному.</a:t>
            </a:r>
            <a:endParaRPr lang="ru-RU"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4400" dirty="0" smtClean="0"/>
              <a:t>Внутренняя политика Екатерины </a:t>
            </a:r>
            <a:r>
              <a:rPr lang="en-US" sz="4400" dirty="0" smtClean="0"/>
              <a:t>II</a:t>
            </a:r>
            <a:endParaRPr lang="ru-RU" sz="4400" dirty="0"/>
          </a:p>
        </p:txBody>
      </p:sp>
      <p:sp>
        <p:nvSpPr>
          <p:cNvPr id="3" name="Содержимое 2"/>
          <p:cNvSpPr>
            <a:spLocks noGrp="1"/>
          </p:cNvSpPr>
          <p:nvPr>
            <p:ph idx="1"/>
          </p:nvPr>
        </p:nvSpPr>
        <p:spPr/>
        <p:txBody>
          <a:bodyPr>
            <a:normAutofit fontScale="85000" lnSpcReduction="10000"/>
          </a:bodyPr>
          <a:lstStyle/>
          <a:p>
            <a:pPr algn="just"/>
            <a:r>
              <a:rPr lang="ru-RU" dirty="0" smtClean="0"/>
              <a:t>Приверженность Екатерины по крайней мере на словах, идеям Просвещения, в значительной мере предопределила то, что для характеристики внутренней политики екатерининского времени часто используется термин «просвещённый абсолютизм». Некоторые идеи Просвещения она действительно проводила в жизнь. Так, по мнению Екатерины, основанному на трудах французского философа Монтескьё, обширные российские пространства и суровость климата обуславливают закономерность и необходимость самодержавия в России. Исходя из этого, при Екатерине происходило укрепление самодержавия, усиление бюрократического аппарата, централизации страны и унификации системы управления</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1775 </a:t>
            </a:r>
            <a:r>
              <a:rPr lang="ru-RU" dirty="0" smtClean="0"/>
              <a:t>–</a:t>
            </a:r>
            <a:r>
              <a:rPr lang="ru-RU" dirty="0" smtClean="0"/>
              <a:t>губернская </a:t>
            </a:r>
            <a:r>
              <a:rPr lang="ru-RU" dirty="0" smtClean="0"/>
              <a:t>реформа. Из </a:t>
            </a:r>
            <a:r>
              <a:rPr lang="ru-RU" dirty="0" smtClean="0"/>
              <a:t>прежних 23 губерний образовано </a:t>
            </a:r>
            <a:r>
              <a:rPr lang="ru-RU" dirty="0" smtClean="0"/>
              <a:t>50.</a:t>
            </a:r>
          </a:p>
          <a:p>
            <a:r>
              <a:rPr lang="ru-RU" dirty="0" smtClean="0"/>
              <a:t>Манифестом 1775 г. была объявлена свобода предпринимательства. Это был второй шаг в этом направлении. Первый Екатерина II совершила еще 1762 г., упразднив монополии в торговле и промышленности</a:t>
            </a:r>
            <a:endParaRPr lang="ru-RU" dirty="0" smtClean="0"/>
          </a:p>
          <a:p>
            <a:r>
              <a:rPr lang="ru-RU" dirty="0" smtClean="0"/>
              <a:t>Крестьянская война (1773-75гг) </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1763 г. </a:t>
            </a:r>
            <a:r>
              <a:rPr lang="ru-RU" dirty="0" smtClean="0"/>
              <a:t>Сенат </a:t>
            </a:r>
            <a:r>
              <a:rPr lang="ru-RU" dirty="0" smtClean="0"/>
              <a:t>был разделён на 6 департаментов, возглавляемых обер-прокурорами, во главе становился генерал-прокурор. Каждый департамент имел определённые полномочия. Общие полномочия Сената были сокращены, в частности, он лишился законодательной инициативы и стал органом контроля за деятельностью государственного аппарата и высшей судебной </a:t>
            </a:r>
            <a:r>
              <a:rPr lang="ru-RU" dirty="0" smtClean="0"/>
              <a:t>инстанцией.</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pPr algn="just"/>
            <a:r>
              <a:rPr lang="ru-RU" dirty="0" smtClean="0"/>
              <a:t>“Грамота на права вольности и преимущества благородного российского дворянства” представляла собой свод дворянских привилегий, оформленный законодательным актом Екатерины II от 21.04. 1785 года. Жалованной грамотой дворянство признавалось первенствующим сословием в государстве и освобождалось от уплаты податей, их нельзя было подвергнуть телесному наказанию, судить мог только дворянский суд. Лишь дворяне имели право владеть землей и крепостными крестьянами, могли заниматься торговлей и устраивать заводы, дома их были свободны от постоя войск, имения не подлежали конфискации. Дворянство получило право на самоуправление, составило “дворянское общество”, органом которого являлось дворянское собрание.</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r>
              <a:rPr lang="ru-RU" dirty="0" smtClean="0"/>
              <a:t>Жалованная грамота городам вводила сложную систему городского самоуправления. Важнейшим органом самоуправления являлось созываемое раз в три года общегородское «Собрание градского общества», на котором производились выборы должностных лиц: городского головы, бургомистров, заседателей магистрата и совестного суда. Исполнительным и постоянно действующим органом была </a:t>
            </a:r>
            <a:r>
              <a:rPr lang="ru-RU" dirty="0" err="1" smtClean="0"/>
              <a:t>шестигласная</a:t>
            </a:r>
            <a:r>
              <a:rPr lang="ru-RU" dirty="0" smtClean="0"/>
              <a:t> дума, состоявшая из городского головы и шести гласных -- по одному от каждого разряда городского населения. Она осуществляла текущее управление городом.</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z="2800" b="1"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Указ о престолонаследии</a:t>
            </a:r>
            <a:r>
              <a:rPr lang="ru-RU" sz="2400" dirty="0" smtClean="0">
                <a:latin typeface="Times New Roman" pitchFamily="18" charset="0"/>
                <a:cs typeface="Times New Roman" pitchFamily="18" charset="0"/>
              </a:rPr>
              <a:t>»,</a:t>
            </a:r>
            <a:endParaRPr lang="ru-RU" sz="2400" dirty="0"/>
          </a:p>
        </p:txBody>
      </p:sp>
      <p:sp>
        <p:nvSpPr>
          <p:cNvPr id="9" name="Текст 8"/>
          <p:cNvSpPr>
            <a:spLocks noGrp="1"/>
          </p:cNvSpPr>
          <p:nvPr>
            <p:ph type="body" idx="2"/>
          </p:nvPr>
        </p:nvSpPr>
        <p:spPr/>
        <p:txBody>
          <a:bodyPr>
            <a:normAutofit/>
          </a:bodyPr>
          <a:lstStyle/>
          <a:p>
            <a:pPr algn="just"/>
            <a:r>
              <a:rPr lang="ru-RU" sz="1600" dirty="0" smtClean="0">
                <a:latin typeface="Times New Roman" pitchFamily="18" charset="0"/>
                <a:cs typeface="Times New Roman" pitchFamily="18" charset="0"/>
              </a:rPr>
              <a:t>Ответственным за нестабильность верховной власти в XVIII веке в России оказался Пётр I, который в 1722 году издал </a:t>
            </a:r>
            <a:r>
              <a:rPr lang="ru-RU" sz="1600" b="1" dirty="0" smtClean="0">
                <a:latin typeface="Times New Roman" pitchFamily="18" charset="0"/>
                <a:cs typeface="Times New Roman" pitchFamily="18" charset="0"/>
              </a:rPr>
              <a:t>«Указ о престолонаследии</a:t>
            </a:r>
            <a:r>
              <a:rPr lang="ru-RU" sz="1600" dirty="0" smtClean="0">
                <a:latin typeface="Times New Roman" pitchFamily="18" charset="0"/>
                <a:cs typeface="Times New Roman" pitchFamily="18" charset="0"/>
              </a:rPr>
              <a:t>», которым предельно расширил круг возможных претендентов на престол. Фактически монарх мог назначить своим наследником кого угодно из своей семьи. Если он по каким-то причинам не успевал этого сделать, вопрос о законном наследнике оказывался </a:t>
            </a:r>
            <a:r>
              <a:rPr lang="ru-RU" sz="1600" dirty="0" smtClean="0">
                <a:latin typeface="Times New Roman" pitchFamily="18" charset="0"/>
                <a:cs typeface="Times New Roman" pitchFamily="18" charset="0"/>
              </a:rPr>
              <a:t>открытым..</a:t>
            </a:r>
          </a:p>
          <a:p>
            <a:pPr algn="just"/>
            <a:r>
              <a:rPr lang="ru-RU" sz="1600" dirty="0" smtClean="0">
                <a:latin typeface="Times New Roman" pitchFamily="18" charset="0"/>
                <a:cs typeface="Times New Roman" pitchFamily="18" charset="0"/>
              </a:rPr>
              <a:t>Указ был отменен Павлом </a:t>
            </a:r>
            <a:r>
              <a:rPr lang="en-US" sz="1600" dirty="0" smtClean="0">
                <a:latin typeface="Times New Roman" pitchFamily="18" charset="0"/>
                <a:cs typeface="Times New Roman" pitchFamily="18" charset="0"/>
              </a:rPr>
              <a:t>I</a:t>
            </a:r>
            <a:r>
              <a:rPr lang="ru-RU" sz="1600" dirty="0" smtClean="0">
                <a:latin typeface="Times New Roman" pitchFamily="18" charset="0"/>
                <a:cs typeface="Times New Roman" pitchFamily="18" charset="0"/>
              </a:rPr>
              <a:t> в 1797.</a:t>
            </a:r>
            <a:endParaRPr lang="ru-RU" sz="1600" dirty="0">
              <a:latin typeface="Times New Roman" pitchFamily="18" charset="0"/>
              <a:cs typeface="Times New Roman" pitchFamily="18" charset="0"/>
            </a:endParaRPr>
          </a:p>
        </p:txBody>
      </p:sp>
      <p:pic>
        <p:nvPicPr>
          <p:cNvPr id="1026" name="Picture 2" descr="C:\Documents and Settings\admin\Мои документы\Владение Дмитрия Федотова\Работа\семинары\1323405839_4-petr-pervyjj-2-21kh297.jpg"/>
          <p:cNvPicPr>
            <a:picLocks noGrp="1" noChangeAspect="1" noChangeArrowheads="1"/>
          </p:cNvPicPr>
          <p:nvPr>
            <p:ph sz="half" idx="1"/>
          </p:nvPr>
        </p:nvPicPr>
        <p:blipFill>
          <a:blip r:embed="rId2" cstate="print"/>
          <a:stretch>
            <a:fillRect/>
          </a:stretch>
        </p:blipFill>
        <p:spPr bwMode="auto">
          <a:xfrm>
            <a:off x="4357686" y="357166"/>
            <a:ext cx="4286280" cy="606301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Армия со 162 тыс. человек усилена до 312 тыс., флот, в 1757 г. состоявший из 21 линейного корабля и 6 фрегатов, в 1790 г. считал в своём составе 67 линейных кораблей и 40 фрегатов и 300 гребных судов, сумма государственных доходов с 16 </a:t>
            </a:r>
            <a:r>
              <a:rPr lang="ru-RU" dirty="0" err="1" smtClean="0"/>
              <a:t>млн</a:t>
            </a:r>
            <a:r>
              <a:rPr lang="ru-RU" dirty="0" smtClean="0"/>
              <a:t> руб. поднялась до 69 </a:t>
            </a:r>
            <a:r>
              <a:rPr lang="ru-RU" dirty="0" err="1" smtClean="0"/>
              <a:t>млн</a:t>
            </a:r>
            <a:r>
              <a:rPr lang="ru-RU" dirty="0" smtClean="0"/>
              <a:t>, то есть увеличилась более чем вчетверо, успехи внешней торговли: балтийской — в увеличении ввоза и вывоза, с 9 </a:t>
            </a:r>
            <a:r>
              <a:rPr lang="ru-RU" dirty="0" err="1" smtClean="0"/>
              <a:t>млн</a:t>
            </a:r>
            <a:r>
              <a:rPr lang="ru-RU" dirty="0" smtClean="0"/>
              <a:t> до 44 </a:t>
            </a:r>
            <a:r>
              <a:rPr lang="ru-RU" dirty="0" err="1" smtClean="0"/>
              <a:t>млн</a:t>
            </a:r>
            <a:r>
              <a:rPr lang="ru-RU" dirty="0" smtClean="0"/>
              <a:t> руб., черноморской, Екатериной и созданной, — с 390 тыс. в 1776 г. до 1 млн. 900 тыс. руб. в 1796 г., рост внутреннего оборота обозначился выпуском монеты в 34 года царствования на 148 </a:t>
            </a:r>
            <a:r>
              <a:rPr lang="ru-RU" dirty="0" err="1" smtClean="0"/>
              <a:t>млн</a:t>
            </a:r>
            <a:r>
              <a:rPr lang="ru-RU" dirty="0" smtClean="0"/>
              <a:t> руб., тогда как в 62 предшествовавших года её выпущено было только на 97 </a:t>
            </a:r>
            <a:r>
              <a:rPr lang="ru-RU" dirty="0" smtClean="0"/>
              <a:t>млн.</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Documents and Settings\admin\Мои документы\Владение Дмитрия Федотова\Работа\семинары\765px-Partitions_of_Poland.png"/>
          <p:cNvPicPr>
            <a:picLocks noGrp="1" noChangeAspect="1" noChangeArrowheads="1"/>
          </p:cNvPicPr>
          <p:nvPr>
            <p:ph idx="1"/>
          </p:nvPr>
        </p:nvPicPr>
        <p:blipFill>
          <a:blip r:embed="rId2"/>
          <a:srcRect/>
          <a:stretch>
            <a:fillRect/>
          </a:stretch>
        </p:blipFill>
        <p:spPr bwMode="auto">
          <a:xfrm>
            <a:off x="1773733" y="1935163"/>
            <a:ext cx="5596533" cy="438943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C:\Documents and Settings\admin\Мои документы\Владение Дмитрия Федотова\Работа\семинары\4ed6c0ee0d.gif"/>
          <p:cNvPicPr>
            <a:picLocks noGrp="1" noChangeAspect="1" noChangeArrowheads="1"/>
          </p:cNvPicPr>
          <p:nvPr>
            <p:ph idx="1"/>
          </p:nvPr>
        </p:nvPicPr>
        <p:blipFill>
          <a:blip r:embed="rId2"/>
          <a:srcRect/>
          <a:stretch>
            <a:fillRect/>
          </a:stretch>
        </p:blipFill>
        <p:spPr bwMode="auto">
          <a:xfrm>
            <a:off x="1083210" y="1935163"/>
            <a:ext cx="6977579" cy="43894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Движущие силы Переворотов</a:t>
            </a:r>
            <a:endParaRPr lang="ru-RU" dirty="0"/>
          </a:p>
        </p:txBody>
      </p:sp>
      <p:sp>
        <p:nvSpPr>
          <p:cNvPr id="6" name="Текст 5"/>
          <p:cNvSpPr>
            <a:spLocks noGrp="1"/>
          </p:cNvSpPr>
          <p:nvPr>
            <p:ph type="body" idx="2"/>
          </p:nvPr>
        </p:nvSpPr>
        <p:spPr/>
        <p:txBody>
          <a:bodyPr/>
          <a:lstStyle/>
          <a:p>
            <a:pPr marL="342900" indent="-342900">
              <a:buAutoNum type="arabicPeriod"/>
            </a:pPr>
            <a:r>
              <a:rPr lang="ru-RU" dirty="0" smtClean="0"/>
              <a:t>Придворные группировки</a:t>
            </a:r>
          </a:p>
          <a:p>
            <a:pPr marL="342900" indent="-342900">
              <a:buAutoNum type="arabicPeriod"/>
            </a:pPr>
            <a:r>
              <a:rPr lang="ru-RU" dirty="0" smtClean="0"/>
              <a:t>Гвардия.</a:t>
            </a:r>
            <a:endParaRPr lang="ru-RU" dirty="0"/>
          </a:p>
        </p:txBody>
      </p:sp>
      <p:sp>
        <p:nvSpPr>
          <p:cNvPr id="5" name="Содержимое 4"/>
          <p:cNvSpPr>
            <a:spLocks noGrp="1"/>
          </p:cNvSpPr>
          <p:nvPr>
            <p:ph sz="half" idx="1"/>
          </p:nvPr>
        </p:nvSpPr>
        <p:spPr/>
        <p:txBody>
          <a:bodyPr/>
          <a:lstStyle/>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Дворцовый переворот 1725.</a:t>
            </a:r>
            <a:endParaRPr lang="ru-RU" dirty="0"/>
          </a:p>
        </p:txBody>
      </p:sp>
      <p:sp>
        <p:nvSpPr>
          <p:cNvPr id="5" name="Содержимое 4"/>
          <p:cNvSpPr>
            <a:spLocks noGrp="1"/>
          </p:cNvSpPr>
          <p:nvPr>
            <p:ph sz="half" idx="1"/>
          </p:nvPr>
        </p:nvSpPr>
        <p:spPr/>
        <p:txBody>
          <a:bodyPr>
            <a:normAutofit fontScale="62500" lnSpcReduction="20000"/>
          </a:bodyPr>
          <a:lstStyle/>
          <a:p>
            <a:pPr algn="just"/>
            <a:r>
              <a:rPr lang="ru-RU" dirty="0" smtClean="0"/>
              <a:t>Уже накануне смерти Петра I, 25—26 января 1725 года, среди высших чинов империи возник раскол. Одна группировка (президент Юстиц-коллегии Ф. М. Апраксин, президент Коммерц-коллегии Д. М. Голицын, президент Военной коллегии А. И. Репнин, сенатор В. Л. Долгорукий, президент </a:t>
            </a:r>
            <a:r>
              <a:rPr lang="ru-RU" dirty="0" err="1" smtClean="0"/>
              <a:t>Штатс-Контор-коллегии</a:t>
            </a:r>
            <a:r>
              <a:rPr lang="ru-RU" dirty="0" smtClean="0"/>
              <a:t> И. А. Мусин-Пушкин и канцлер Г. И. Головин) выступила за возведение на престол внука Петра I — царевича Петра Алексеевича и установление системы регентства — правления жены Петра I Екатерины Алексеевны вместе с Сенатом</a:t>
            </a:r>
            <a:endParaRPr lang="ru-RU" dirty="0"/>
          </a:p>
        </p:txBody>
      </p:sp>
      <p:sp>
        <p:nvSpPr>
          <p:cNvPr id="6" name="Содержимое 5"/>
          <p:cNvSpPr>
            <a:spLocks noGrp="1"/>
          </p:cNvSpPr>
          <p:nvPr>
            <p:ph sz="half" idx="2"/>
          </p:nvPr>
        </p:nvSpPr>
        <p:spPr/>
        <p:txBody>
          <a:bodyPr>
            <a:normAutofit fontScale="62500" lnSpcReduction="20000"/>
          </a:bodyPr>
          <a:lstStyle/>
          <a:p>
            <a:pPr algn="just"/>
            <a:r>
              <a:rPr lang="ru-RU" dirty="0" smtClean="0"/>
              <a:t>Другая группировка (светлейший князь А. Д. Меншиков, генерал-прокурор Сената П. И. </a:t>
            </a:r>
            <a:r>
              <a:rPr lang="ru-RU" dirty="0" err="1" smtClean="0"/>
              <a:t>Ягужинский</a:t>
            </a:r>
            <a:r>
              <a:rPr lang="ru-RU" dirty="0" smtClean="0"/>
              <a:t>, генерал И. И. Бутурлин, дипломат и руководитель Тайной канцелярии П. А. Толстой, вице-президент Синода Феофан Прокопович и др.) отстаивала кандидатуру Екатерины как самодержавной государыни. Спор зашел далеко, однако напористость, умелое лавирование и самое главное — опора в критический момент на гвардейские (Преображенский и Семёновский) полки обеспечили возведение на престол после кончины Петра Великого 28 января 1725 года Екатерины Алексеевны.</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Правление Екатерины </a:t>
            </a:r>
            <a:r>
              <a:rPr lang="en-US" dirty="0" smtClean="0"/>
              <a:t>I</a:t>
            </a:r>
            <a:r>
              <a:rPr lang="ru-RU" dirty="0" smtClean="0"/>
              <a:t>(1725-1727)</a:t>
            </a:r>
            <a:endParaRPr lang="ru-RU" dirty="0"/>
          </a:p>
        </p:txBody>
      </p:sp>
      <p:sp>
        <p:nvSpPr>
          <p:cNvPr id="6" name="Текст 5"/>
          <p:cNvSpPr>
            <a:spLocks noGrp="1"/>
          </p:cNvSpPr>
          <p:nvPr>
            <p:ph type="body" idx="2"/>
          </p:nvPr>
        </p:nvSpPr>
        <p:spPr/>
        <p:txBody>
          <a:bodyPr/>
          <a:lstStyle/>
          <a:p>
            <a:pPr algn="just"/>
            <a:r>
              <a:rPr lang="ru-RU" dirty="0" smtClean="0"/>
              <a:t>Фактическую власть в царствовании Екатерины сосредоточил князь и фельдмаршал Меншиков, а также </a:t>
            </a:r>
            <a:r>
              <a:rPr lang="ru-RU" b="1" dirty="0" smtClean="0"/>
              <a:t>Верховный Тайный Совет</a:t>
            </a:r>
            <a:r>
              <a:rPr lang="ru-RU" dirty="0" smtClean="0"/>
              <a:t>. Этот орган состоял из придворных вельмож, которые сосредоточил в руках всё управление над государством. </a:t>
            </a:r>
            <a:r>
              <a:rPr lang="ru-RU" dirty="0" smtClean="0"/>
              <a:t>Екатерина же была полностью удовлетворена ролью первой хозяйки Царского села, полагаясь в вопросах управления государством на своих </a:t>
            </a:r>
            <a:r>
              <a:rPr lang="ru-RU" dirty="0" smtClean="0"/>
              <a:t>советников.</a:t>
            </a:r>
          </a:p>
          <a:p>
            <a:pPr algn="just"/>
            <a:r>
              <a:rPr lang="ru-RU" dirty="0" smtClean="0"/>
              <a:t>Согласно </a:t>
            </a:r>
            <a:r>
              <a:rPr lang="ru-RU" dirty="0" smtClean="0"/>
              <a:t>завещанию императрицы  </a:t>
            </a:r>
            <a:r>
              <a:rPr lang="ru-RU" dirty="0" smtClean="0"/>
              <a:t>престол наследовал внук Петра I, Петр </a:t>
            </a:r>
            <a:r>
              <a:rPr lang="ru-RU" dirty="0" smtClean="0"/>
              <a:t>Алексеевич.</a:t>
            </a:r>
            <a:endParaRPr lang="ru-RU" dirty="0"/>
          </a:p>
        </p:txBody>
      </p:sp>
      <p:pic>
        <p:nvPicPr>
          <p:cNvPr id="2050" name="Picture 2" descr="C:\Documents and Settings\admin\Мои документы\Владение Дмитрия Федотова\Работа\семинары\Catherine_I_of_Russia_0459.jpg"/>
          <p:cNvPicPr>
            <a:picLocks noGrp="1" noChangeAspect="1" noChangeArrowheads="1"/>
          </p:cNvPicPr>
          <p:nvPr>
            <p:ph sz="half" idx="1"/>
          </p:nvPr>
        </p:nvPicPr>
        <p:blipFill>
          <a:blip r:embed="rId2"/>
          <a:srcRect/>
          <a:stretch>
            <a:fillRect/>
          </a:stretch>
        </p:blipFill>
        <p:spPr bwMode="auto">
          <a:xfrm>
            <a:off x="3929058" y="500042"/>
            <a:ext cx="4132086" cy="55340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Петр </a:t>
            </a:r>
            <a:r>
              <a:rPr lang="en-US" dirty="0" smtClean="0"/>
              <a:t>II</a:t>
            </a:r>
            <a:r>
              <a:rPr lang="ru-RU" dirty="0" smtClean="0"/>
              <a:t> (1727-1730)</a:t>
            </a:r>
            <a:endParaRPr lang="ru-RU" dirty="0"/>
          </a:p>
        </p:txBody>
      </p:sp>
      <p:sp>
        <p:nvSpPr>
          <p:cNvPr id="6" name="Текст 5"/>
          <p:cNvSpPr>
            <a:spLocks noGrp="1"/>
          </p:cNvSpPr>
          <p:nvPr>
            <p:ph type="body" idx="2"/>
          </p:nvPr>
        </p:nvSpPr>
        <p:spPr/>
        <p:txBody>
          <a:bodyPr/>
          <a:lstStyle/>
          <a:p>
            <a:pPr algn="just"/>
            <a:r>
              <a:rPr lang="ru-RU" dirty="0" smtClean="0"/>
              <a:t>Пётр II не был способен править самостоятельно, в результате чего практически неограниченная власть находилась сначала в руках Меншикова, а затем — Остермана и Долгоруких. Как и при его предшественнице, государство управлялось по </a:t>
            </a:r>
            <a:r>
              <a:rPr lang="ru-RU" dirty="0" smtClean="0"/>
              <a:t>инерции.</a:t>
            </a:r>
          </a:p>
          <a:p>
            <a:pPr algn="just"/>
            <a:r>
              <a:rPr lang="ru-RU" dirty="0" smtClean="0"/>
              <a:t>За влияние на Императора разгорелась борьба между Меньшиковым и влиятельным родом Долгоруких.</a:t>
            </a:r>
          </a:p>
          <a:p>
            <a:pPr algn="just"/>
            <a:r>
              <a:rPr lang="ru-RU" dirty="0" smtClean="0"/>
              <a:t>В итоге этой борьбы Меньшиков был сослан в Березов.</a:t>
            </a:r>
            <a:endParaRPr lang="ru-RU" dirty="0" smtClean="0"/>
          </a:p>
          <a:p>
            <a:pPr algn="just"/>
            <a:r>
              <a:rPr lang="ru-RU" dirty="0" smtClean="0"/>
              <a:t>Однако и новый государь царствовал недолго: он заболел оспой и в ночь на 19 января 1730 г. скоропостижно скончался.</a:t>
            </a:r>
            <a:endParaRPr lang="ru-RU" dirty="0"/>
          </a:p>
        </p:txBody>
      </p:sp>
      <p:pic>
        <p:nvPicPr>
          <p:cNvPr id="3074" name="Picture 2" descr="C:\Documents and Settings\admin\Мои документы\Владение Дмитрия Федотова\Работа\семинары\Peter_II_by_unknown.jpg"/>
          <p:cNvPicPr>
            <a:picLocks noGrp="1" noChangeAspect="1" noChangeArrowheads="1"/>
          </p:cNvPicPr>
          <p:nvPr>
            <p:ph sz="half" idx="1"/>
          </p:nvPr>
        </p:nvPicPr>
        <p:blipFill>
          <a:blip r:embed="rId2"/>
          <a:srcRect/>
          <a:stretch>
            <a:fillRect/>
          </a:stretch>
        </p:blipFill>
        <p:spPr bwMode="auto">
          <a:xfrm>
            <a:off x="4206874" y="642918"/>
            <a:ext cx="4717947" cy="56054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Меньшиков в Берёзове.</a:t>
            </a:r>
            <a:endParaRPr lang="ru-RU" dirty="0"/>
          </a:p>
        </p:txBody>
      </p:sp>
      <p:pic>
        <p:nvPicPr>
          <p:cNvPr id="4098" name="Picture 2" descr="C:\Documents and Settings\admin\Мои документы\Владение Дмитрия Федотова\Работа\семинары\menshikov.jpg"/>
          <p:cNvPicPr>
            <a:picLocks noGrp="1" noChangeAspect="1" noChangeArrowheads="1"/>
          </p:cNvPicPr>
          <p:nvPr>
            <p:ph idx="1"/>
          </p:nvPr>
        </p:nvPicPr>
        <p:blipFill>
          <a:blip r:embed="rId2"/>
          <a:srcRect/>
          <a:stretch>
            <a:fillRect/>
          </a:stretch>
        </p:blipFill>
        <p:spPr bwMode="auto">
          <a:xfrm>
            <a:off x="1762125" y="2062956"/>
            <a:ext cx="5619750" cy="41338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TotalTime>
  <Words>2777</Words>
  <Application>Microsoft Office PowerPoint</Application>
  <PresentationFormat>Экран (4:3)</PresentationFormat>
  <Paragraphs>118</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Поток</vt:lpstr>
      <vt:lpstr>Эпоха Дворцовых переворотов в России</vt:lpstr>
      <vt:lpstr>Дворцовый переворот.</vt:lpstr>
      <vt:lpstr>Хронологические рамки этого периода</vt:lpstr>
      <vt:lpstr>«Указ о престолонаследии»,</vt:lpstr>
      <vt:lpstr>Движущие силы Переворотов</vt:lpstr>
      <vt:lpstr>Дворцовый переворот 1725.</vt:lpstr>
      <vt:lpstr>Правление Екатерины I(1725-1727)</vt:lpstr>
      <vt:lpstr>Петр II (1727-1730)</vt:lpstr>
      <vt:lpstr>Меньшиков в Берёзове.</vt:lpstr>
      <vt:lpstr>Слайд 10</vt:lpstr>
      <vt:lpstr>Внутренняя политика</vt:lpstr>
      <vt:lpstr>Анна Иоанновна (1730-1740)</vt:lpstr>
      <vt:lpstr>Кондиции</vt:lpstr>
      <vt:lpstr>Разрыв кондиций.</vt:lpstr>
      <vt:lpstr>Правление Анны Иоанновны</vt:lpstr>
      <vt:lpstr>Внешняя политика</vt:lpstr>
      <vt:lpstr>Ледяной Дом.</vt:lpstr>
      <vt:lpstr>Бироновщина.</vt:lpstr>
      <vt:lpstr>Эрнст Бирон</vt:lpstr>
      <vt:lpstr>Анна Леопольдовна(9 (ноября 1740 по 25 ноября 1741)</vt:lpstr>
      <vt:lpstr>Переворот 1741</vt:lpstr>
      <vt:lpstr>Елизавета Петровна.(1741-1762)</vt:lpstr>
      <vt:lpstr>Внутренняя политика</vt:lpstr>
      <vt:lpstr>Слайд 24</vt:lpstr>
      <vt:lpstr>Слайд 25</vt:lpstr>
      <vt:lpstr>Внешняя политика</vt:lpstr>
      <vt:lpstr>Семилетняя война (1756—1763)</vt:lpstr>
      <vt:lpstr>Семилетняя война (1756—1763)</vt:lpstr>
      <vt:lpstr>Кунерсдорфское сражение</vt:lpstr>
      <vt:lpstr>Петр III</vt:lpstr>
      <vt:lpstr>186 дней Петра III.</vt:lpstr>
      <vt:lpstr>Дворцовый переворот 1762 года</vt:lpstr>
      <vt:lpstr>Екатерина II (1762-1796)</vt:lpstr>
      <vt:lpstr>Слайд 34</vt:lpstr>
      <vt:lpstr> Внутренняя политика Екатерины II</vt:lpstr>
      <vt:lpstr>Слайд 36</vt:lpstr>
      <vt:lpstr>Слайд 37</vt:lpstr>
      <vt:lpstr>Слайд 38</vt:lpstr>
      <vt:lpstr>Слайд 39</vt:lpstr>
      <vt:lpstr>Слайд 40</vt:lpstr>
      <vt:lpstr>Слайд 41</vt:lpstr>
      <vt:lpstr>Слайд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Эпоха Дворцовых переворотов в России</dc:title>
  <dc:creator>Home</dc:creator>
  <cp:lastModifiedBy>Home</cp:lastModifiedBy>
  <cp:revision>62</cp:revision>
  <dcterms:created xsi:type="dcterms:W3CDTF">2012-12-23T17:12:42Z</dcterms:created>
  <dcterms:modified xsi:type="dcterms:W3CDTF">2012-12-23T19:46:46Z</dcterms:modified>
</cp:coreProperties>
</file>