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57" r:id="rId9"/>
    <p:sldId id="264" r:id="rId10"/>
    <p:sldId id="265" r:id="rId11"/>
    <p:sldId id="278" r:id="rId12"/>
    <p:sldId id="266" r:id="rId13"/>
    <p:sldId id="268" r:id="rId14"/>
    <p:sldId id="270" r:id="rId15"/>
    <p:sldId id="269" r:id="rId16"/>
    <p:sldId id="279" r:id="rId17"/>
    <p:sldId id="280" r:id="rId18"/>
    <p:sldId id="281" r:id="rId19"/>
    <p:sldId id="275" r:id="rId20"/>
    <p:sldId id="285" r:id="rId21"/>
    <p:sldId id="286" r:id="rId22"/>
    <p:sldId id="287" r:id="rId23"/>
    <p:sldId id="291" r:id="rId24"/>
    <p:sldId id="271" r:id="rId25"/>
    <p:sldId id="272" r:id="rId26"/>
    <p:sldId id="289" r:id="rId27"/>
    <p:sldId id="293" r:id="rId28"/>
    <p:sldId id="294" r:id="rId29"/>
    <p:sldId id="277" r:id="rId30"/>
    <p:sldId id="292" r:id="rId31"/>
    <p:sldId id="290" r:id="rId32"/>
    <p:sldId id="276" r:id="rId33"/>
    <p:sldId id="288" r:id="rId34"/>
    <p:sldId id="283" r:id="rId35"/>
    <p:sldId id="282" r:id="rId36"/>
    <p:sldId id="284" r:id="rId37"/>
    <p:sldId id="273" r:id="rId38"/>
    <p:sldId id="274" r:id="rId39"/>
    <p:sldId id="295" r:id="rId40"/>
    <p:sldId id="296" r:id="rId41"/>
    <p:sldId id="297" r:id="rId42"/>
    <p:sldId id="300" r:id="rId43"/>
    <p:sldId id="302" r:id="rId44"/>
    <p:sldId id="305" r:id="rId45"/>
    <p:sldId id="303" r:id="rId46"/>
    <p:sldId id="304" r:id="rId47"/>
    <p:sldId id="298" r:id="rId48"/>
    <p:sldId id="299" r:id="rId49"/>
    <p:sldId id="30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2DBA7-C2E0-4A7C-B2C0-6D29C10BABA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471F-068D-47C4-A421-A9DA42AF66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A061-58CE-4454-A822-66FDDDD9290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94ABD-7168-43C5-B8C6-39794F0C16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4D1E8-3015-4715-B8D1-4815CBA3CD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6EEB89-576C-495F-8700-2362078331E8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27A93B-63A6-42DF-AD49-4ACEAE71478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onix-trade.net/forum/uploads/monthly_03_2009/post-2767-1236134264_thumb.jpg" TargetMode="Externa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/>
              <a:t>Геополитические интересы империи и международные противоречия».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8654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1. Отмена условий Парижского мира. «Союз трех императоров». </a:t>
            </a:r>
          </a:p>
          <a:p>
            <a:pPr algn="just"/>
            <a:r>
              <a:rPr lang="ru-RU" dirty="0" smtClean="0"/>
              <a:t>2.Россия и Восток. Россия и славянский вопрос. Русско-турецкая война 1877–1878 гг. и ее результаты. </a:t>
            </a:r>
          </a:p>
          <a:p>
            <a:pPr algn="just"/>
            <a:r>
              <a:rPr lang="ru-RU" dirty="0" smtClean="0"/>
              <a:t>3.Политика России в Средней Азии и на Дальнем Востоке.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Летом 1875 г. в Боснии и Герцеговине, а весной 1876 г. </a:t>
            </a:r>
            <a:r>
              <a:rPr lang="ru-RU" dirty="0" smtClean="0"/>
              <a:t>в </a:t>
            </a:r>
            <a:r>
              <a:rPr lang="ru-RU" dirty="0" smtClean="0"/>
              <a:t>Болгарии вспыхнули восстания славян. Поскольку балканские народы всегда тяготели к России, царскому правительству важно было в интересах борьбы за гегемонию на Балканах поддержать среди них свой престиж как традиционного защитника их интересов. Поэтому оно в мае 1876 г. предложило «концерту» великих держав коллективно воздействовать на Турцию, чтобы добиться автономии для христианских народов Балкан. Однако Германия и Австро-Венгрия обесплодили русские предложения множеством поправок. Англия же вообще отказалась от воздействия на Турцию.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 Гюго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Необходимо привлечь внимание европейских правительств к одному факту, одному совершенно небольшому факту, который правительства даже не замечают… Подвергнут истреблению целый народ. Где? в Европе… Будет ли положен конец мучению этого маленького героического народа?</a:t>
            </a:r>
            <a:endParaRPr lang="ru-RU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Западные державы предпочитали сохранять целостность Османской империи как постоянного противовеса России. Для Англии, которая успела занять командные высоты в турецкой экономике, выгоднее было не ликвидировать Турцию как империю, а подчинить ее себе политически, тем более что такая политика позволяла Англии слыть защитницей турецкого «ягненка» от русского «волка». Что же касается Австро-Венгрии, то она принципиально не хотела освобождать славян из-под турецкого ига, так как сама держала в цепях миллионы славянского населения и боялась, что освобождение славян «турецких» создаст прецедент для освобождения «австрийских» славян. Перед царизмом встал выбор: либо воевать с Турцией, рискуя оказаться перед лицом европейской коалиции, как это было в Крымской войне, либо отступить и бросить балканские народы на произвол Турции.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329642" cy="4344999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latin typeface="Arial Black" pitchFamily="34" charset="0"/>
              </a:rPr>
              <a:t>1. Освободительная борьба балканских народов.</a:t>
            </a:r>
          </a:p>
          <a:p>
            <a:pPr marL="514350" lvl="0" indent="-514350">
              <a:buNone/>
            </a:pPr>
            <a:r>
              <a:rPr lang="ru-RU" dirty="0" smtClean="0">
                <a:latin typeface="Arial Black" pitchFamily="34" charset="0"/>
              </a:rPr>
              <a:t>2.Обострение противоречий между западноевропейскими государствами на Балканах.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Главная причина – обострение восточного вопроса, проявившееся в балканском кризисе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529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Причины войны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sz="4400" b="1" dirty="0" smtClean="0"/>
              <a:t>Силы сторон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620713"/>
            <a:ext cx="4572000" cy="1079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Балканский</a:t>
            </a:r>
          </a:p>
          <a:p>
            <a:pPr algn="ctr"/>
            <a:r>
              <a:rPr lang="ru-RU" sz="3200"/>
              <a:t>фронт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4572000" y="620713"/>
            <a:ext cx="4570413" cy="1079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Кавказский</a:t>
            </a:r>
          </a:p>
          <a:p>
            <a:pPr algn="ctr"/>
            <a:r>
              <a:rPr lang="ru-RU" sz="3200"/>
              <a:t>фронт</a:t>
            </a: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2284413" y="2349500"/>
            <a:ext cx="2287587" cy="4508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/>
              <a:t>338 000 солдат</a:t>
            </a:r>
          </a:p>
          <a:p>
            <a:endParaRPr lang="en-US" sz="2000" b="1" dirty="0"/>
          </a:p>
          <a:p>
            <a:endParaRPr lang="ru-RU" sz="2000" b="1" dirty="0"/>
          </a:p>
          <a:p>
            <a:r>
              <a:rPr lang="ru-RU" sz="2000" b="1" dirty="0" smtClean="0"/>
              <a:t>Ружье  </a:t>
            </a:r>
            <a:r>
              <a:rPr lang="ru-RU" sz="2000" b="1" dirty="0"/>
              <a:t>Мартини</a:t>
            </a:r>
          </a:p>
          <a:p>
            <a:r>
              <a:rPr lang="ru-RU" sz="2000" b="1" dirty="0"/>
              <a:t>(1800 шагов) </a:t>
            </a:r>
          </a:p>
          <a:p>
            <a:endParaRPr lang="en-US" sz="2000" b="1" dirty="0"/>
          </a:p>
          <a:p>
            <a:endParaRPr lang="ru-RU" sz="2000" b="1" dirty="0"/>
          </a:p>
          <a:p>
            <a:r>
              <a:rPr lang="ru-RU" sz="2000" b="1" dirty="0"/>
              <a:t>Конница 6 000</a:t>
            </a:r>
          </a:p>
          <a:p>
            <a:endParaRPr lang="en-US" sz="2000" b="1" dirty="0"/>
          </a:p>
          <a:p>
            <a:endParaRPr lang="ru-RU" sz="2000" b="1" dirty="0"/>
          </a:p>
          <a:p>
            <a:r>
              <a:rPr lang="ru-RU" sz="1900" b="1" dirty="0"/>
              <a:t>Чугунные</a:t>
            </a:r>
          </a:p>
          <a:p>
            <a:r>
              <a:rPr lang="ru-RU" sz="1900" b="1" dirty="0"/>
              <a:t>гладкоствольные</a:t>
            </a:r>
          </a:p>
          <a:p>
            <a:r>
              <a:rPr lang="ru-RU" sz="1900" b="1" dirty="0"/>
              <a:t>пушки</a:t>
            </a: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6856413" y="1700213"/>
            <a:ext cx="2287587" cy="6492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 smtClean="0"/>
              <a:t>Турки </a:t>
            </a:r>
            <a:endParaRPr lang="ru-RU" sz="2800" dirty="0"/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4572000" y="1714488"/>
            <a:ext cx="2287588" cy="6492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 smtClean="0"/>
              <a:t>Русские </a:t>
            </a:r>
            <a:endParaRPr lang="ru-RU" sz="2800" dirty="0"/>
          </a:p>
        </p:txBody>
      </p:sp>
      <p:sp>
        <p:nvSpPr>
          <p:cNvPr id="8200" name="Rectangle 14"/>
          <p:cNvSpPr>
            <a:spLocks noChangeArrowheads="1"/>
          </p:cNvSpPr>
          <p:nvPr/>
        </p:nvSpPr>
        <p:spPr bwMode="auto">
          <a:xfrm>
            <a:off x="2284413" y="1700213"/>
            <a:ext cx="2287587" cy="6492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 smtClean="0"/>
              <a:t>Турки </a:t>
            </a:r>
            <a:endParaRPr lang="ru-RU" sz="2800" dirty="0"/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0" y="1700213"/>
            <a:ext cx="2287588" cy="6492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 smtClean="0"/>
              <a:t>Русские </a:t>
            </a:r>
            <a:endParaRPr lang="ru-RU" sz="2800" dirty="0"/>
          </a:p>
        </p:txBody>
      </p:sp>
      <p:sp>
        <p:nvSpPr>
          <p:cNvPr id="8202" name="Rectangle 16"/>
          <p:cNvSpPr>
            <a:spLocks noChangeArrowheads="1"/>
          </p:cNvSpPr>
          <p:nvPr/>
        </p:nvSpPr>
        <p:spPr bwMode="auto">
          <a:xfrm>
            <a:off x="6856413" y="2349500"/>
            <a:ext cx="2287587" cy="4508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/>
              <a:t>70 000 солдат</a:t>
            </a:r>
          </a:p>
          <a:p>
            <a:endParaRPr lang="en-US" sz="2000" b="1" dirty="0"/>
          </a:p>
          <a:p>
            <a:endParaRPr lang="ru-RU" sz="2000" b="1" dirty="0"/>
          </a:p>
          <a:p>
            <a:r>
              <a:rPr lang="ru-RU" sz="2000" b="1" dirty="0" smtClean="0"/>
              <a:t>Ружье  </a:t>
            </a:r>
            <a:r>
              <a:rPr lang="ru-RU" sz="2000" b="1" dirty="0"/>
              <a:t>Генри</a:t>
            </a:r>
          </a:p>
          <a:p>
            <a:r>
              <a:rPr lang="ru-RU" sz="2000" b="1" dirty="0"/>
              <a:t>(1500 шагов)</a:t>
            </a:r>
          </a:p>
          <a:p>
            <a:endParaRPr lang="en-US" sz="2000" b="1" dirty="0"/>
          </a:p>
          <a:p>
            <a:endParaRPr lang="ru-RU" sz="2000" b="1" dirty="0"/>
          </a:p>
          <a:p>
            <a:r>
              <a:rPr lang="ru-RU" sz="2000" b="1" dirty="0"/>
              <a:t>Конница 2 000 </a:t>
            </a:r>
          </a:p>
          <a:p>
            <a:endParaRPr lang="en-US" sz="2000" b="1" dirty="0"/>
          </a:p>
          <a:p>
            <a:endParaRPr lang="ru-RU" sz="2000" b="1" dirty="0"/>
          </a:p>
          <a:p>
            <a:r>
              <a:rPr lang="ru-RU" sz="1900" b="1" dirty="0"/>
              <a:t>Чугунные</a:t>
            </a:r>
          </a:p>
          <a:p>
            <a:r>
              <a:rPr lang="ru-RU" sz="1900" b="1" dirty="0"/>
              <a:t>гладкоствольные</a:t>
            </a:r>
          </a:p>
          <a:p>
            <a:r>
              <a:rPr lang="ru-RU" sz="1900" b="1" dirty="0"/>
              <a:t>пушки</a:t>
            </a:r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4572000" y="2349500"/>
            <a:ext cx="2287588" cy="4508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/>
              <a:t>55 000 солдат</a:t>
            </a:r>
          </a:p>
          <a:p>
            <a:endParaRPr lang="ru-RU" sz="2000" b="1" dirty="0"/>
          </a:p>
          <a:p>
            <a:endParaRPr lang="en-US" sz="2000" b="1" dirty="0"/>
          </a:p>
          <a:p>
            <a:r>
              <a:rPr lang="ru-RU" sz="2000" b="1" dirty="0" smtClean="0"/>
              <a:t>Ружье  </a:t>
            </a:r>
            <a:r>
              <a:rPr lang="ru-RU" sz="2000" b="1" dirty="0" err="1"/>
              <a:t>Снайдера</a:t>
            </a:r>
            <a:endParaRPr lang="ru-RU" sz="2000" b="1" dirty="0"/>
          </a:p>
          <a:p>
            <a:r>
              <a:rPr lang="ru-RU" sz="2000" b="1" dirty="0"/>
              <a:t>(1300 шагов)</a:t>
            </a:r>
          </a:p>
          <a:p>
            <a:endParaRPr lang="en-US" sz="2000" b="1" dirty="0"/>
          </a:p>
          <a:p>
            <a:endParaRPr lang="ru-RU" sz="2000" b="1" dirty="0"/>
          </a:p>
          <a:p>
            <a:r>
              <a:rPr lang="ru-RU" sz="2000" b="1" dirty="0"/>
              <a:t>Конница 4 000</a:t>
            </a:r>
          </a:p>
          <a:p>
            <a:endParaRPr lang="en-US" sz="2000" b="1" dirty="0"/>
          </a:p>
          <a:p>
            <a:endParaRPr lang="ru-RU" sz="2000" b="1" dirty="0"/>
          </a:p>
          <a:p>
            <a:r>
              <a:rPr lang="ru-RU" sz="1900" b="1" dirty="0"/>
              <a:t>Стальные</a:t>
            </a:r>
          </a:p>
          <a:p>
            <a:r>
              <a:rPr lang="ru-RU" sz="1900" b="1" dirty="0"/>
              <a:t>нарезные</a:t>
            </a:r>
          </a:p>
          <a:p>
            <a:r>
              <a:rPr lang="ru-RU" sz="1900" b="1" dirty="0"/>
              <a:t>пушки</a:t>
            </a:r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0" y="2349500"/>
            <a:ext cx="2287588" cy="4508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sz="2000" b="1" dirty="0"/>
              <a:t>250 000 солдат</a:t>
            </a:r>
            <a:endParaRPr lang="en-US" sz="2000" b="1" dirty="0"/>
          </a:p>
          <a:p>
            <a:pPr marL="342900" indent="-342900"/>
            <a:endParaRPr lang="ru-RU" sz="2000" b="1" dirty="0"/>
          </a:p>
          <a:p>
            <a:pPr marL="342900" indent="-342900"/>
            <a:endParaRPr lang="ru-RU" sz="2000" b="1" dirty="0"/>
          </a:p>
          <a:p>
            <a:pPr marL="342900" indent="-342900"/>
            <a:r>
              <a:rPr lang="ru-RU" sz="2000" b="1" dirty="0" smtClean="0"/>
              <a:t>Ружье  </a:t>
            </a:r>
            <a:r>
              <a:rPr lang="ru-RU" sz="2000" b="1" dirty="0" err="1"/>
              <a:t>Бердана</a:t>
            </a:r>
            <a:r>
              <a:rPr lang="ru-RU" sz="2000" b="1" dirty="0"/>
              <a:t> </a:t>
            </a:r>
          </a:p>
          <a:p>
            <a:pPr marL="342900" indent="-342900"/>
            <a:r>
              <a:rPr lang="ru-RU" sz="2000" b="1" dirty="0"/>
              <a:t>(1300 шагов)</a:t>
            </a:r>
          </a:p>
          <a:p>
            <a:pPr marL="342900" indent="-342900"/>
            <a:endParaRPr lang="en-US" sz="2000" b="1" dirty="0"/>
          </a:p>
          <a:p>
            <a:pPr marL="342900" indent="-342900"/>
            <a:endParaRPr lang="ru-RU" sz="2000" dirty="0"/>
          </a:p>
          <a:p>
            <a:pPr marL="342900" indent="-342900"/>
            <a:r>
              <a:rPr lang="ru-RU" sz="2000" b="1" dirty="0"/>
              <a:t>Конница 8 000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ru-RU" sz="2000" dirty="0"/>
          </a:p>
          <a:p>
            <a:pPr marL="342900" indent="-342900"/>
            <a:r>
              <a:rPr lang="ru-RU" sz="1900" b="1" dirty="0"/>
              <a:t>Стальные</a:t>
            </a:r>
          </a:p>
          <a:p>
            <a:pPr marL="342900" indent="-342900"/>
            <a:r>
              <a:rPr lang="ru-RU" sz="1900" b="1" dirty="0"/>
              <a:t>нарезные</a:t>
            </a:r>
          </a:p>
          <a:p>
            <a:pPr marL="342900" indent="-342900"/>
            <a:r>
              <a:rPr lang="ru-RU" sz="1900" b="1" dirty="0"/>
              <a:t>пушки</a:t>
            </a:r>
          </a:p>
        </p:txBody>
      </p:sp>
      <p:sp>
        <p:nvSpPr>
          <p:cNvPr id="8205" name="Line 24"/>
          <p:cNvSpPr>
            <a:spLocks noChangeShapeType="1"/>
          </p:cNvSpPr>
          <p:nvPr/>
        </p:nvSpPr>
        <p:spPr bwMode="auto">
          <a:xfrm>
            <a:off x="0" y="3284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25"/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Line 27"/>
          <p:cNvSpPr>
            <a:spLocks noChangeShapeType="1"/>
          </p:cNvSpPr>
          <p:nvPr/>
        </p:nvSpPr>
        <p:spPr bwMode="auto">
          <a:xfrm>
            <a:off x="4572000" y="620713"/>
            <a:ext cx="0" cy="623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28"/>
          <p:cNvSpPr>
            <a:spLocks noChangeShapeType="1"/>
          </p:cNvSpPr>
          <p:nvPr/>
        </p:nvSpPr>
        <p:spPr bwMode="auto">
          <a:xfrm>
            <a:off x="4572000" y="620713"/>
            <a:ext cx="0" cy="623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8210" name="AutoShape 29"/>
          <p:cNvCxnSpPr>
            <a:cxnSpLocks noChangeShapeType="1"/>
            <a:stCxn id="8209" idx="1"/>
            <a:endCxn id="8209" idx="0"/>
          </p:cNvCxnSpPr>
          <p:nvPr/>
        </p:nvCxnSpPr>
        <p:spPr bwMode="auto">
          <a:xfrm flipV="1">
            <a:off x="4572000" y="620713"/>
            <a:ext cx="0" cy="6237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4714"/>
            <a:ext cx="8715436" cy="6376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Переправа через Дунай</a:t>
            </a:r>
            <a:endParaRPr lang="ru-RU" dirty="0"/>
          </a:p>
        </p:txBody>
      </p:sp>
      <p:pic>
        <p:nvPicPr>
          <p:cNvPr id="4098" name="Picture 2" descr="C:\Documents and Settings\admin\Мои документы\Владение Дмитрия Федотова\Работа\Новая папка (9)\800px-Pereprava_cherez_Duna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276" y="1935163"/>
            <a:ext cx="814744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Взятие </a:t>
            </a:r>
            <a:r>
              <a:rPr lang="ru-RU" dirty="0" smtClean="0"/>
              <a:t>Н</a:t>
            </a:r>
            <a:r>
              <a:rPr lang="ru-RU" dirty="0" smtClean="0"/>
              <a:t>икополя</a:t>
            </a:r>
            <a:endParaRPr lang="ru-RU" dirty="0"/>
          </a:p>
        </p:txBody>
      </p:sp>
      <p:pic>
        <p:nvPicPr>
          <p:cNvPr id="5122" name="Picture 2" descr="C:\Documents and Settings\admin\Мои документы\Владение Дмитрия Федотова\Работа\Новая папка (9)\800px-Nikopol_dmitrie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6499" y="1935163"/>
            <a:ext cx="7331001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Генерал Скобелев под </a:t>
            </a:r>
            <a:r>
              <a:rPr lang="ru-RU" dirty="0" smtClean="0"/>
              <a:t>П</a:t>
            </a:r>
            <a:r>
              <a:rPr lang="ru-RU" dirty="0" smtClean="0"/>
              <a:t>левной.</a:t>
            </a:r>
            <a:endParaRPr lang="ru-RU" dirty="0"/>
          </a:p>
        </p:txBody>
      </p:sp>
      <p:pic>
        <p:nvPicPr>
          <p:cNvPr id="6146" name="Picture 2" descr="C:\Documents and Settings\admin\Мои документы\Владение Дмитрия Федотова\Работа\Новая папка (9)\401px-General_Skobelev_(Dimitriev-Orenburgsky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4186278" cy="6253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Безымянный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-242888"/>
            <a:ext cx="5976937" cy="8208963"/>
          </a:xfrm>
        </p:spPr>
      </p:pic>
      <p:sp>
        <p:nvSpPr>
          <p:cNvPr id="40967" name="AutoShape 7"/>
          <p:cNvSpPr>
            <a:spLocks noChangeArrowheads="1"/>
          </p:cNvSpPr>
          <p:nvPr/>
        </p:nvSpPr>
        <p:spPr bwMode="auto">
          <a:xfrm rot="2583410">
            <a:off x="1835150" y="3716338"/>
            <a:ext cx="360363" cy="433387"/>
          </a:xfrm>
          <a:prstGeom prst="downArrow">
            <a:avLst>
              <a:gd name="adj1" fmla="val 50000"/>
              <a:gd name="adj2" fmla="val 30066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619250" y="3573463"/>
            <a:ext cx="360363" cy="433387"/>
          </a:xfrm>
          <a:prstGeom prst="downArrow">
            <a:avLst>
              <a:gd name="adj1" fmla="val 50000"/>
              <a:gd name="adj2" fmla="val 30066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 rot="-2009947">
            <a:off x="2252663" y="3338513"/>
            <a:ext cx="360362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FF0000">
              <a:alpha val="5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 rot="-499254">
            <a:off x="2792413" y="3355975"/>
            <a:ext cx="360362" cy="719138"/>
          </a:xfrm>
          <a:prstGeom prst="downArrow">
            <a:avLst>
              <a:gd name="adj1" fmla="val 50000"/>
              <a:gd name="adj2" fmla="val 49890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 rot="2583410">
            <a:off x="4356100" y="3500438"/>
            <a:ext cx="360363" cy="433387"/>
          </a:xfrm>
          <a:prstGeom prst="downArrow">
            <a:avLst>
              <a:gd name="adj1" fmla="val 50000"/>
              <a:gd name="adj2" fmla="val 30066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 rot="-2140675">
            <a:off x="3892550" y="3343275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 rot="-1409394">
            <a:off x="4614863" y="3490913"/>
            <a:ext cx="360362" cy="649287"/>
          </a:xfrm>
          <a:prstGeom prst="downArrow">
            <a:avLst>
              <a:gd name="adj1" fmla="val 50000"/>
              <a:gd name="adj2" fmla="val 45044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 rot="1116077">
            <a:off x="4499087" y="4101587"/>
            <a:ext cx="360362" cy="688324"/>
          </a:xfrm>
          <a:prstGeom prst="downArrow">
            <a:avLst>
              <a:gd name="adj1" fmla="val 50000"/>
              <a:gd name="adj2" fmla="val 30066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auto">
          <a:xfrm>
            <a:off x="6156325" y="2133600"/>
            <a:ext cx="360363" cy="1008063"/>
          </a:xfrm>
          <a:prstGeom prst="downArrow">
            <a:avLst>
              <a:gd name="adj1" fmla="val 50000"/>
              <a:gd name="adj2" fmla="val 69934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5" name="AutoShape 25"/>
          <p:cNvSpPr>
            <a:spLocks noChangeArrowheads="1"/>
          </p:cNvSpPr>
          <p:nvPr/>
        </p:nvSpPr>
        <p:spPr bwMode="auto">
          <a:xfrm>
            <a:off x="6516688" y="2133600"/>
            <a:ext cx="360362" cy="1079500"/>
          </a:xfrm>
          <a:prstGeom prst="downArrow">
            <a:avLst>
              <a:gd name="adj1" fmla="val 50000"/>
              <a:gd name="adj2" fmla="val 74890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8" name="AutoShape 28"/>
          <p:cNvSpPr>
            <a:spLocks noChangeArrowheads="1"/>
          </p:cNvSpPr>
          <p:nvPr/>
        </p:nvSpPr>
        <p:spPr bwMode="auto">
          <a:xfrm rot="2583410">
            <a:off x="5003800" y="620713"/>
            <a:ext cx="773113" cy="2808287"/>
          </a:xfrm>
          <a:prstGeom prst="downArrow">
            <a:avLst>
              <a:gd name="adj1" fmla="val 50000"/>
              <a:gd name="adj2" fmla="val 90811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40981" grpId="0" animBg="1"/>
      <p:bldP spid="40984" grpId="0" animBg="1"/>
      <p:bldP spid="40985" grpId="0" animBg="1"/>
      <p:bldP spid="409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течение 1860-1870 гг. царизм проводил активную внешнюю политику, главным вопросом которой оставался </a:t>
            </a:r>
            <a:r>
              <a:rPr lang="ru-RU" b="1" dirty="0" smtClean="0"/>
              <a:t>восточный</a:t>
            </a:r>
            <a:r>
              <a:rPr lang="ru-RU" dirty="0" smtClean="0"/>
              <a:t>. Внешнеполитической задачей № 1 для царизма все это время было восстановить и упрочить свой международный престиж, пошатнувшийся после поражения в Крымской войне, и тем самым отвлечь внимание россиян от внутренних неурядиц, возвыситься в их глазах, опереться на них для дальнейшей борьбы с народнической крамолой.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80400" cy="4464050"/>
          </a:xfr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60001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5400" b="1" smtClean="0"/>
              <a:t>Герои </a:t>
            </a:r>
            <a:br>
              <a:rPr lang="ru-RU" sz="5400" b="1" smtClean="0"/>
            </a:br>
            <a:r>
              <a:rPr lang="ru-RU" sz="5400" b="1" smtClean="0"/>
              <a:t>русско-турецкой войны 1877 – 1878 гг.</a:t>
            </a:r>
            <a:br>
              <a:rPr lang="ru-RU" sz="5400" b="1" smtClean="0"/>
            </a:br>
            <a:r>
              <a:rPr lang="ru-RU" sz="5400" b="1" smtClean="0"/>
              <a:t/>
            </a:r>
            <a:br>
              <a:rPr lang="ru-RU" sz="5400" b="1" smtClean="0"/>
            </a:br>
            <a:r>
              <a:rPr lang="ru-RU" sz="5400" b="1" smtClean="0"/>
              <a:t>Балканский фронт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Картинка 6 из 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307181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4" descr="Картинка 5 из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0"/>
            <a:ext cx="31019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08500"/>
            <a:ext cx="3240088" cy="1295400"/>
          </a:xfrm>
          <a:solidFill>
            <a:srgbClr val="FFFFFF">
              <a:alpha val="58038"/>
            </a:srgbClr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600" smtClean="0"/>
              <a:t>Генерал</a:t>
            </a:r>
          </a:p>
          <a:p>
            <a:pPr algn="ctr">
              <a:buFont typeface="Wingdings" pitchFamily="2" charset="2"/>
              <a:buNone/>
            </a:pPr>
            <a:r>
              <a:rPr lang="ru-RU" sz="2600" smtClean="0"/>
              <a:t>Столетов Н. Г.</a:t>
            </a:r>
          </a:p>
        </p:txBody>
      </p:sp>
      <p:sp>
        <p:nvSpPr>
          <p:cNvPr id="17413" name="Rectangle 19"/>
          <p:cNvSpPr>
            <a:spLocks noChangeArrowheads="1"/>
          </p:cNvSpPr>
          <p:nvPr/>
        </p:nvSpPr>
        <p:spPr bwMode="auto">
          <a:xfrm>
            <a:off x="5903913" y="4508500"/>
            <a:ext cx="3240087" cy="1295400"/>
          </a:xfrm>
          <a:prstGeom prst="rect">
            <a:avLst/>
          </a:prstGeom>
          <a:solidFill>
            <a:srgbClr val="FFFF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/>
              <a:t>Генерал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/>
              <a:t>Криденер Н. 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Картинка 2 из 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8622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 descr="Картинка 1 из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0"/>
            <a:ext cx="35528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221163"/>
            <a:ext cx="3240088" cy="1295400"/>
          </a:xfrm>
          <a:solidFill>
            <a:srgbClr val="FFFFFF">
              <a:alpha val="58038"/>
            </a:srgbClr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600" smtClean="0"/>
              <a:t>Генерал</a:t>
            </a:r>
          </a:p>
          <a:p>
            <a:pPr algn="ctr">
              <a:buFont typeface="Wingdings" pitchFamily="2" charset="2"/>
              <a:buNone/>
            </a:pPr>
            <a:r>
              <a:rPr lang="ru-RU" sz="2600" smtClean="0"/>
              <a:t>Скобелев М. Д.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5724525" y="4292600"/>
            <a:ext cx="3240088" cy="1295400"/>
          </a:xfrm>
          <a:prstGeom prst="rect">
            <a:avLst/>
          </a:prstGeom>
          <a:solidFill>
            <a:srgbClr val="FFFF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/>
              <a:t>Генерал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600"/>
              <a:t>Гурко Н.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с 20 августа начала штурмовать </a:t>
            </a:r>
            <a:r>
              <a:rPr lang="ru-RU" dirty="0" err="1" smtClean="0"/>
              <a:t>Шипку</a:t>
            </a:r>
            <a:r>
              <a:rPr lang="ru-RU" dirty="0" smtClean="0"/>
              <a:t> еще одна турецкая армия Сулеймана-паши, пытавшаяся прорваться из южной Болгарии через Балканы на соединение с двумя другими армиями, одна из которых давно засела в четырехугольнике крепостей, а вторая только что — в Плевне.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Шипку</a:t>
            </a:r>
            <a:r>
              <a:rPr lang="ru-RU" dirty="0" smtClean="0"/>
              <a:t> обороняли всего 5 тыс. русских солдат и болгарских ополченцев. Командовал ими генерал Н.Г. Столетов — старший брат выдающегося ученого-физика А.Г. Столетова, высокообразованный и талантливый военачальник. Четыре месяца они удерживали перевал, отбиваясь от противника, многократно превосходившего их численностью, и сохраняя для русских войск кратчайший путь на Константинополь. Особенно трудно было героям </a:t>
            </a:r>
            <a:r>
              <a:rPr lang="ru-RU" dirty="0" err="1" smtClean="0"/>
              <a:t>Шипки</a:t>
            </a:r>
            <a:r>
              <a:rPr lang="ru-RU" dirty="0" smtClean="0"/>
              <a:t> держаться зимой. Если убитыми за октябрь-декабрь 1877 г. они потеряли 700 человек, то обмороженными и просто замерзшими — 9,5 тыс. (число обмороженных иногда доходило до 400 в день). Героика зимних будней </a:t>
            </a:r>
            <a:r>
              <a:rPr lang="ru-RU" dirty="0" err="1" smtClean="0"/>
              <a:t>Шипки</a:t>
            </a:r>
            <a:r>
              <a:rPr lang="ru-RU" dirty="0" smtClean="0"/>
              <a:t> («</a:t>
            </a:r>
            <a:r>
              <a:rPr lang="ru-RU" dirty="0" err="1" smtClean="0"/>
              <a:t>Шипкинское</a:t>
            </a:r>
            <a:r>
              <a:rPr lang="ru-RU" dirty="0" smtClean="0"/>
              <a:t> сидение») увековечена в триптихе Верещагина, названном не без иронии той стереотипной фразой, которую русское командование телеграфировало в Петербург всякий раз, когда </a:t>
            </a:r>
            <a:r>
              <a:rPr lang="ru-RU" dirty="0" err="1" smtClean="0"/>
              <a:t>Шипку</a:t>
            </a:r>
            <a:r>
              <a:rPr lang="ru-RU" dirty="0" smtClean="0"/>
              <a:t> заносила такая пурга, что даже стрельба прекращалась: «На </a:t>
            </a:r>
            <a:r>
              <a:rPr lang="ru-RU" dirty="0" err="1" smtClean="0"/>
              <a:t>Шипке</a:t>
            </a:r>
            <a:r>
              <a:rPr lang="ru-RU" dirty="0" smtClean="0"/>
              <a:t> все спокойно».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1563" y="1285875"/>
            <a:ext cx="70723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9459" name="AutoShape 2" descr="Крестья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2214563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В.Верещагин.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«На </a:t>
            </a:r>
            <a:r>
              <a:rPr lang="ru-RU" b="1" dirty="0">
                <a:solidFill>
                  <a:srgbClr val="002060"/>
                </a:solidFill>
              </a:rPr>
              <a:t>Шипке все </a:t>
            </a:r>
            <a:r>
              <a:rPr lang="ru-RU" b="1" dirty="0" smtClean="0">
                <a:solidFill>
                  <a:srgbClr val="002060"/>
                </a:solidFill>
              </a:rPr>
              <a:t>спокойно»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214282" y="214290"/>
            <a:ext cx="8643997" cy="5857916"/>
            <a:chOff x="1071538" y="2857495"/>
            <a:chExt cx="5429288" cy="25717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8914" name="Picture 2" descr="http://z1.foto.rambler.ru/public/dima_4udik/27/7/1-web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2857495"/>
              <a:ext cx="1771805" cy="2571769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38916" name="Picture 4" descr="http://realgallery.ru/copy_pictures/big/1043101.jpg?14.09.10.10.49.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6899" y="2857495"/>
              <a:ext cx="1800273" cy="2571769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38918" name="Picture 6" descr="Картинка 3 из 8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3616" y="2857495"/>
              <a:ext cx="1857210" cy="2571769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2ab29c3400cc9110e66eab9524184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429684" cy="6465215"/>
          </a:xfr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Оборона </a:t>
            </a:r>
            <a:r>
              <a:rPr lang="ru-RU" dirty="0" err="1" smtClean="0"/>
              <a:t>Шипки</a:t>
            </a:r>
            <a:endParaRPr lang="ru-RU" dirty="0"/>
          </a:p>
        </p:txBody>
      </p:sp>
      <p:pic>
        <p:nvPicPr>
          <p:cNvPr id="7170" name="Picture 2" descr="C:\Documents and Settings\admin\Мои документы\Владение Дмитрия Федотова\Работа\Новая папка (9)\The_defeat_of_Shipka_Peak,_Bulgarian_War_of_Independen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18552"/>
            <a:ext cx="6429420" cy="468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Дважды — 20 и 30 июля — они пытались взять ее штурмом, но были отбиты. Это уже не вязалось с планами царских стратегов. Царь и главнокомандующий приуныли, стали подтягивать все возможные силы к Плевне да еще затребовали подкрепления из Петербурга. Собрав 100 тыс. солдат и 444 орудия против 45 тыс. турок с 60 пушками и посчитав, что теперь победа гарантирована, назначили третий штурм Плевны на день царских именин — 30 августа.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писал по этому поводу автор «Дубинушки» А.А. Ольхин.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Именинный пирог из начинки людской </a:t>
            </a:r>
          </a:p>
          <a:p>
            <a:pPr algn="just"/>
            <a:r>
              <a:rPr lang="ru-RU" b="1" i="1" dirty="0" smtClean="0"/>
              <a:t> Брат подносит державному брату,</a:t>
            </a:r>
            <a:endParaRPr lang="ru-RU" b="1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«Захват </a:t>
            </a:r>
            <a:r>
              <a:rPr lang="ru-RU" dirty="0" err="1" smtClean="0"/>
              <a:t>Гривицкого</a:t>
            </a:r>
            <a:r>
              <a:rPr lang="ru-RU" dirty="0" smtClean="0"/>
              <a:t> редута под Плевной»</a:t>
            </a:r>
            <a:endParaRPr lang="ru-RU" dirty="0"/>
          </a:p>
        </p:txBody>
      </p:sp>
      <p:pic>
        <p:nvPicPr>
          <p:cNvPr id="3074" name="Picture 2" descr="C:\Documents and Settings\admin\Мои документы\Владение Дмитрия Федотова\Работа\Новая папка (9)\800px-Zahvat_grivickogo_redu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621" y="1935163"/>
            <a:ext cx="760075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Первым шагом в решении этой задачи должна была стать отмена статей Парижского договора 1856 г., которые лишили Россию права держать на Черном море военный флот. Возродить Черноморский флот — национальную гордость России — мечтали все российские патриоты от царя до рядового матроса. В сентябре 1861 г. Александр II писал сыну: </a:t>
            </a:r>
            <a:r>
              <a:rPr lang="ru-RU" b="1" dirty="0" smtClean="0"/>
              <a:t>«Я не умру спокойно, пока не увижу его возрожденным». </a:t>
            </a:r>
            <a:r>
              <a:rPr lang="ru-RU" dirty="0" smtClean="0"/>
              <a:t>Александру II повезло: 20 лет при нем служил лучший из военных министров за всю историю России Д.А. </a:t>
            </a:r>
            <a:r>
              <a:rPr lang="ru-RU" dirty="0" err="1" smtClean="0"/>
              <a:t>Милютин</a:t>
            </a:r>
            <a:r>
              <a:rPr lang="ru-RU" dirty="0" smtClean="0"/>
              <a:t> и 25 лет, фактически все время его царствования, — лучший из министров иностранных дел A.M. Горчаков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Скобелев взял </a:t>
            </a:r>
            <a:r>
              <a:rPr lang="ru-RU" dirty="0" err="1" smtClean="0"/>
              <a:t>Гривицкий</a:t>
            </a:r>
            <a:r>
              <a:rPr lang="ru-RU" dirty="0" smtClean="0"/>
              <a:t> редут, буквально висевший над Плевной. Момент был критический. Скобелев рвал и метал: «Еще полк, дайте один Полк и — Плевна моя!» — но ему не дали ни души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Захват Плевны</a:t>
            </a:r>
            <a:endParaRPr lang="ru-RU" dirty="0"/>
          </a:p>
        </p:txBody>
      </p:sp>
      <p:pic>
        <p:nvPicPr>
          <p:cNvPr id="8194" name="Picture 2" descr="C:\Documents and Settings\admin\Мои документы\Владение Дмитрия Федотова\Работа\Новая папка (9)\800px-Dmitriev_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783" y="1935163"/>
            <a:ext cx="765043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Безымянный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-242888"/>
            <a:ext cx="5976937" cy="8208963"/>
          </a:xfrm>
        </p:spPr>
      </p:pic>
      <p:sp>
        <p:nvSpPr>
          <p:cNvPr id="40978" name="AutoShape 18"/>
          <p:cNvSpPr>
            <a:spLocks noChangeArrowheads="1"/>
          </p:cNvSpPr>
          <p:nvPr/>
        </p:nvSpPr>
        <p:spPr bwMode="auto">
          <a:xfrm rot="20155649">
            <a:off x="3947055" y="4337690"/>
            <a:ext cx="360362" cy="768807"/>
          </a:xfrm>
          <a:prstGeom prst="downArrow">
            <a:avLst>
              <a:gd name="adj1" fmla="val 50000"/>
              <a:gd name="adj2" fmla="val 64978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auto">
          <a:xfrm rot="-3728002">
            <a:off x="4895057" y="4833144"/>
            <a:ext cx="360362" cy="863600"/>
          </a:xfrm>
          <a:prstGeom prst="downArrow">
            <a:avLst>
              <a:gd name="adj1" fmla="val 50000"/>
              <a:gd name="adj2" fmla="val 59912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auto">
          <a:xfrm rot="-4025273">
            <a:off x="6030118" y="5104607"/>
            <a:ext cx="360363" cy="1308100"/>
          </a:xfrm>
          <a:prstGeom prst="downArrow">
            <a:avLst>
              <a:gd name="adj1" fmla="val 50000"/>
              <a:gd name="adj2" fmla="val 90749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 rot="17065894">
            <a:off x="4541463" y="3824819"/>
            <a:ext cx="360362" cy="1017919"/>
          </a:xfrm>
          <a:prstGeom prst="downArrow">
            <a:avLst>
              <a:gd name="adj1" fmla="val 50000"/>
              <a:gd name="adj2" fmla="val 30066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 rot="-4716899">
            <a:off x="5543550" y="4400550"/>
            <a:ext cx="360363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 rot="-873816">
            <a:off x="5254625" y="4648200"/>
            <a:ext cx="360363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8" grpId="0" animBg="1"/>
      <p:bldP spid="40979" grpId="0" animBg="1"/>
      <p:bldP spid="40980" grpId="0" animBg="1"/>
      <p:bldP spid="40981" grpId="0" animBg="1"/>
      <p:bldP spid="40982" grpId="0" animBg="1"/>
      <p:bldP spid="409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Безымянный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333375"/>
            <a:ext cx="5975350" cy="5908675"/>
          </a:xfrm>
          <a:solidFill>
            <a:srgbClr val="FF0000"/>
          </a:solidFill>
        </p:spPr>
      </p:pic>
      <p:sp>
        <p:nvSpPr>
          <p:cNvPr id="122886" name="AutoShape 6"/>
          <p:cNvSpPr>
            <a:spLocks noChangeArrowheads="1"/>
          </p:cNvSpPr>
          <p:nvPr/>
        </p:nvSpPr>
        <p:spPr bwMode="auto">
          <a:xfrm rot="2509323">
            <a:off x="2771775" y="692150"/>
            <a:ext cx="430213" cy="649288"/>
          </a:xfrm>
          <a:prstGeom prst="downArrow">
            <a:avLst>
              <a:gd name="adj1" fmla="val 50000"/>
              <a:gd name="adj2" fmla="val 37731"/>
            </a:avLst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87" name="AutoShape 7"/>
          <p:cNvSpPr>
            <a:spLocks noChangeArrowheads="1"/>
          </p:cNvSpPr>
          <p:nvPr/>
        </p:nvSpPr>
        <p:spPr bwMode="auto">
          <a:xfrm rot="9792495">
            <a:off x="4284663" y="1916113"/>
            <a:ext cx="1439862" cy="576262"/>
          </a:xfrm>
          <a:custGeom>
            <a:avLst/>
            <a:gdLst>
              <a:gd name="T0" fmla="*/ 71986175 w 21600"/>
              <a:gd name="T1" fmla="*/ 0 h 21600"/>
              <a:gd name="T2" fmla="*/ 0 w 21600"/>
              <a:gd name="T3" fmla="*/ 7686989 h 21600"/>
              <a:gd name="T4" fmla="*/ 71986175 w 21600"/>
              <a:gd name="T5" fmla="*/ 15373978 h 21600"/>
              <a:gd name="T6" fmla="*/ 95981599 w 21600"/>
              <a:gd name="T7" fmla="*/ 768698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22888" name="AutoShape 8"/>
          <p:cNvSpPr>
            <a:spLocks noChangeArrowheads="1"/>
          </p:cNvSpPr>
          <p:nvPr/>
        </p:nvSpPr>
        <p:spPr bwMode="auto">
          <a:xfrm rot="2018836">
            <a:off x="3995738" y="2420938"/>
            <a:ext cx="431800" cy="1225550"/>
          </a:xfrm>
          <a:prstGeom prst="curvedLeftArrow">
            <a:avLst>
              <a:gd name="adj1" fmla="val 56765"/>
              <a:gd name="adj2" fmla="val 113529"/>
              <a:gd name="adj3" fmla="val 33333"/>
            </a:avLst>
          </a:prstGeom>
          <a:solidFill>
            <a:srgbClr val="80808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89" name="AutoShape 9"/>
          <p:cNvSpPr>
            <a:spLocks noChangeArrowheads="1"/>
          </p:cNvSpPr>
          <p:nvPr/>
        </p:nvSpPr>
        <p:spPr bwMode="auto">
          <a:xfrm rot="10800000">
            <a:off x="3059113" y="2205038"/>
            <a:ext cx="1079500" cy="360362"/>
          </a:xfrm>
          <a:prstGeom prst="notchedRightArrow">
            <a:avLst>
              <a:gd name="adj1" fmla="val 50000"/>
              <a:gd name="adj2" fmla="val 74890"/>
            </a:avLst>
          </a:prstGeom>
          <a:solidFill>
            <a:srgbClr val="80808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22890" name="AutoShape 10"/>
          <p:cNvSpPr>
            <a:spLocks noChangeArrowheads="1"/>
          </p:cNvSpPr>
          <p:nvPr/>
        </p:nvSpPr>
        <p:spPr bwMode="auto">
          <a:xfrm rot="9953746">
            <a:off x="4929188" y="2997200"/>
            <a:ext cx="1225550" cy="574675"/>
          </a:xfrm>
          <a:custGeom>
            <a:avLst/>
            <a:gdLst>
              <a:gd name="T0" fmla="*/ 52151800 w 21600"/>
              <a:gd name="T1" fmla="*/ 0 h 21600"/>
              <a:gd name="T2" fmla="*/ 0 w 21600"/>
              <a:gd name="T3" fmla="*/ 7644721 h 21600"/>
              <a:gd name="T4" fmla="*/ 52151800 w 21600"/>
              <a:gd name="T5" fmla="*/ 15289416 h 21600"/>
              <a:gd name="T6" fmla="*/ 69535781 w 21600"/>
              <a:gd name="T7" fmla="*/ 76447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rot="8610522">
            <a:off x="4356100" y="3068638"/>
            <a:ext cx="771525" cy="773112"/>
            <a:chOff x="-10" y="479"/>
            <a:chExt cx="1148" cy="1089"/>
          </a:xfrm>
        </p:grpSpPr>
        <p:sp>
          <p:nvSpPr>
            <p:cNvPr id="13331" name="AutoShape 15"/>
            <p:cNvSpPr>
              <a:spLocks noChangeArrowheads="1"/>
            </p:cNvSpPr>
            <p:nvPr/>
          </p:nvSpPr>
          <p:spPr bwMode="auto">
            <a:xfrm rot="-10294015">
              <a:off x="-10" y="661"/>
              <a:ext cx="1124" cy="907"/>
            </a:xfrm>
            <a:custGeom>
              <a:avLst/>
              <a:gdLst>
                <a:gd name="T0" fmla="*/ 29 w 21600"/>
                <a:gd name="T1" fmla="*/ 0 h 21600"/>
                <a:gd name="T2" fmla="*/ 7 w 21600"/>
                <a:gd name="T3" fmla="*/ 19 h 21600"/>
                <a:gd name="T4" fmla="*/ 29 w 21600"/>
                <a:gd name="T5" fmla="*/ 10 h 21600"/>
                <a:gd name="T6" fmla="*/ 66 w 21600"/>
                <a:gd name="T7" fmla="*/ 19 h 21600"/>
                <a:gd name="T8" fmla="*/ 51 w 21600"/>
                <a:gd name="T9" fmla="*/ 29 h 21600"/>
                <a:gd name="T10" fmla="*/ 37 w 21600"/>
                <a:gd name="T11" fmla="*/ 1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1 w 21600"/>
                <a:gd name="T19" fmla="*/ 3167 h 21600"/>
                <a:gd name="T20" fmla="*/ 18429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AutoShape 16"/>
            <p:cNvSpPr>
              <a:spLocks noChangeArrowheads="1"/>
            </p:cNvSpPr>
            <p:nvPr/>
          </p:nvSpPr>
          <p:spPr bwMode="auto">
            <a:xfrm rot="498874">
              <a:off x="16" y="479"/>
              <a:ext cx="1122" cy="890"/>
            </a:xfrm>
            <a:custGeom>
              <a:avLst/>
              <a:gdLst>
                <a:gd name="T0" fmla="*/ 29 w 21600"/>
                <a:gd name="T1" fmla="*/ 0 h 21600"/>
                <a:gd name="T2" fmla="*/ 7 w 21600"/>
                <a:gd name="T3" fmla="*/ 18 h 21600"/>
                <a:gd name="T4" fmla="*/ 29 w 21600"/>
                <a:gd name="T5" fmla="*/ 9 h 21600"/>
                <a:gd name="T6" fmla="*/ 66 w 21600"/>
                <a:gd name="T7" fmla="*/ 18 h 21600"/>
                <a:gd name="T8" fmla="*/ 51 w 21600"/>
                <a:gd name="T9" fmla="*/ 27 h 21600"/>
                <a:gd name="T10" fmla="*/ 36 w 21600"/>
                <a:gd name="T11" fmla="*/ 1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7 w 21600"/>
                <a:gd name="T19" fmla="*/ 3155 h 21600"/>
                <a:gd name="T20" fmla="*/ 18443 w 21600"/>
                <a:gd name="T21" fmla="*/ 1844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</p:grpSp>
      <p:sp>
        <p:nvSpPr>
          <p:cNvPr id="122899" name="AutoShape 19"/>
          <p:cNvSpPr>
            <a:spLocks noChangeArrowheads="1"/>
          </p:cNvSpPr>
          <p:nvPr/>
        </p:nvSpPr>
        <p:spPr bwMode="auto">
          <a:xfrm rot="2900419">
            <a:off x="3760788" y="36687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22900" name="AutoShape 20"/>
          <p:cNvSpPr>
            <a:spLocks noChangeArrowheads="1"/>
          </p:cNvSpPr>
          <p:nvPr/>
        </p:nvSpPr>
        <p:spPr bwMode="auto">
          <a:xfrm rot="3824298">
            <a:off x="2543969" y="4099719"/>
            <a:ext cx="503237" cy="1368425"/>
          </a:xfrm>
          <a:prstGeom prst="downArrow">
            <a:avLst>
              <a:gd name="adj1" fmla="val 50000"/>
              <a:gd name="adj2" fmla="val 67981"/>
            </a:avLst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22901" name="AutoShape 21"/>
          <p:cNvSpPr>
            <a:spLocks noChangeArrowheads="1"/>
          </p:cNvSpPr>
          <p:nvPr/>
        </p:nvSpPr>
        <p:spPr bwMode="auto">
          <a:xfrm rot="-10215388">
            <a:off x="4284663" y="5300663"/>
            <a:ext cx="2303462" cy="431800"/>
          </a:xfrm>
          <a:custGeom>
            <a:avLst/>
            <a:gdLst>
              <a:gd name="T0" fmla="*/ 184233863 w 21600"/>
              <a:gd name="T1" fmla="*/ 0 h 21600"/>
              <a:gd name="T2" fmla="*/ 0 w 21600"/>
              <a:gd name="T3" fmla="*/ 4316001 h 21600"/>
              <a:gd name="T4" fmla="*/ 184233863 w 21600"/>
              <a:gd name="T5" fmla="*/ 8632001 h 21600"/>
              <a:gd name="T6" fmla="*/ 245645258 w 21600"/>
              <a:gd name="T7" fmla="*/ 431600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22902" name="AutoShape 22"/>
          <p:cNvSpPr>
            <a:spLocks noChangeArrowheads="1"/>
          </p:cNvSpPr>
          <p:nvPr/>
        </p:nvSpPr>
        <p:spPr bwMode="auto">
          <a:xfrm rot="573198">
            <a:off x="2771775" y="5013325"/>
            <a:ext cx="1223963" cy="360363"/>
          </a:xfrm>
          <a:prstGeom prst="leftArrow">
            <a:avLst>
              <a:gd name="adj1" fmla="val 50000"/>
              <a:gd name="adj2" fmla="val 84912"/>
            </a:avLst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03" name="AutoShape 23"/>
          <p:cNvSpPr>
            <a:spLocks noChangeArrowheads="1"/>
          </p:cNvSpPr>
          <p:nvPr/>
        </p:nvSpPr>
        <p:spPr bwMode="auto">
          <a:xfrm rot="9891103">
            <a:off x="5867400" y="6021388"/>
            <a:ext cx="1223963" cy="431800"/>
          </a:xfrm>
          <a:prstGeom prst="curvedDownArrow">
            <a:avLst>
              <a:gd name="adj1" fmla="val 56691"/>
              <a:gd name="adj2" fmla="val 113382"/>
              <a:gd name="adj3" fmla="val 33333"/>
            </a:avLst>
          </a:prstGeom>
          <a:solidFill>
            <a:srgbClr val="80808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22904" name="AutoShape 24"/>
          <p:cNvSpPr>
            <a:spLocks noChangeArrowheads="1"/>
          </p:cNvSpPr>
          <p:nvPr/>
        </p:nvSpPr>
        <p:spPr bwMode="auto">
          <a:xfrm rot="5172833">
            <a:off x="4717257" y="4004469"/>
            <a:ext cx="1295400" cy="433387"/>
          </a:xfrm>
          <a:prstGeom prst="curvedDownArrow">
            <a:avLst>
              <a:gd name="adj1" fmla="val 59780"/>
              <a:gd name="adj2" fmla="val 119561"/>
              <a:gd name="adj3" fmla="val 33333"/>
            </a:avLst>
          </a:prstGeom>
          <a:solidFill>
            <a:srgbClr val="80808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22905" name="AutoShape 25"/>
          <p:cNvSpPr>
            <a:spLocks noChangeArrowheads="1"/>
          </p:cNvSpPr>
          <p:nvPr/>
        </p:nvSpPr>
        <p:spPr bwMode="auto">
          <a:xfrm rot="-7139542">
            <a:off x="3529013" y="4616450"/>
            <a:ext cx="719137" cy="360363"/>
          </a:xfrm>
          <a:prstGeom prst="chevron">
            <a:avLst>
              <a:gd name="adj" fmla="val 49890"/>
            </a:avLst>
          </a:prstGeom>
          <a:solidFill>
            <a:srgbClr val="80808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22906" name="AutoShape 26"/>
          <p:cNvSpPr>
            <a:spLocks noChangeArrowheads="1"/>
          </p:cNvSpPr>
          <p:nvPr/>
        </p:nvSpPr>
        <p:spPr bwMode="auto">
          <a:xfrm>
            <a:off x="3924300" y="3860800"/>
            <a:ext cx="1079500" cy="649288"/>
          </a:xfrm>
          <a:custGeom>
            <a:avLst/>
            <a:gdLst>
              <a:gd name="T0" fmla="*/ 41056981 w 21600"/>
              <a:gd name="T1" fmla="*/ 0 h 21600"/>
              <a:gd name="T2" fmla="*/ 28163907 w 21600"/>
              <a:gd name="T3" fmla="*/ 6505775 h 21600"/>
              <a:gd name="T4" fmla="*/ 0 w 21600"/>
              <a:gd name="T5" fmla="*/ 17328897 h 21600"/>
              <a:gd name="T6" fmla="*/ 23121089 w 21600"/>
              <a:gd name="T7" fmla="*/ 19517357 h 21600"/>
              <a:gd name="T8" fmla="*/ 46242127 w 21600"/>
              <a:gd name="T9" fmla="*/ 13553705 h 21600"/>
              <a:gd name="T10" fmla="*/ 53950017 w 21600"/>
              <a:gd name="T11" fmla="*/ 65057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75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438" y="0"/>
                </a:moveTo>
                <a:lnTo>
                  <a:pt x="11276" y="7200"/>
                </a:lnTo>
                <a:lnTo>
                  <a:pt x="14362" y="7200"/>
                </a:lnTo>
                <a:lnTo>
                  <a:pt x="14362" y="16756"/>
                </a:lnTo>
                <a:lnTo>
                  <a:pt x="0" y="1675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80808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5719" name="Picture 7" descr="Картинка 1 из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40200" y="6524625"/>
            <a:ext cx="40386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AutoShape 21"/>
          <p:cNvSpPr>
            <a:spLocks noChangeArrowheads="1"/>
          </p:cNvSpPr>
          <p:nvPr/>
        </p:nvSpPr>
        <p:spPr bwMode="auto">
          <a:xfrm rot="-1085681">
            <a:off x="6443663" y="4868863"/>
            <a:ext cx="431800" cy="792162"/>
          </a:xfrm>
          <a:prstGeom prst="downArrow">
            <a:avLst>
              <a:gd name="adj1" fmla="val 50000"/>
              <a:gd name="adj2" fmla="val 45864"/>
            </a:avLst>
          </a:prstGeom>
          <a:solidFill>
            <a:srgbClr val="FF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82 -0.26597 L 0.72413 -0.6754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0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157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  <p:bldP spid="122887" grpId="0" animBg="1"/>
      <p:bldP spid="122888" grpId="0" animBg="1"/>
      <p:bldP spid="122889" grpId="0" animBg="1"/>
      <p:bldP spid="122890" grpId="0" animBg="1"/>
      <p:bldP spid="122899" grpId="0" animBg="1"/>
      <p:bldP spid="122900" grpId="0" animBg="1"/>
      <p:bldP spid="122901" grpId="0" animBg="1"/>
      <p:bldP spid="122902" grpId="0" animBg="1"/>
      <p:bldP spid="122903" grpId="0" animBg="1"/>
      <p:bldP spid="122904" grpId="0" animBg="1"/>
      <p:bldP spid="122905" grpId="0" animBg="1"/>
      <p:bldP spid="122906" grpId="0" animBg="1"/>
      <p:bldP spid="122906" grpId="1" animBg="1"/>
      <p:bldP spid="123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Сан-Стефанский</a:t>
            </a:r>
            <a:r>
              <a:rPr lang="ru-RU" dirty="0" smtClean="0"/>
              <a:t> мирный договор (19 февраля 1878 г.)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Сербия, Черногория, Румыния получали независимость.</a:t>
            </a:r>
          </a:p>
          <a:p>
            <a:pPr algn="just"/>
            <a:r>
              <a:rPr lang="ru-RU" dirty="0" smtClean="0"/>
              <a:t>Болгария становилась автономным княжеством в составе Османской империи (то есть получала право на свое правительство, армию, связь с Турцией – уплата дани).</a:t>
            </a:r>
          </a:p>
          <a:p>
            <a:pPr algn="just"/>
            <a:r>
              <a:rPr lang="ru-RU" dirty="0" smtClean="0"/>
              <a:t>Россия получала Южную Бессарабию, кавказские города </a:t>
            </a:r>
            <a:r>
              <a:rPr lang="ru-RU" dirty="0" err="1" smtClean="0"/>
              <a:t>Ардаган</a:t>
            </a:r>
            <a:r>
              <a:rPr lang="ru-RU" dirty="0" smtClean="0"/>
              <a:t>, Карс, </a:t>
            </a:r>
            <a:r>
              <a:rPr lang="ru-RU" dirty="0" err="1" smtClean="0"/>
              <a:t>Баязет</a:t>
            </a:r>
            <a:r>
              <a:rPr lang="ru-RU" dirty="0" smtClean="0"/>
              <a:t>, </a:t>
            </a:r>
            <a:r>
              <a:rPr lang="ru-RU" dirty="0" err="1" smtClean="0"/>
              <a:t>Батум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Берлинский конгресс (июнь 1878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Болгария была разделена на две части: </a:t>
            </a:r>
          </a:p>
          <a:p>
            <a:pPr algn="just"/>
            <a:r>
              <a:rPr lang="ru-RU" dirty="0" smtClean="0"/>
              <a:t>Северная объявлялась княжеством зависимым от Турции, </a:t>
            </a:r>
          </a:p>
          <a:p>
            <a:pPr algn="just"/>
            <a:r>
              <a:rPr lang="ru-RU" dirty="0" smtClean="0"/>
              <a:t>Южная – автономной турецкой провинцией Восточная </a:t>
            </a:r>
            <a:r>
              <a:rPr lang="ru-RU" dirty="0" err="1" smtClean="0"/>
              <a:t>Румелия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Значительно урезаны территории Сербии и Черногории.</a:t>
            </a:r>
          </a:p>
          <a:p>
            <a:pPr algn="just"/>
            <a:r>
              <a:rPr lang="ru-RU" dirty="0" smtClean="0"/>
              <a:t>Россия возвращала крепость </a:t>
            </a:r>
            <a:r>
              <a:rPr lang="ru-RU" dirty="0" err="1" smtClean="0"/>
              <a:t>Баязет</a:t>
            </a:r>
            <a:r>
              <a:rPr lang="ru-RU" dirty="0" smtClean="0"/>
              <a:t> Турции.</a:t>
            </a:r>
          </a:p>
          <a:p>
            <a:pPr algn="just"/>
            <a:r>
              <a:rPr lang="ru-RU" dirty="0" smtClean="0"/>
              <a:t>Австрия присоединила Боснию и Герцеговину.</a:t>
            </a:r>
          </a:p>
          <a:p>
            <a:pPr algn="just"/>
            <a:r>
              <a:rPr lang="ru-RU" dirty="0" smtClean="0"/>
              <a:t>Англия получала остров Кипр.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b="1" dirty="0">
                <a:solidFill>
                  <a:schemeClr val="tx1"/>
                </a:solidFill>
                <a:latin typeface="Arial Black" pitchFamily="34" charset="0"/>
              </a:rPr>
              <a:t>«Сан-Стефанский мирный договор и Берлинский трактат».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7"/>
          <a:ext cx="8429685" cy="56436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9895"/>
                <a:gridCol w="2809895"/>
                <a:gridCol w="2809895"/>
              </a:tblGrid>
              <a:tr h="663793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Сан-Стефанский</a:t>
                      </a:r>
                      <a:r>
                        <a:rPr lang="ru-RU" baseline="0" dirty="0" smtClean="0"/>
                        <a:t> договор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Берлинский трактат</a:t>
                      </a:r>
                      <a:endParaRPr lang="ru-RU" dirty="0"/>
                    </a:p>
                  </a:txBody>
                  <a:tcPr/>
                </a:tc>
              </a:tr>
              <a:tr h="1232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1.Какие страны получили автономию 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независимость?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Черногория,</a:t>
                      </a:r>
                      <a:r>
                        <a:rPr lang="ru-RU" sz="1600" baseline="0" dirty="0" smtClean="0"/>
                        <a:t> Сербия, Румыния, автономия Болгарии, Боснии и Герцеговины.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Сербия,</a:t>
                      </a:r>
                      <a:r>
                        <a:rPr lang="ru-RU" sz="1600" baseline="0" dirty="0" smtClean="0"/>
                        <a:t> Румыния. </a:t>
                      </a:r>
                      <a:endParaRPr lang="ru-RU" sz="1600" dirty="0"/>
                    </a:p>
                  </a:txBody>
                  <a:tcPr/>
                </a:tc>
              </a:tr>
              <a:tr h="19968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2.Что получила Россия?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Часть  Бессарабии, </a:t>
                      </a:r>
                      <a:r>
                        <a:rPr lang="ru-RU" sz="1600" kern="1200" dirty="0" err="1" smtClean="0"/>
                        <a:t>Ардаган</a:t>
                      </a:r>
                      <a:r>
                        <a:rPr lang="ru-RU" sz="1600" kern="1200" dirty="0" smtClean="0"/>
                        <a:t>, Карс, </a:t>
                      </a:r>
                      <a:r>
                        <a:rPr lang="ru-RU" sz="1600" kern="1200" dirty="0" err="1" smtClean="0"/>
                        <a:t>Батум</a:t>
                      </a:r>
                      <a:r>
                        <a:rPr lang="ru-RU" sz="1600" kern="1200" dirty="0" smtClean="0"/>
                        <a:t>, </a:t>
                      </a:r>
                      <a:r>
                        <a:rPr lang="ru-RU" sz="1600" kern="1200" dirty="0" err="1" smtClean="0"/>
                        <a:t>Баязид</a:t>
                      </a:r>
                      <a:r>
                        <a:rPr lang="ru-RU" sz="1600" kern="1200" dirty="0" smtClean="0"/>
                        <a:t> и территория до </a:t>
                      </a:r>
                      <a:r>
                        <a:rPr lang="ru-RU" sz="1600" kern="1200" dirty="0" err="1" smtClean="0"/>
                        <a:t>Саганлуга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Россия присоединила часть Бессарабии, </a:t>
                      </a:r>
                      <a:r>
                        <a:rPr lang="ru-RU" sz="1600" dirty="0" err="1" smtClean="0"/>
                        <a:t>Ардаган</a:t>
                      </a:r>
                      <a:r>
                        <a:rPr lang="ru-RU" sz="1600" dirty="0" smtClean="0"/>
                        <a:t>, Карс,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Батум</a:t>
                      </a:r>
                      <a:r>
                        <a:rPr lang="ru-RU" sz="1600" baseline="0" dirty="0" smtClean="0"/>
                        <a:t>.</a:t>
                      </a:r>
                    </a:p>
                  </a:txBody>
                  <a:tcPr/>
                </a:tc>
              </a:tr>
              <a:tr h="17501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Что получили европейские страны и Турция?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Босния и Герцеговина будут заняты и управляемы Австро-Венгрией. </a:t>
                      </a:r>
                      <a:r>
                        <a:rPr lang="ru-RU" sz="1600" baseline="0" dirty="0" smtClean="0"/>
                        <a:t>Турция вернула себе </a:t>
                      </a:r>
                      <a:r>
                        <a:rPr lang="ru-RU" sz="1600" baseline="0" dirty="0" err="1" smtClean="0"/>
                        <a:t>Баязет</a:t>
                      </a:r>
                      <a:r>
                        <a:rPr lang="ru-RU" sz="1600" baseline="0" dirty="0" smtClean="0"/>
                        <a:t>.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400" dirty="0" smtClean="0"/>
              <a:t>Политика России в Средней Азии и на Дальнем Востоке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14352"/>
            <a:ext cx="2857528" cy="1162050"/>
          </a:xfrm>
        </p:spPr>
        <p:txBody>
          <a:bodyPr/>
          <a:lstStyle/>
          <a:p>
            <a:r>
              <a:rPr lang="ru-RU" dirty="0" smtClean="0"/>
              <a:t>Александр Михайлович Горчаков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1472" y="1676400"/>
            <a:ext cx="2857528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начал </a:t>
            </a:r>
            <a:r>
              <a:rPr lang="ru-RU" dirty="0" smtClean="0"/>
              <a:t>дипломатическую службу еще в 1817 г., по окончании Царскосельского лицея, где он учился вместе с А.С. Пушкиным. Величайший поэт России дружески относился к ее величайшему дипломату. A.M. Горчаков был </a:t>
            </a:r>
            <a:r>
              <a:rPr lang="ru-RU" dirty="0" err="1" smtClean="0"/>
              <a:t>широкообразованным</a:t>
            </a:r>
            <a:r>
              <a:rPr lang="ru-RU" dirty="0" smtClean="0"/>
              <a:t> человеком, с гибким, проницательным и дальновидным </a:t>
            </a:r>
            <a:r>
              <a:rPr lang="ru-RU" dirty="0" smtClean="0"/>
              <a:t>умом.</a:t>
            </a:r>
          </a:p>
          <a:p>
            <a:pPr algn="just"/>
            <a:r>
              <a:rPr lang="ru-RU" dirty="0" smtClean="0"/>
              <a:t>Пост министра иностранных дел Горчаков занял 15 апреля 1856 г. и был удостоен высочайших почестей, включая титул светлейшего князя и чин государственного канцлера Российской Империи — последнего в </a:t>
            </a:r>
            <a:r>
              <a:rPr lang="ru-RU" dirty="0" smtClean="0"/>
              <a:t>России. </a:t>
            </a:r>
            <a:r>
              <a:rPr lang="ru-RU" dirty="0" smtClean="0"/>
              <a:t>Дипломатия для Горчакова — это «и радости, и слава, и забавы», в ней он находил удовлетворение своему честолюбию, которым буквально страдал. В конце жизни он как-то сказал Бисмарку: «Если я выйду в отставку, я не хочу угаснуть, как лампа, которая меркнет, я хочу закатиться, как светило». Это ему удалось.</a:t>
            </a:r>
            <a:endParaRPr lang="ru-RU" dirty="0"/>
          </a:p>
        </p:txBody>
      </p:sp>
      <p:pic>
        <p:nvPicPr>
          <p:cNvPr id="1026" name="Picture 2" descr="C:\Documents and Settings\admin\Мои документы\Владение Дмитрия Федотова\Работа\Новая папка (9)\Alexander_Mikhailovich_Gorchak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56405" y="500042"/>
            <a:ext cx="4713654" cy="5748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империалистическое соперничество между Британской и Российской империями за господство в Центральной Азии (1813—1907)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Авторство термина «Большая игра» приписывают Артуру </a:t>
            </a:r>
            <a:r>
              <a:rPr lang="ru-RU" dirty="0" err="1" smtClean="0"/>
              <a:t>Конноли</a:t>
            </a:r>
            <a:r>
              <a:rPr lang="ru-RU" dirty="0" smtClean="0"/>
              <a:t> — офицеру британской секретной службы (был казнён в Бухаре 17 июня 1842). В широкий оборот он был введён британским писателем </a:t>
            </a:r>
            <a:r>
              <a:rPr lang="ru-RU" dirty="0" err="1" smtClean="0"/>
              <a:t>Редьярдом</a:t>
            </a:r>
            <a:r>
              <a:rPr lang="ru-RU" dirty="0" smtClean="0"/>
              <a:t> Киплингом в романе «Ким»</a:t>
            </a:r>
            <a:endParaRPr lang="ru-RU" dirty="0"/>
          </a:p>
        </p:txBody>
      </p:sp>
      <p:pic>
        <p:nvPicPr>
          <p:cNvPr id="9218" name="Picture 2" descr="C:\Documents and Settings\admin\Мои документы\Владение Дмитрия Федотова\Работа\Новая папка (9)\Great_Game_cartoon_from_1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857364"/>
            <a:ext cx="4613833" cy="376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Мои документы\Владение Дмитрия Федотова\Работа\Новая папка (9)\04d2c27e9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92534" cy="5882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Присоединение Средней Азии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Во второй половине XIX в. Средняя Азия включала обширные территории Бухарского эмирата, </a:t>
            </a:r>
            <a:r>
              <a:rPr lang="ru-RU" dirty="0" err="1" smtClean="0"/>
              <a:t>Кокандского</a:t>
            </a:r>
            <a:r>
              <a:rPr lang="ru-RU" dirty="0" smtClean="0"/>
              <a:t> и Хивинского ханств, а также Киргизию. В первой половине XIX в. политика России в Средней Азии рассматривалась как продолжение кавказской политики. Проникновение России в Среднюю Азию считалось возможным через Кавказ и Каспийское море. Еще в 1819 и 1821 гг. были предприняты первые морские экспедиции в Хиву, подтвердившие возможность закрепления России на восточном побережье Каспия.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Мои документы\Владение Дмитрия Федотова\Работа\Новая папка (9)\455px-Смертельно_ране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524627" cy="595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Весной 1864 г. началось наступление русских войск на </a:t>
            </a:r>
            <a:r>
              <a:rPr lang="ru-RU" dirty="0" err="1" smtClean="0"/>
              <a:t>Коканадское</a:t>
            </a:r>
            <a:r>
              <a:rPr lang="ru-RU" dirty="0" smtClean="0"/>
              <a:t> ханство. К осени они овладели городами Туркестан и Чимкент.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Завоеванный край от Аральского моря до озера Иссык-Куль был объединен в Туркестанскую область. Военным губернатором назначается генерал М.Г. Черняев, который, воспользовавшись борьбой между Кокандом и Бухарой, двинул войска на Ташкент. Практически без потерь русская армия заняла крупнейший город Средней Азии.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1867 г. было создано Туркестанское генерал-губернаторство с центром в Ташкенте.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Превращая Среднюю Азию в источник сырья, царская администрация стимулировала развитие хлопководства. К началу ХХ в. Средняя Азия стала основным поставщиком хлопка для российской промышленности.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Присоединение Средней Азии сопровождалось колонизацией земель. В среднем ежегодно сюда переселялось около 50 тыс. чел.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Апофеоз войны</a:t>
            </a:r>
            <a:endParaRPr lang="ru-RU" dirty="0"/>
          </a:p>
        </p:txBody>
      </p:sp>
      <p:pic>
        <p:nvPicPr>
          <p:cNvPr id="11266" name="Picture 2" descr="C:\Documents and Settings\admin\Мои документы\Владение Дмитрия Федотова\Работа\Новая папка (9)\Apothe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2540" y="1935163"/>
            <a:ext cx="689891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Поскольку русское наступление в Средней Азии угрожало тогда Индии, Англия именно здесь, как нигде, активизировалась — даже проливы отодвинула на второй план. Один из отцов британского колониализма и, кстати, отец Уинстона Черчилля </a:t>
            </a:r>
            <a:r>
              <a:rPr lang="ru-RU" dirty="0" err="1" smtClean="0"/>
              <a:t>Рандолф</a:t>
            </a:r>
            <a:r>
              <a:rPr lang="ru-RU" dirty="0" smtClean="0"/>
              <a:t> </a:t>
            </a:r>
            <a:r>
              <a:rPr lang="ru-RU" dirty="0" smtClean="0"/>
              <a:t>Черчилль, занимавший в Англии пост министра по делам Индии, говорил, что он «готов был отдать русским Константинополь с проливами под условием </a:t>
            </a:r>
            <a:r>
              <a:rPr lang="ru-RU" dirty="0" err="1" smtClean="0"/>
              <a:t>отодвинутия</a:t>
            </a:r>
            <a:r>
              <a:rPr lang="ru-RU" dirty="0" smtClean="0"/>
              <a:t> [русской] границы в Средней Азии на 300 миль назад</a:t>
            </a:r>
            <a:r>
              <a:rPr lang="ru-RU" dirty="0" smtClean="0"/>
              <a:t>» В </a:t>
            </a:r>
            <a:r>
              <a:rPr lang="ru-RU" dirty="0" smtClean="0"/>
              <a:t>мае 1879 г. Англия! навязала Афганистану договор, который устанавливал над афганцами английский протекторат. Россия в ответ заняла к 1881 приграничные с Афганистаном земли Туркмении. Таким образом, сферы влияния России и Англии в Средней Азии угрожающе сближались. Конфликт назревал.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Весной 1885 г. он достиг кульминации. Англия руками афганцев заняла Пендинский оазис в Туркмении, хотя население оазиса просилось в русское подданство. Александр III, узнав об этом, направил в оазис бригаду генерала А.В. Комарова с приказом: «Выгнать и проучить как следует!» Афганцы встретили русских на р. Кушке и были разгромлены. Русские заняли Пендинский оазис. Александр III наградил Комарова орденом Св. Георгия 3-й степени. Тогда в Англии началась антирусская истерия. Во всю ширь развернулись приготовления к войне с Россией. Английский парламент открыл своему правительству кредит в 11,5 млн. ф. ст. на военные нужды. Момент был острый. По словам В.И. Ленина, Россия оказалась «на волосок от войны с Англией».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 smtClean="0"/>
              <a:t>Дальневосточное направление внешней политики России во второй половине XIX 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Во второй половине XIX в. бассейн Тихого океана становится ареной острого политического соперничества. Дальневосточная политика России развивалась на основе ее взаимоотношений с Японией, Китаем, США и европейскими державами, преследовавшими здесь свои цели.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середине XIX в. успешно развивались отношения России с Китаем. В мае 1858 г. генерал-губернатор Восточной Сибири Н.Н. Муравьев подписал с представителями правительства Китая договор о разграничении смежных территорий по реке Амур. В 1860 г. в Пекине был подписан договор, по которому производилось окончательное разграничение между Россией и Китаем. По этому договору за Россией закреплялся весь Уссурийский край, к этому времени уже освоенный русскими землепроходцами.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1855 г. был заключен также первый русско-японский договор, положивший начало официальным межгосударственным отношениям. Он предусматривал “неразделенное” владение островом Сахалин, хотя ранее он полностью принадлежал России. После этого Япония начала заселять остров. Вопрос о Сахалине стал приобретать спорный характер. В 1875 г. в Петербурге был подписан новый русско-японский договор, по которому Японии передавались принадлежащие России Курильские острова в обмен за отказ от притязаний на южную часть Сахалина.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Отмена ограничительных статей Парижского договора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 именем Горчакова связаны выдающиеся победы российской дипломатии. В 1870 г. он виртуозно использовал противоречия между державами, подписавшими Парижский договор 1856 г. Разослав им циркуляр от 19 </a:t>
            </a:r>
            <a:r>
              <a:rPr lang="ru-RU" dirty="0" smtClean="0"/>
              <a:t>октября, </a:t>
            </a:r>
            <a:r>
              <a:rPr lang="ru-RU" dirty="0" smtClean="0"/>
              <a:t>в котором были перечислены все случаи нарушения договора с их стороны, ими уже забытые, но учтенные Горчаковым, он их уведомил о том, что Россия отныне не признает статьи договора, запретившие ей иметь на Черном море флот и укрепленные базы. Державы, подписавшие договор, естественно, должны были протестовать. Но в тот момент (тонко учтенный Горчаковым) Франция, только что разбитая Пруссией, была поглощена заботой о самосохранении; Пруссия промолчала, отблагодарив таким образом Россию за ее нейтралитет во франко-прусской войне 1870-1871 гг.; Австрия, недавно (в 1866 г.) тоже разбитая Пруссией, заявила вялый протест, и только Англия решительно восстала против русского демарша, но, как заранее рассчитал Горчаков, дальше словесной пикировки не пошла.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Ф.И. Тютчев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7686" y="1676400"/>
            <a:ext cx="4329114" cy="4572000"/>
          </a:xfrm>
        </p:spPr>
        <p:txBody>
          <a:bodyPr/>
          <a:lstStyle/>
          <a:p>
            <a:pPr algn="just"/>
            <a:r>
              <a:rPr lang="ru-RU" b="1" i="1" dirty="0" smtClean="0"/>
              <a:t>Да, вы сдержали ваше слово </a:t>
            </a:r>
          </a:p>
          <a:p>
            <a:pPr algn="just"/>
            <a:r>
              <a:rPr lang="ru-RU" b="1" i="1" dirty="0" smtClean="0"/>
              <a:t> Не двинув пушки, ни рубля, </a:t>
            </a:r>
          </a:p>
          <a:p>
            <a:pPr algn="just"/>
            <a:r>
              <a:rPr lang="ru-RU" b="1" i="1" dirty="0" smtClean="0"/>
              <a:t> В свои права вступает снова </a:t>
            </a:r>
          </a:p>
          <a:p>
            <a:pPr algn="just"/>
            <a:r>
              <a:rPr lang="ru-RU" b="1" i="1" dirty="0" smtClean="0"/>
              <a:t> Родная русская земля </a:t>
            </a:r>
            <a:endParaRPr lang="ru-RU" b="1" i="1" dirty="0"/>
          </a:p>
        </p:txBody>
      </p:sp>
      <p:pic>
        <p:nvPicPr>
          <p:cNvPr id="2050" name="Picture 2" descr="C:\Documents and Settings\admin\Мои документы\Владение Дмитрия Федотова\Работа\Новая папка (9)\Gorchakov_by_Push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857652" cy="404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«Союз трёх императоров»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интересах России Горчаков искусно проводил курс на сближение и с Германией, и с </a:t>
            </a:r>
            <a:r>
              <a:rPr lang="ru-RU" dirty="0" smtClean="0"/>
              <a:t>Австро-Венгрией как </a:t>
            </a:r>
            <a:r>
              <a:rPr lang="ru-RU" dirty="0" smtClean="0"/>
              <a:t>традиционными союзниками, чтобы вклиниться между ними и по возможности объединить их вокруг себя. Отчасти это ему удалось. В </a:t>
            </a:r>
            <a:r>
              <a:rPr lang="ru-RU" b="1" dirty="0" smtClean="0"/>
              <a:t>мае 1873 </a:t>
            </a:r>
            <a:r>
              <a:rPr lang="ru-RU" dirty="0" smtClean="0"/>
              <a:t>г. были подписаны русско-германский и русско-австрийский договоры о «совместной линии поведения», а в октябре аналогичный австро-германский договор завершил оформление </a:t>
            </a:r>
            <a:r>
              <a:rPr lang="ru-RU" b="1" dirty="0" smtClean="0"/>
              <a:t>«Союза 3-х императоров».</a:t>
            </a:r>
            <a:r>
              <a:rPr lang="ru-RU" dirty="0" smtClean="0"/>
              <a:t> Собственно, это был не союз, а всего лишь консультативный пакт: три державы условились в случае угрозы нападения на одну из них договориться о совместных действиях. Тем не менее каждый из участников «Союза 3-х императоров» на время (до первого международного кризиса 1875-1876 гг.) свои позиции укрепил.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«Союз трёх императоров»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Международный авторитет России после этих побед вырос настолько, что царизм счел возможной очередную попытку решить восточный вопрос. К середине 70-х годов «больной человек», как называли Османскую империю с легкой руки Николая I европейские дипломаты, казалось, был уже при смерти.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2421</Words>
  <Application>Microsoft Office PowerPoint</Application>
  <PresentationFormat>Экран (4:3)</PresentationFormat>
  <Paragraphs>163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Геополитические интересы империи и международные противоречия».</vt:lpstr>
      <vt:lpstr>Слайд 2</vt:lpstr>
      <vt:lpstr>Слайд 3</vt:lpstr>
      <vt:lpstr>Александр Михайлович Горчаков</vt:lpstr>
      <vt:lpstr>Отмена ограничительных статей Парижского договора</vt:lpstr>
      <vt:lpstr>Ф.И. Тютчев</vt:lpstr>
      <vt:lpstr>«Союз трёх императоров» </vt:lpstr>
      <vt:lpstr>«Союз трёх императоров» </vt:lpstr>
      <vt:lpstr>Слайд 9</vt:lpstr>
      <vt:lpstr>Слайд 10</vt:lpstr>
      <vt:lpstr>Виктор Гюго</vt:lpstr>
      <vt:lpstr>Слайд 12</vt:lpstr>
      <vt:lpstr>Слайд 13</vt:lpstr>
      <vt:lpstr>Силы сторон</vt:lpstr>
      <vt:lpstr>Слайд 15</vt:lpstr>
      <vt:lpstr>Переправа через Дунай</vt:lpstr>
      <vt:lpstr>Взятие Никополя</vt:lpstr>
      <vt:lpstr>Слайд 18</vt:lpstr>
      <vt:lpstr>Слайд 19</vt:lpstr>
      <vt:lpstr>Герои  русско-турецкой войны 1877 – 1878 гг.  Балканский фронт</vt:lpstr>
      <vt:lpstr>Слайд 21</vt:lpstr>
      <vt:lpstr>Слайд 22</vt:lpstr>
      <vt:lpstr>Слайд 23</vt:lpstr>
      <vt:lpstr>Слайд 24</vt:lpstr>
      <vt:lpstr>Слайд 25</vt:lpstr>
      <vt:lpstr>Оборона Шипки</vt:lpstr>
      <vt:lpstr>Слайд 27</vt:lpstr>
      <vt:lpstr>писал по этому поводу автор «Дубинушки» А.А. Ольхин.</vt:lpstr>
      <vt:lpstr>«Захват Гривицкого редута под Плевной»</vt:lpstr>
      <vt:lpstr>Слайд 30</vt:lpstr>
      <vt:lpstr>Захват Плевны</vt:lpstr>
      <vt:lpstr>Слайд 32</vt:lpstr>
      <vt:lpstr>Слайд 33</vt:lpstr>
      <vt:lpstr>Сан-Стефанский мирный договор (19 февраля 1878 г.)</vt:lpstr>
      <vt:lpstr>Слайд 35</vt:lpstr>
      <vt:lpstr>Берлинский конгресс (июнь 1878 г.)</vt:lpstr>
      <vt:lpstr>Слайд 37</vt:lpstr>
      <vt:lpstr>«Сан-Стефанский мирный договор и Берлинский трактат». </vt:lpstr>
      <vt:lpstr>Слайд 39</vt:lpstr>
      <vt:lpstr>Большая игра</vt:lpstr>
      <vt:lpstr>Слайд 41</vt:lpstr>
      <vt:lpstr>Слайд 42</vt:lpstr>
      <vt:lpstr>Присоединение Средней Азии</vt:lpstr>
      <vt:lpstr>Слайд 44</vt:lpstr>
      <vt:lpstr>Слайд 45</vt:lpstr>
      <vt:lpstr>Апофеоз войны</vt:lpstr>
      <vt:lpstr>Слайд 47</vt:lpstr>
      <vt:lpstr>Слайд 48</vt:lpstr>
      <vt:lpstr>Дальневосточное направление внешней политики России во второй половине XIX 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Геополитические интересы империи и международные противоречия».</dc:title>
  <dc:creator>Home</dc:creator>
  <cp:lastModifiedBy>Home</cp:lastModifiedBy>
  <cp:revision>43</cp:revision>
  <dcterms:created xsi:type="dcterms:W3CDTF">2013-03-24T18:13:47Z</dcterms:created>
  <dcterms:modified xsi:type="dcterms:W3CDTF">2013-03-24T19:58:53Z</dcterms:modified>
</cp:coreProperties>
</file>