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7" r:id="rId5"/>
    <p:sldId id="264" r:id="rId6"/>
    <p:sldId id="265" r:id="rId7"/>
    <p:sldId id="269" r:id="rId8"/>
    <p:sldId id="268" r:id="rId9"/>
    <p:sldId id="266" r:id="rId10"/>
    <p:sldId id="276" r:id="rId11"/>
    <p:sldId id="277" r:id="rId12"/>
    <p:sldId id="278" r:id="rId13"/>
    <p:sldId id="270" r:id="rId14"/>
    <p:sldId id="260" r:id="rId15"/>
    <p:sldId id="263" r:id="rId16"/>
    <p:sldId id="257" r:id="rId17"/>
    <p:sldId id="258" r:id="rId18"/>
    <p:sldId id="271" r:id="rId19"/>
    <p:sldId id="259" r:id="rId20"/>
    <p:sldId id="272" r:id="rId21"/>
    <p:sldId id="273" r:id="rId22"/>
    <p:sldId id="274" r:id="rId23"/>
    <p:sldId id="275" r:id="rId24"/>
    <p:sldId id="280" r:id="rId25"/>
    <p:sldId id="288" r:id="rId26"/>
    <p:sldId id="281" r:id="rId27"/>
    <p:sldId id="285" r:id="rId28"/>
    <p:sldId id="290" r:id="rId29"/>
    <p:sldId id="279" r:id="rId30"/>
    <p:sldId id="284" r:id="rId31"/>
    <p:sldId id="286" r:id="rId32"/>
    <p:sldId id="282" r:id="rId33"/>
    <p:sldId id="283" r:id="rId34"/>
    <p:sldId id="287"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3" r:id="rId52"/>
    <p:sldId id="308" r:id="rId53"/>
    <p:sldId id="307"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1CEA4-2D26-443E-BBA4-ABA078D69734}" type="doc">
      <dgm:prSet loTypeId="urn:microsoft.com/office/officeart/2005/8/layout/hList7" loCatId="list" qsTypeId="urn:microsoft.com/office/officeart/2005/8/quickstyle/simple1" qsCatId="simple" csTypeId="urn:microsoft.com/office/officeart/2005/8/colors/accent1_2" csCatId="accent1" phldr="1"/>
      <dgm:spPr/>
    </dgm:pt>
    <dgm:pt modelId="{2253E68E-E001-4FA5-9703-E2DFF4F896AA}">
      <dgm:prSet phldrT="[Текст]"/>
      <dgm:spPr/>
      <dgm:t>
        <a:bodyPr/>
        <a:lstStyle/>
        <a:p>
          <a:r>
            <a:rPr lang="ru-RU" dirty="0" smtClean="0"/>
            <a:t>Великобритания</a:t>
          </a:r>
          <a:endParaRPr lang="ru-RU" dirty="0"/>
        </a:p>
      </dgm:t>
    </dgm:pt>
    <dgm:pt modelId="{87BF45A3-58CF-465E-A24E-04B96BF4211B}" type="parTrans" cxnId="{BAF7EE6B-C94E-4BC3-89E4-C648EA9C3874}">
      <dgm:prSet/>
      <dgm:spPr/>
    </dgm:pt>
    <dgm:pt modelId="{A1713425-4842-470E-A307-051F78DEF312}" type="sibTrans" cxnId="{BAF7EE6B-C94E-4BC3-89E4-C648EA9C3874}">
      <dgm:prSet/>
      <dgm:spPr/>
    </dgm:pt>
    <dgm:pt modelId="{956AB82F-F4A4-4CBF-86AA-89906F4F3D0C}">
      <dgm:prSet phldrT="[Текст]"/>
      <dgm:spPr/>
      <dgm:t>
        <a:bodyPr/>
        <a:lstStyle/>
        <a:p>
          <a:r>
            <a:rPr lang="ru-RU" dirty="0" smtClean="0"/>
            <a:t>Франция</a:t>
          </a:r>
          <a:endParaRPr lang="ru-RU" dirty="0"/>
        </a:p>
      </dgm:t>
    </dgm:pt>
    <dgm:pt modelId="{28F3796D-4CAF-4EA1-9696-A0006F3A26BA}" type="parTrans" cxnId="{915DA32E-C26C-48DE-8E08-CBFEBD3F1F4A}">
      <dgm:prSet/>
      <dgm:spPr/>
    </dgm:pt>
    <dgm:pt modelId="{8F98AD04-C8AD-4912-A7A9-F1ADEEF10BD8}" type="sibTrans" cxnId="{915DA32E-C26C-48DE-8E08-CBFEBD3F1F4A}">
      <dgm:prSet/>
      <dgm:spPr/>
    </dgm:pt>
    <dgm:pt modelId="{E35A7D6A-D4A4-4BE6-88B6-D5DA9D6B9C5E}">
      <dgm:prSet phldrT="[Текст]"/>
      <dgm:spPr/>
      <dgm:t>
        <a:bodyPr/>
        <a:lstStyle/>
        <a:p>
          <a:r>
            <a:rPr lang="ru-RU" dirty="0" smtClean="0"/>
            <a:t>Российская Империя</a:t>
          </a:r>
          <a:endParaRPr lang="ru-RU" dirty="0"/>
        </a:p>
      </dgm:t>
    </dgm:pt>
    <dgm:pt modelId="{4379FA4D-8139-419D-839A-CC520CD66B45}" type="parTrans" cxnId="{6E5D435C-EBB2-4F5B-9281-8E8F3F0E0106}">
      <dgm:prSet/>
      <dgm:spPr/>
    </dgm:pt>
    <dgm:pt modelId="{5E196038-D9F9-4BA5-92BA-01A4A70D7D7A}" type="sibTrans" cxnId="{6E5D435C-EBB2-4F5B-9281-8E8F3F0E0106}">
      <dgm:prSet/>
      <dgm:spPr/>
    </dgm:pt>
    <dgm:pt modelId="{00B8549D-6D97-4E6F-8BD7-7F07E8D85C02}" type="pres">
      <dgm:prSet presAssocID="{74C1CEA4-2D26-443E-BBA4-ABA078D69734}" presName="Name0" presStyleCnt="0">
        <dgm:presLayoutVars>
          <dgm:dir/>
          <dgm:resizeHandles val="exact"/>
        </dgm:presLayoutVars>
      </dgm:prSet>
      <dgm:spPr/>
    </dgm:pt>
    <dgm:pt modelId="{46ABFB57-7F97-4880-AEF8-6851D69DA76D}" type="pres">
      <dgm:prSet presAssocID="{74C1CEA4-2D26-443E-BBA4-ABA078D69734}" presName="fgShape" presStyleLbl="fgShp" presStyleIdx="0" presStyleCnt="1"/>
      <dgm:spPr/>
    </dgm:pt>
    <dgm:pt modelId="{E13274E1-7906-46E9-B706-DC6B67A9E830}" type="pres">
      <dgm:prSet presAssocID="{74C1CEA4-2D26-443E-BBA4-ABA078D69734}" presName="linComp" presStyleCnt="0"/>
      <dgm:spPr/>
    </dgm:pt>
    <dgm:pt modelId="{6470C838-70EB-430B-9335-778313B73D8C}" type="pres">
      <dgm:prSet presAssocID="{2253E68E-E001-4FA5-9703-E2DFF4F896AA}" presName="compNode" presStyleCnt="0"/>
      <dgm:spPr/>
    </dgm:pt>
    <dgm:pt modelId="{EFB975EC-7248-40C6-A282-47046E566EF7}" type="pres">
      <dgm:prSet presAssocID="{2253E68E-E001-4FA5-9703-E2DFF4F896AA}" presName="bkgdShape" presStyleLbl="node1" presStyleIdx="0" presStyleCnt="3"/>
      <dgm:spPr/>
      <dgm:t>
        <a:bodyPr/>
        <a:lstStyle/>
        <a:p>
          <a:endParaRPr lang="ru-RU"/>
        </a:p>
      </dgm:t>
    </dgm:pt>
    <dgm:pt modelId="{328E509F-6CE7-4BDC-AC65-B150B26D182F}" type="pres">
      <dgm:prSet presAssocID="{2253E68E-E001-4FA5-9703-E2DFF4F896AA}" presName="nodeTx" presStyleLbl="node1" presStyleIdx="0" presStyleCnt="3">
        <dgm:presLayoutVars>
          <dgm:bulletEnabled val="1"/>
        </dgm:presLayoutVars>
      </dgm:prSet>
      <dgm:spPr/>
      <dgm:t>
        <a:bodyPr/>
        <a:lstStyle/>
        <a:p>
          <a:endParaRPr lang="ru-RU"/>
        </a:p>
      </dgm:t>
    </dgm:pt>
    <dgm:pt modelId="{26743986-1007-4F2D-9904-4E480739C7E3}" type="pres">
      <dgm:prSet presAssocID="{2253E68E-E001-4FA5-9703-E2DFF4F896AA}" presName="invisiNode" presStyleLbl="node1" presStyleIdx="0" presStyleCnt="3"/>
      <dgm:spPr/>
    </dgm:pt>
    <dgm:pt modelId="{3A2C8D28-9CF0-4DB0-AEA0-5844216BD9FA}" type="pres">
      <dgm:prSet presAssocID="{2253E68E-E001-4FA5-9703-E2DFF4F896AA}" presName="imagNode" presStyleLbl="fgImgPlace1" presStyleIdx="0" presStyleCnt="3"/>
      <dgm:spPr>
        <a:blipFill rotWithShape="0">
          <a:blip xmlns:r="http://schemas.openxmlformats.org/officeDocument/2006/relationships" r:embed="rId1"/>
          <a:stretch>
            <a:fillRect/>
          </a:stretch>
        </a:blipFill>
      </dgm:spPr>
    </dgm:pt>
    <dgm:pt modelId="{94B4A4B0-090D-41AE-B710-F1FCDA75B8D9}" type="pres">
      <dgm:prSet presAssocID="{A1713425-4842-470E-A307-051F78DEF312}" presName="sibTrans" presStyleLbl="sibTrans2D1" presStyleIdx="0" presStyleCnt="0"/>
      <dgm:spPr/>
    </dgm:pt>
    <dgm:pt modelId="{5B4B57CC-E553-448D-B1DD-BA38477E9CF6}" type="pres">
      <dgm:prSet presAssocID="{956AB82F-F4A4-4CBF-86AA-89906F4F3D0C}" presName="compNode" presStyleCnt="0"/>
      <dgm:spPr/>
    </dgm:pt>
    <dgm:pt modelId="{678FC88E-E810-4E9B-9965-52F258BD56C0}" type="pres">
      <dgm:prSet presAssocID="{956AB82F-F4A4-4CBF-86AA-89906F4F3D0C}" presName="bkgdShape" presStyleLbl="node1" presStyleIdx="1" presStyleCnt="3"/>
      <dgm:spPr/>
      <dgm:t>
        <a:bodyPr/>
        <a:lstStyle/>
        <a:p>
          <a:endParaRPr lang="ru-RU"/>
        </a:p>
      </dgm:t>
    </dgm:pt>
    <dgm:pt modelId="{EEC5AF82-2C88-4348-9148-7E1DACD83EFA}" type="pres">
      <dgm:prSet presAssocID="{956AB82F-F4A4-4CBF-86AA-89906F4F3D0C}" presName="nodeTx" presStyleLbl="node1" presStyleIdx="1" presStyleCnt="3">
        <dgm:presLayoutVars>
          <dgm:bulletEnabled val="1"/>
        </dgm:presLayoutVars>
      </dgm:prSet>
      <dgm:spPr/>
      <dgm:t>
        <a:bodyPr/>
        <a:lstStyle/>
        <a:p>
          <a:endParaRPr lang="ru-RU"/>
        </a:p>
      </dgm:t>
    </dgm:pt>
    <dgm:pt modelId="{044E0341-9277-4C1D-B7D4-4FC9541408B1}" type="pres">
      <dgm:prSet presAssocID="{956AB82F-F4A4-4CBF-86AA-89906F4F3D0C}" presName="invisiNode" presStyleLbl="node1" presStyleIdx="1" presStyleCnt="3"/>
      <dgm:spPr/>
    </dgm:pt>
    <dgm:pt modelId="{2AF3A66B-87EA-4316-B6CC-5EFCFB3CAF7D}" type="pres">
      <dgm:prSet presAssocID="{956AB82F-F4A4-4CBF-86AA-89906F4F3D0C}" presName="imagNode" presStyleLbl="fgImgPlace1" presStyleIdx="1" presStyleCnt="3"/>
      <dgm:spPr>
        <a:blipFill rotWithShape="0">
          <a:blip xmlns:r="http://schemas.openxmlformats.org/officeDocument/2006/relationships" r:embed="rId2"/>
          <a:stretch>
            <a:fillRect/>
          </a:stretch>
        </a:blipFill>
      </dgm:spPr>
    </dgm:pt>
    <dgm:pt modelId="{8C920436-89AF-4326-BE17-0EF65AD6C6D9}" type="pres">
      <dgm:prSet presAssocID="{8F98AD04-C8AD-4912-A7A9-F1ADEEF10BD8}" presName="sibTrans" presStyleLbl="sibTrans2D1" presStyleIdx="0" presStyleCnt="0"/>
      <dgm:spPr/>
    </dgm:pt>
    <dgm:pt modelId="{EFCF7954-8C2B-42B3-B7C7-D7B7463FB9CE}" type="pres">
      <dgm:prSet presAssocID="{E35A7D6A-D4A4-4BE6-88B6-D5DA9D6B9C5E}" presName="compNode" presStyleCnt="0"/>
      <dgm:spPr/>
    </dgm:pt>
    <dgm:pt modelId="{4A8AA2D7-8006-4F40-B84D-FF2949B5A304}" type="pres">
      <dgm:prSet presAssocID="{E35A7D6A-D4A4-4BE6-88B6-D5DA9D6B9C5E}" presName="bkgdShape" presStyleLbl="node1" presStyleIdx="2" presStyleCnt="3"/>
      <dgm:spPr/>
      <dgm:t>
        <a:bodyPr/>
        <a:lstStyle/>
        <a:p>
          <a:endParaRPr lang="ru-RU"/>
        </a:p>
      </dgm:t>
    </dgm:pt>
    <dgm:pt modelId="{525EA9D8-6F4D-414B-93C4-CF51E5A5926C}" type="pres">
      <dgm:prSet presAssocID="{E35A7D6A-D4A4-4BE6-88B6-D5DA9D6B9C5E}" presName="nodeTx" presStyleLbl="node1" presStyleIdx="2" presStyleCnt="3">
        <dgm:presLayoutVars>
          <dgm:bulletEnabled val="1"/>
        </dgm:presLayoutVars>
      </dgm:prSet>
      <dgm:spPr/>
      <dgm:t>
        <a:bodyPr/>
        <a:lstStyle/>
        <a:p>
          <a:endParaRPr lang="ru-RU"/>
        </a:p>
      </dgm:t>
    </dgm:pt>
    <dgm:pt modelId="{C47FBD93-1FEC-49D3-BECB-605318F0AF30}" type="pres">
      <dgm:prSet presAssocID="{E35A7D6A-D4A4-4BE6-88B6-D5DA9D6B9C5E}" presName="invisiNode" presStyleLbl="node1" presStyleIdx="2" presStyleCnt="3"/>
      <dgm:spPr/>
    </dgm:pt>
    <dgm:pt modelId="{5D35A020-76A2-40A0-87A7-09776866B527}" type="pres">
      <dgm:prSet presAssocID="{E35A7D6A-D4A4-4BE6-88B6-D5DA9D6B9C5E}" presName="imagNode" presStyleLbl="fgImgPlace1" presStyleIdx="2" presStyleCnt="3"/>
      <dgm:spPr>
        <a:blipFill rotWithShape="0">
          <a:blip xmlns:r="http://schemas.openxmlformats.org/officeDocument/2006/relationships" r:embed="rId3"/>
          <a:stretch>
            <a:fillRect/>
          </a:stretch>
        </a:blipFill>
      </dgm:spPr>
    </dgm:pt>
  </dgm:ptLst>
  <dgm:cxnLst>
    <dgm:cxn modelId="{B469A753-84E3-4DF1-93E2-CB983F4E3AB2}" type="presOf" srcId="{2253E68E-E001-4FA5-9703-E2DFF4F896AA}" destId="{328E509F-6CE7-4BDC-AC65-B150B26D182F}" srcOrd="1" destOrd="0" presId="urn:microsoft.com/office/officeart/2005/8/layout/hList7"/>
    <dgm:cxn modelId="{8F3FC32D-E141-4FC1-B5B4-2E1E5B399A3A}" type="presOf" srcId="{E35A7D6A-D4A4-4BE6-88B6-D5DA9D6B9C5E}" destId="{4A8AA2D7-8006-4F40-B84D-FF2949B5A304}" srcOrd="0" destOrd="0" presId="urn:microsoft.com/office/officeart/2005/8/layout/hList7"/>
    <dgm:cxn modelId="{915DA32E-C26C-48DE-8E08-CBFEBD3F1F4A}" srcId="{74C1CEA4-2D26-443E-BBA4-ABA078D69734}" destId="{956AB82F-F4A4-4CBF-86AA-89906F4F3D0C}" srcOrd="1" destOrd="0" parTransId="{28F3796D-4CAF-4EA1-9696-A0006F3A26BA}" sibTransId="{8F98AD04-C8AD-4912-A7A9-F1ADEEF10BD8}"/>
    <dgm:cxn modelId="{6E5D435C-EBB2-4F5B-9281-8E8F3F0E0106}" srcId="{74C1CEA4-2D26-443E-BBA4-ABA078D69734}" destId="{E35A7D6A-D4A4-4BE6-88B6-D5DA9D6B9C5E}" srcOrd="2" destOrd="0" parTransId="{4379FA4D-8139-419D-839A-CC520CD66B45}" sibTransId="{5E196038-D9F9-4BA5-92BA-01A4A70D7D7A}"/>
    <dgm:cxn modelId="{47D2F96F-81C9-45E4-B9BD-E8C8F203A184}" type="presOf" srcId="{74C1CEA4-2D26-443E-BBA4-ABA078D69734}" destId="{00B8549D-6D97-4E6F-8BD7-7F07E8D85C02}" srcOrd="0" destOrd="0" presId="urn:microsoft.com/office/officeart/2005/8/layout/hList7"/>
    <dgm:cxn modelId="{ED35419D-FC3C-40E6-901D-CA43DEEEAD6C}" type="presOf" srcId="{8F98AD04-C8AD-4912-A7A9-F1ADEEF10BD8}" destId="{8C920436-89AF-4326-BE17-0EF65AD6C6D9}" srcOrd="0" destOrd="0" presId="urn:microsoft.com/office/officeart/2005/8/layout/hList7"/>
    <dgm:cxn modelId="{8BF81988-BC3F-4868-B23D-3BA91EE16A88}" type="presOf" srcId="{E35A7D6A-D4A4-4BE6-88B6-D5DA9D6B9C5E}" destId="{525EA9D8-6F4D-414B-93C4-CF51E5A5926C}" srcOrd="1" destOrd="0" presId="urn:microsoft.com/office/officeart/2005/8/layout/hList7"/>
    <dgm:cxn modelId="{BAF7EE6B-C94E-4BC3-89E4-C648EA9C3874}" srcId="{74C1CEA4-2D26-443E-BBA4-ABA078D69734}" destId="{2253E68E-E001-4FA5-9703-E2DFF4F896AA}" srcOrd="0" destOrd="0" parTransId="{87BF45A3-58CF-465E-A24E-04B96BF4211B}" sibTransId="{A1713425-4842-470E-A307-051F78DEF312}"/>
    <dgm:cxn modelId="{E790F28A-10EE-4B7C-930E-D8FC84EF76DE}" type="presOf" srcId="{2253E68E-E001-4FA5-9703-E2DFF4F896AA}" destId="{EFB975EC-7248-40C6-A282-47046E566EF7}" srcOrd="0" destOrd="0" presId="urn:microsoft.com/office/officeart/2005/8/layout/hList7"/>
    <dgm:cxn modelId="{5E6F682A-8D33-41D3-B8E2-F536ED944FA9}" type="presOf" srcId="{956AB82F-F4A4-4CBF-86AA-89906F4F3D0C}" destId="{678FC88E-E810-4E9B-9965-52F258BD56C0}" srcOrd="0" destOrd="0" presId="urn:microsoft.com/office/officeart/2005/8/layout/hList7"/>
    <dgm:cxn modelId="{E28D1BAD-F38C-42CC-A744-554C05E8ACB5}" type="presOf" srcId="{A1713425-4842-470E-A307-051F78DEF312}" destId="{94B4A4B0-090D-41AE-B710-F1FCDA75B8D9}" srcOrd="0" destOrd="0" presId="urn:microsoft.com/office/officeart/2005/8/layout/hList7"/>
    <dgm:cxn modelId="{ABBCA6FC-0FAC-4FDB-A856-7B8917DCDB60}" type="presOf" srcId="{956AB82F-F4A4-4CBF-86AA-89906F4F3D0C}" destId="{EEC5AF82-2C88-4348-9148-7E1DACD83EFA}" srcOrd="1" destOrd="0" presId="urn:microsoft.com/office/officeart/2005/8/layout/hList7"/>
    <dgm:cxn modelId="{AF0C03EC-566F-480E-9ADB-FD8B40BA43F0}" type="presParOf" srcId="{00B8549D-6D97-4E6F-8BD7-7F07E8D85C02}" destId="{46ABFB57-7F97-4880-AEF8-6851D69DA76D}" srcOrd="0" destOrd="0" presId="urn:microsoft.com/office/officeart/2005/8/layout/hList7"/>
    <dgm:cxn modelId="{75BEF2FA-CBD7-47E9-9C3A-4E2229981698}" type="presParOf" srcId="{00B8549D-6D97-4E6F-8BD7-7F07E8D85C02}" destId="{E13274E1-7906-46E9-B706-DC6B67A9E830}" srcOrd="1" destOrd="0" presId="urn:microsoft.com/office/officeart/2005/8/layout/hList7"/>
    <dgm:cxn modelId="{3A07147C-7821-4B3D-AFD3-FEE917FC0FCF}" type="presParOf" srcId="{E13274E1-7906-46E9-B706-DC6B67A9E830}" destId="{6470C838-70EB-430B-9335-778313B73D8C}" srcOrd="0" destOrd="0" presId="urn:microsoft.com/office/officeart/2005/8/layout/hList7"/>
    <dgm:cxn modelId="{AB7D320D-C803-4261-9BE4-7B6E9F7B65E9}" type="presParOf" srcId="{6470C838-70EB-430B-9335-778313B73D8C}" destId="{EFB975EC-7248-40C6-A282-47046E566EF7}" srcOrd="0" destOrd="0" presId="urn:microsoft.com/office/officeart/2005/8/layout/hList7"/>
    <dgm:cxn modelId="{658C3D42-E43B-4C4E-B7E6-8DCDE9484981}" type="presParOf" srcId="{6470C838-70EB-430B-9335-778313B73D8C}" destId="{328E509F-6CE7-4BDC-AC65-B150B26D182F}" srcOrd="1" destOrd="0" presId="urn:microsoft.com/office/officeart/2005/8/layout/hList7"/>
    <dgm:cxn modelId="{AA965BE0-B0CC-496B-B272-428600F9458C}" type="presParOf" srcId="{6470C838-70EB-430B-9335-778313B73D8C}" destId="{26743986-1007-4F2D-9904-4E480739C7E3}" srcOrd="2" destOrd="0" presId="urn:microsoft.com/office/officeart/2005/8/layout/hList7"/>
    <dgm:cxn modelId="{AE2C6F30-8F20-438A-816A-28315E27D239}" type="presParOf" srcId="{6470C838-70EB-430B-9335-778313B73D8C}" destId="{3A2C8D28-9CF0-4DB0-AEA0-5844216BD9FA}" srcOrd="3" destOrd="0" presId="urn:microsoft.com/office/officeart/2005/8/layout/hList7"/>
    <dgm:cxn modelId="{E2F60CBD-CB5D-4472-AB9D-D14D66CCCDB2}" type="presParOf" srcId="{E13274E1-7906-46E9-B706-DC6B67A9E830}" destId="{94B4A4B0-090D-41AE-B710-F1FCDA75B8D9}" srcOrd="1" destOrd="0" presId="urn:microsoft.com/office/officeart/2005/8/layout/hList7"/>
    <dgm:cxn modelId="{490F5FCD-9CC3-4790-A8B4-050033467373}" type="presParOf" srcId="{E13274E1-7906-46E9-B706-DC6B67A9E830}" destId="{5B4B57CC-E553-448D-B1DD-BA38477E9CF6}" srcOrd="2" destOrd="0" presId="urn:microsoft.com/office/officeart/2005/8/layout/hList7"/>
    <dgm:cxn modelId="{4EC48A72-6E4D-4B32-9631-9AB8C1E643AE}" type="presParOf" srcId="{5B4B57CC-E553-448D-B1DD-BA38477E9CF6}" destId="{678FC88E-E810-4E9B-9965-52F258BD56C0}" srcOrd="0" destOrd="0" presId="urn:microsoft.com/office/officeart/2005/8/layout/hList7"/>
    <dgm:cxn modelId="{3799D166-DA66-4CD5-8A8E-2CB254C8B085}" type="presParOf" srcId="{5B4B57CC-E553-448D-B1DD-BA38477E9CF6}" destId="{EEC5AF82-2C88-4348-9148-7E1DACD83EFA}" srcOrd="1" destOrd="0" presId="urn:microsoft.com/office/officeart/2005/8/layout/hList7"/>
    <dgm:cxn modelId="{516D1CD3-59EC-43EB-AC47-34072BA65EDC}" type="presParOf" srcId="{5B4B57CC-E553-448D-B1DD-BA38477E9CF6}" destId="{044E0341-9277-4C1D-B7D4-4FC9541408B1}" srcOrd="2" destOrd="0" presId="urn:microsoft.com/office/officeart/2005/8/layout/hList7"/>
    <dgm:cxn modelId="{DC2E705F-B1AE-4F00-B5DD-4180EA576E79}" type="presParOf" srcId="{5B4B57CC-E553-448D-B1DD-BA38477E9CF6}" destId="{2AF3A66B-87EA-4316-B6CC-5EFCFB3CAF7D}" srcOrd="3" destOrd="0" presId="urn:microsoft.com/office/officeart/2005/8/layout/hList7"/>
    <dgm:cxn modelId="{0358EF39-6031-4CE1-A92B-CABDB1954C6D}" type="presParOf" srcId="{E13274E1-7906-46E9-B706-DC6B67A9E830}" destId="{8C920436-89AF-4326-BE17-0EF65AD6C6D9}" srcOrd="3" destOrd="0" presId="urn:microsoft.com/office/officeart/2005/8/layout/hList7"/>
    <dgm:cxn modelId="{6EDAF1F9-AC76-4CE7-B7B5-E1B3BFDAEFC8}" type="presParOf" srcId="{E13274E1-7906-46E9-B706-DC6B67A9E830}" destId="{EFCF7954-8C2B-42B3-B7C7-D7B7463FB9CE}" srcOrd="4" destOrd="0" presId="urn:microsoft.com/office/officeart/2005/8/layout/hList7"/>
    <dgm:cxn modelId="{D47772FC-477C-4D91-A8DC-963D51E8DC43}" type="presParOf" srcId="{EFCF7954-8C2B-42B3-B7C7-D7B7463FB9CE}" destId="{4A8AA2D7-8006-4F40-B84D-FF2949B5A304}" srcOrd="0" destOrd="0" presId="urn:microsoft.com/office/officeart/2005/8/layout/hList7"/>
    <dgm:cxn modelId="{BABE75A1-954F-4BEE-A35B-A86D1C869495}" type="presParOf" srcId="{EFCF7954-8C2B-42B3-B7C7-D7B7463FB9CE}" destId="{525EA9D8-6F4D-414B-93C4-CF51E5A5926C}" srcOrd="1" destOrd="0" presId="urn:microsoft.com/office/officeart/2005/8/layout/hList7"/>
    <dgm:cxn modelId="{F8116741-1E9A-434D-A57D-AE6B096FD174}" type="presParOf" srcId="{EFCF7954-8C2B-42B3-B7C7-D7B7463FB9CE}" destId="{C47FBD93-1FEC-49D3-BECB-605318F0AF30}" srcOrd="2" destOrd="0" presId="urn:microsoft.com/office/officeart/2005/8/layout/hList7"/>
    <dgm:cxn modelId="{0F462A3D-E442-4A4C-B6FC-CE95A049B843}" type="presParOf" srcId="{EFCF7954-8C2B-42B3-B7C7-D7B7463FB9CE}" destId="{5D35A020-76A2-40A0-87A7-09776866B527}" srcOrd="3" destOrd="0" presId="urn:microsoft.com/office/officeart/2005/8/layout/hList7"/>
  </dgm:cxnLst>
  <dgm:bg/>
  <dgm:whole/>
</dgm:dataModel>
</file>

<file path=ppt/diagrams/data2.xml><?xml version="1.0" encoding="utf-8"?>
<dgm:dataModel xmlns:dgm="http://schemas.openxmlformats.org/drawingml/2006/diagram" xmlns:a="http://schemas.openxmlformats.org/drawingml/2006/main">
  <dgm:ptLst>
    <dgm:pt modelId="{2572E840-3BAA-4E0C-BFAD-4DE900951EBA}" type="doc">
      <dgm:prSet loTypeId="urn:microsoft.com/office/officeart/2005/8/layout/pList2" loCatId="list" qsTypeId="urn:microsoft.com/office/officeart/2005/8/quickstyle/simple1" qsCatId="simple" csTypeId="urn:microsoft.com/office/officeart/2005/8/colors/accent1_2" csCatId="accent1" phldr="1"/>
      <dgm:spPr/>
    </dgm:pt>
    <dgm:pt modelId="{91464B95-98D3-440C-90C4-2A7041E98FCE}">
      <dgm:prSet phldrT="[Текст]"/>
      <dgm:spPr/>
      <dgm:t>
        <a:bodyPr/>
        <a:lstStyle/>
        <a:p>
          <a:r>
            <a:rPr lang="ru-RU" dirty="0" smtClean="0"/>
            <a:t>Германская Империя</a:t>
          </a:r>
          <a:endParaRPr lang="ru-RU" dirty="0"/>
        </a:p>
      </dgm:t>
    </dgm:pt>
    <dgm:pt modelId="{455E2CFB-7EFF-4A9E-B654-67EB39204668}" type="parTrans" cxnId="{0DFA1A9C-6106-4385-ABE1-BDD40406C2F9}">
      <dgm:prSet/>
      <dgm:spPr/>
    </dgm:pt>
    <dgm:pt modelId="{E30CC03E-F297-4A06-9A94-DF2257C9A63B}" type="sibTrans" cxnId="{0DFA1A9C-6106-4385-ABE1-BDD40406C2F9}">
      <dgm:prSet/>
      <dgm:spPr/>
    </dgm:pt>
    <dgm:pt modelId="{81919874-0E7E-4561-BBE9-DBC787884481}">
      <dgm:prSet phldrT="[Текст]"/>
      <dgm:spPr/>
      <dgm:t>
        <a:bodyPr/>
        <a:lstStyle/>
        <a:p>
          <a:r>
            <a:rPr lang="ru-RU" dirty="0" smtClean="0"/>
            <a:t>Австро-Венгрия</a:t>
          </a:r>
          <a:endParaRPr lang="ru-RU" dirty="0"/>
        </a:p>
      </dgm:t>
    </dgm:pt>
    <dgm:pt modelId="{17155101-E0AA-45DD-8DD8-9F222816E99C}" type="parTrans" cxnId="{3752F5C6-5984-4065-B6D6-10323CA18228}">
      <dgm:prSet/>
      <dgm:spPr/>
    </dgm:pt>
    <dgm:pt modelId="{E01B23AB-C138-46B2-ADDB-FED02E6107D8}" type="sibTrans" cxnId="{3752F5C6-5984-4065-B6D6-10323CA18228}">
      <dgm:prSet/>
      <dgm:spPr/>
    </dgm:pt>
    <dgm:pt modelId="{4B431486-5556-4656-9175-E28F13FF8389}">
      <dgm:prSet phldrT="[Текст]"/>
      <dgm:spPr/>
      <dgm:t>
        <a:bodyPr/>
        <a:lstStyle/>
        <a:p>
          <a:r>
            <a:rPr lang="ru-RU" dirty="0" smtClean="0"/>
            <a:t>Турция и Болгария</a:t>
          </a:r>
        </a:p>
      </dgm:t>
    </dgm:pt>
    <dgm:pt modelId="{427F25D5-331A-428C-92D2-1003CF5DA073}" type="parTrans" cxnId="{B6E11673-D4A7-4A86-B633-8124ECCDCB66}">
      <dgm:prSet/>
      <dgm:spPr/>
    </dgm:pt>
    <dgm:pt modelId="{04479C07-7D90-4EF8-8440-95B25633673F}" type="sibTrans" cxnId="{B6E11673-D4A7-4A86-B633-8124ECCDCB66}">
      <dgm:prSet/>
      <dgm:spPr/>
    </dgm:pt>
    <dgm:pt modelId="{BFD7EC1E-B747-46DB-B548-C3B919E75FB5}" type="pres">
      <dgm:prSet presAssocID="{2572E840-3BAA-4E0C-BFAD-4DE900951EBA}" presName="Name0" presStyleCnt="0">
        <dgm:presLayoutVars>
          <dgm:dir/>
          <dgm:resizeHandles val="exact"/>
        </dgm:presLayoutVars>
      </dgm:prSet>
      <dgm:spPr/>
    </dgm:pt>
    <dgm:pt modelId="{E9C06C98-D334-471E-B201-CAAC8BDCC5DE}" type="pres">
      <dgm:prSet presAssocID="{2572E840-3BAA-4E0C-BFAD-4DE900951EBA}" presName="bkgdShp" presStyleLbl="alignAccFollowNode1" presStyleIdx="0" presStyleCnt="1"/>
      <dgm:spPr/>
    </dgm:pt>
    <dgm:pt modelId="{3920B56F-CEFE-43A2-BFF6-198EF8B4AB42}" type="pres">
      <dgm:prSet presAssocID="{2572E840-3BAA-4E0C-BFAD-4DE900951EBA}" presName="linComp" presStyleCnt="0"/>
      <dgm:spPr/>
    </dgm:pt>
    <dgm:pt modelId="{139A7171-1A6E-4B2B-ABFE-77D0114B363B}" type="pres">
      <dgm:prSet presAssocID="{91464B95-98D3-440C-90C4-2A7041E98FCE}" presName="compNode" presStyleCnt="0"/>
      <dgm:spPr/>
    </dgm:pt>
    <dgm:pt modelId="{5E5B0877-72EF-4F86-B396-4715EE1A5147}" type="pres">
      <dgm:prSet presAssocID="{91464B95-98D3-440C-90C4-2A7041E98FCE}" presName="node" presStyleLbl="node1" presStyleIdx="0" presStyleCnt="3">
        <dgm:presLayoutVars>
          <dgm:bulletEnabled val="1"/>
        </dgm:presLayoutVars>
      </dgm:prSet>
      <dgm:spPr/>
      <dgm:t>
        <a:bodyPr/>
        <a:lstStyle/>
        <a:p>
          <a:endParaRPr lang="ru-RU"/>
        </a:p>
      </dgm:t>
    </dgm:pt>
    <dgm:pt modelId="{724D069D-FEE8-4FA9-BC64-A4C883A000B5}" type="pres">
      <dgm:prSet presAssocID="{91464B95-98D3-440C-90C4-2A7041E98FCE}" presName="invisiNode" presStyleLbl="node1" presStyleIdx="0" presStyleCnt="3"/>
      <dgm:spPr/>
    </dgm:pt>
    <dgm:pt modelId="{3690A188-3D23-4FE4-8F09-2972059F0B95}" type="pres">
      <dgm:prSet presAssocID="{91464B95-98D3-440C-90C4-2A7041E98FCE}" presName="imagNode" presStyleLbl="fgImgPlace1" presStyleIdx="0" presStyleCnt="3"/>
      <dgm:spPr>
        <a:blipFill rotWithShape="0">
          <a:blip xmlns:r="http://schemas.openxmlformats.org/officeDocument/2006/relationships" r:embed="rId1"/>
          <a:stretch>
            <a:fillRect/>
          </a:stretch>
        </a:blipFill>
      </dgm:spPr>
    </dgm:pt>
    <dgm:pt modelId="{20560B5B-7DDC-49E7-B4EB-49F571017CD0}" type="pres">
      <dgm:prSet presAssocID="{E30CC03E-F297-4A06-9A94-DF2257C9A63B}" presName="sibTrans" presStyleLbl="sibTrans2D1" presStyleIdx="0" presStyleCnt="0"/>
      <dgm:spPr/>
    </dgm:pt>
    <dgm:pt modelId="{B74FE5EB-99B0-49BF-82C2-18B7849647B5}" type="pres">
      <dgm:prSet presAssocID="{81919874-0E7E-4561-BBE9-DBC787884481}" presName="compNode" presStyleCnt="0"/>
      <dgm:spPr/>
    </dgm:pt>
    <dgm:pt modelId="{FD9F55C9-2A5C-404E-8801-EE962BA4F9C8}" type="pres">
      <dgm:prSet presAssocID="{81919874-0E7E-4561-BBE9-DBC787884481}" presName="node" presStyleLbl="node1" presStyleIdx="1" presStyleCnt="3">
        <dgm:presLayoutVars>
          <dgm:bulletEnabled val="1"/>
        </dgm:presLayoutVars>
      </dgm:prSet>
      <dgm:spPr/>
      <dgm:t>
        <a:bodyPr/>
        <a:lstStyle/>
        <a:p>
          <a:endParaRPr lang="ru-RU"/>
        </a:p>
      </dgm:t>
    </dgm:pt>
    <dgm:pt modelId="{5AB232B8-E2F1-4FF4-9A74-181B693384DD}" type="pres">
      <dgm:prSet presAssocID="{81919874-0E7E-4561-BBE9-DBC787884481}" presName="invisiNode" presStyleLbl="node1" presStyleIdx="1" presStyleCnt="3"/>
      <dgm:spPr/>
    </dgm:pt>
    <dgm:pt modelId="{80F5FCD8-1AB8-4F63-9E98-7ABE45118BCE}" type="pres">
      <dgm:prSet presAssocID="{81919874-0E7E-4561-BBE9-DBC787884481}" presName="imagNode" presStyleLbl="fgImgPlace1" presStyleIdx="1" presStyleCnt="3"/>
      <dgm:spPr>
        <a:blipFill rotWithShape="0">
          <a:blip xmlns:r="http://schemas.openxmlformats.org/officeDocument/2006/relationships" r:embed="rId2"/>
          <a:stretch>
            <a:fillRect/>
          </a:stretch>
        </a:blipFill>
      </dgm:spPr>
    </dgm:pt>
    <dgm:pt modelId="{830B7FAE-D00D-494D-BC50-36DF15E05799}" type="pres">
      <dgm:prSet presAssocID="{E01B23AB-C138-46B2-ADDB-FED02E6107D8}" presName="sibTrans" presStyleLbl="sibTrans2D1" presStyleIdx="0" presStyleCnt="0"/>
      <dgm:spPr/>
    </dgm:pt>
    <dgm:pt modelId="{3B918909-049A-40D9-AF72-1A9B0AE34AC9}" type="pres">
      <dgm:prSet presAssocID="{4B431486-5556-4656-9175-E28F13FF8389}" presName="compNode" presStyleCnt="0"/>
      <dgm:spPr/>
    </dgm:pt>
    <dgm:pt modelId="{955B34D2-2DC7-4782-9277-20CD68DD07A3}" type="pres">
      <dgm:prSet presAssocID="{4B431486-5556-4656-9175-E28F13FF8389}" presName="node" presStyleLbl="node1" presStyleIdx="2" presStyleCnt="3" custLinFactNeighborX="-898" custLinFactNeighborY="773">
        <dgm:presLayoutVars>
          <dgm:bulletEnabled val="1"/>
        </dgm:presLayoutVars>
      </dgm:prSet>
      <dgm:spPr/>
      <dgm:t>
        <a:bodyPr/>
        <a:lstStyle/>
        <a:p>
          <a:endParaRPr lang="ru-RU"/>
        </a:p>
      </dgm:t>
    </dgm:pt>
    <dgm:pt modelId="{08194AA2-6495-4297-A65B-65B4DB592805}" type="pres">
      <dgm:prSet presAssocID="{4B431486-5556-4656-9175-E28F13FF8389}" presName="invisiNode" presStyleLbl="node1" presStyleIdx="2" presStyleCnt="3"/>
      <dgm:spPr/>
    </dgm:pt>
    <dgm:pt modelId="{78069A3D-24ED-4D1C-A38E-4CF411A90331}" type="pres">
      <dgm:prSet presAssocID="{4B431486-5556-4656-9175-E28F13FF8389}" presName="imagNode" presStyleLbl="fgImgPlace1" presStyleIdx="2" presStyleCnt="3"/>
      <dgm:spPr>
        <a:blipFill rotWithShape="0">
          <a:blip xmlns:r="http://schemas.openxmlformats.org/officeDocument/2006/relationships" r:embed="rId3"/>
          <a:stretch>
            <a:fillRect/>
          </a:stretch>
        </a:blipFill>
      </dgm:spPr>
    </dgm:pt>
  </dgm:ptLst>
  <dgm:cxnLst>
    <dgm:cxn modelId="{30920053-7F03-40FB-BC44-DCC684BDBAEF}" type="presOf" srcId="{E01B23AB-C138-46B2-ADDB-FED02E6107D8}" destId="{830B7FAE-D00D-494D-BC50-36DF15E05799}" srcOrd="0" destOrd="0" presId="urn:microsoft.com/office/officeart/2005/8/layout/pList2"/>
    <dgm:cxn modelId="{EE844BC1-5281-466A-A61B-4C6917D30EF8}" type="presOf" srcId="{4B431486-5556-4656-9175-E28F13FF8389}" destId="{955B34D2-2DC7-4782-9277-20CD68DD07A3}" srcOrd="0" destOrd="0" presId="urn:microsoft.com/office/officeart/2005/8/layout/pList2"/>
    <dgm:cxn modelId="{3752F5C6-5984-4065-B6D6-10323CA18228}" srcId="{2572E840-3BAA-4E0C-BFAD-4DE900951EBA}" destId="{81919874-0E7E-4561-BBE9-DBC787884481}" srcOrd="1" destOrd="0" parTransId="{17155101-E0AA-45DD-8DD8-9F222816E99C}" sibTransId="{E01B23AB-C138-46B2-ADDB-FED02E6107D8}"/>
    <dgm:cxn modelId="{0DFA1A9C-6106-4385-ABE1-BDD40406C2F9}" srcId="{2572E840-3BAA-4E0C-BFAD-4DE900951EBA}" destId="{91464B95-98D3-440C-90C4-2A7041E98FCE}" srcOrd="0" destOrd="0" parTransId="{455E2CFB-7EFF-4A9E-B654-67EB39204668}" sibTransId="{E30CC03E-F297-4A06-9A94-DF2257C9A63B}"/>
    <dgm:cxn modelId="{AF61A4E0-7401-4156-9019-EDEC3F9C5970}" type="presOf" srcId="{E30CC03E-F297-4A06-9A94-DF2257C9A63B}" destId="{20560B5B-7DDC-49E7-B4EB-49F571017CD0}" srcOrd="0" destOrd="0" presId="urn:microsoft.com/office/officeart/2005/8/layout/pList2"/>
    <dgm:cxn modelId="{B6E11673-D4A7-4A86-B633-8124ECCDCB66}" srcId="{2572E840-3BAA-4E0C-BFAD-4DE900951EBA}" destId="{4B431486-5556-4656-9175-E28F13FF8389}" srcOrd="2" destOrd="0" parTransId="{427F25D5-331A-428C-92D2-1003CF5DA073}" sibTransId="{04479C07-7D90-4EF8-8440-95B25633673F}"/>
    <dgm:cxn modelId="{C3C926D7-B98B-4DD6-9EE7-E2A3FA4EF2E0}" type="presOf" srcId="{91464B95-98D3-440C-90C4-2A7041E98FCE}" destId="{5E5B0877-72EF-4F86-B396-4715EE1A5147}" srcOrd="0" destOrd="0" presId="urn:microsoft.com/office/officeart/2005/8/layout/pList2"/>
    <dgm:cxn modelId="{33865569-720E-4D6A-B2E4-9F8D8023931A}" type="presOf" srcId="{81919874-0E7E-4561-BBE9-DBC787884481}" destId="{FD9F55C9-2A5C-404E-8801-EE962BA4F9C8}" srcOrd="0" destOrd="0" presId="urn:microsoft.com/office/officeart/2005/8/layout/pList2"/>
    <dgm:cxn modelId="{7D7680D7-FBC4-420D-A304-13BCB47A3E6F}" type="presOf" srcId="{2572E840-3BAA-4E0C-BFAD-4DE900951EBA}" destId="{BFD7EC1E-B747-46DB-B548-C3B919E75FB5}" srcOrd="0" destOrd="0" presId="urn:microsoft.com/office/officeart/2005/8/layout/pList2"/>
    <dgm:cxn modelId="{C733668F-B8BF-4846-AE95-455EC1FC65AE}" type="presParOf" srcId="{BFD7EC1E-B747-46DB-B548-C3B919E75FB5}" destId="{E9C06C98-D334-471E-B201-CAAC8BDCC5DE}" srcOrd="0" destOrd="0" presId="urn:microsoft.com/office/officeart/2005/8/layout/pList2"/>
    <dgm:cxn modelId="{C68A8DD0-08D7-470A-A004-36B971047DB8}" type="presParOf" srcId="{BFD7EC1E-B747-46DB-B548-C3B919E75FB5}" destId="{3920B56F-CEFE-43A2-BFF6-198EF8B4AB42}" srcOrd="1" destOrd="0" presId="urn:microsoft.com/office/officeart/2005/8/layout/pList2"/>
    <dgm:cxn modelId="{5AFEB315-398A-4D09-B966-FE853F4404CD}" type="presParOf" srcId="{3920B56F-CEFE-43A2-BFF6-198EF8B4AB42}" destId="{139A7171-1A6E-4B2B-ABFE-77D0114B363B}" srcOrd="0" destOrd="0" presId="urn:microsoft.com/office/officeart/2005/8/layout/pList2"/>
    <dgm:cxn modelId="{21000873-A3A9-4858-916E-8C61DC3CDDE2}" type="presParOf" srcId="{139A7171-1A6E-4B2B-ABFE-77D0114B363B}" destId="{5E5B0877-72EF-4F86-B396-4715EE1A5147}" srcOrd="0" destOrd="0" presId="urn:microsoft.com/office/officeart/2005/8/layout/pList2"/>
    <dgm:cxn modelId="{2655A12C-698D-43CE-98BB-707691903F78}" type="presParOf" srcId="{139A7171-1A6E-4B2B-ABFE-77D0114B363B}" destId="{724D069D-FEE8-4FA9-BC64-A4C883A000B5}" srcOrd="1" destOrd="0" presId="urn:microsoft.com/office/officeart/2005/8/layout/pList2"/>
    <dgm:cxn modelId="{3F329D93-A561-4994-99FE-739DCD0FBBF3}" type="presParOf" srcId="{139A7171-1A6E-4B2B-ABFE-77D0114B363B}" destId="{3690A188-3D23-4FE4-8F09-2972059F0B95}" srcOrd="2" destOrd="0" presId="urn:microsoft.com/office/officeart/2005/8/layout/pList2"/>
    <dgm:cxn modelId="{900F53E0-D1E1-4840-85A4-A77DDB602AC3}" type="presParOf" srcId="{3920B56F-CEFE-43A2-BFF6-198EF8B4AB42}" destId="{20560B5B-7DDC-49E7-B4EB-49F571017CD0}" srcOrd="1" destOrd="0" presId="urn:microsoft.com/office/officeart/2005/8/layout/pList2"/>
    <dgm:cxn modelId="{40D04677-495E-4001-BEE0-101BD67FE894}" type="presParOf" srcId="{3920B56F-CEFE-43A2-BFF6-198EF8B4AB42}" destId="{B74FE5EB-99B0-49BF-82C2-18B7849647B5}" srcOrd="2" destOrd="0" presId="urn:microsoft.com/office/officeart/2005/8/layout/pList2"/>
    <dgm:cxn modelId="{BFAEA027-99A5-414C-9C3E-24DDB48ED737}" type="presParOf" srcId="{B74FE5EB-99B0-49BF-82C2-18B7849647B5}" destId="{FD9F55C9-2A5C-404E-8801-EE962BA4F9C8}" srcOrd="0" destOrd="0" presId="urn:microsoft.com/office/officeart/2005/8/layout/pList2"/>
    <dgm:cxn modelId="{7A80185A-DF02-49A0-8999-A501D3F7EA37}" type="presParOf" srcId="{B74FE5EB-99B0-49BF-82C2-18B7849647B5}" destId="{5AB232B8-E2F1-4FF4-9A74-181B693384DD}" srcOrd="1" destOrd="0" presId="urn:microsoft.com/office/officeart/2005/8/layout/pList2"/>
    <dgm:cxn modelId="{4588BBD0-9C7B-44F9-8B66-BE6B1F7B2E6A}" type="presParOf" srcId="{B74FE5EB-99B0-49BF-82C2-18B7849647B5}" destId="{80F5FCD8-1AB8-4F63-9E98-7ABE45118BCE}" srcOrd="2" destOrd="0" presId="urn:microsoft.com/office/officeart/2005/8/layout/pList2"/>
    <dgm:cxn modelId="{8B786CCF-AF42-40CD-A220-32933D5092FE}" type="presParOf" srcId="{3920B56F-CEFE-43A2-BFF6-198EF8B4AB42}" destId="{830B7FAE-D00D-494D-BC50-36DF15E05799}" srcOrd="3" destOrd="0" presId="urn:microsoft.com/office/officeart/2005/8/layout/pList2"/>
    <dgm:cxn modelId="{2E557973-A5CA-4E44-A34B-AE3F540A1AD5}" type="presParOf" srcId="{3920B56F-CEFE-43A2-BFF6-198EF8B4AB42}" destId="{3B918909-049A-40D9-AF72-1A9B0AE34AC9}" srcOrd="4" destOrd="0" presId="urn:microsoft.com/office/officeart/2005/8/layout/pList2"/>
    <dgm:cxn modelId="{0555C2D7-EFCD-4EEB-9E6B-6D53814E352D}" type="presParOf" srcId="{3B918909-049A-40D9-AF72-1A9B0AE34AC9}" destId="{955B34D2-2DC7-4782-9277-20CD68DD07A3}" srcOrd="0" destOrd="0" presId="urn:microsoft.com/office/officeart/2005/8/layout/pList2"/>
    <dgm:cxn modelId="{5C3538CB-05AB-495C-9693-20060D396C33}" type="presParOf" srcId="{3B918909-049A-40D9-AF72-1A9B0AE34AC9}" destId="{08194AA2-6495-4297-A65B-65B4DB592805}" srcOrd="1" destOrd="0" presId="urn:microsoft.com/office/officeart/2005/8/layout/pList2"/>
    <dgm:cxn modelId="{70C7DA28-46B7-4795-87C5-176BFAEBFFBA}" type="presParOf" srcId="{3B918909-049A-40D9-AF72-1A9B0AE34AC9}" destId="{78069A3D-24ED-4D1C-A38E-4CF411A90331}"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5584690-723A-4099-9352-C83B0DB2759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584690-723A-4099-9352-C83B0DB2759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584690-723A-4099-9352-C83B0DB2759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67C1968-B725-4401-8394-F50CA4F7D76D}" type="datetimeFigureOut">
              <a:rPr lang="ru-RU" smtClean="0"/>
              <a:pPr/>
              <a:t>21.10.2002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5584690-723A-4099-9352-C83B0DB2759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7C1968-B725-4401-8394-F50CA4F7D76D}" type="datetimeFigureOut">
              <a:rPr lang="ru-RU" smtClean="0"/>
              <a:pPr/>
              <a:t>21.10.2002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5584690-723A-4099-9352-C83B0DB2759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just"/>
            <a:r>
              <a:rPr lang="ru-RU" dirty="0" smtClean="0"/>
              <a:t/>
            </a:r>
            <a:br>
              <a:rPr lang="ru-RU" dirty="0" smtClean="0"/>
            </a:br>
            <a:r>
              <a:rPr lang="ru-RU" dirty="0" smtClean="0"/>
              <a:t/>
            </a:r>
            <a:br>
              <a:rPr lang="ru-RU" dirty="0" smtClean="0"/>
            </a:br>
            <a:r>
              <a:rPr lang="ru-RU" sz="4400" dirty="0" smtClean="0">
                <a:solidFill>
                  <a:schemeClr val="tx1"/>
                </a:solidFill>
              </a:rPr>
              <a:t>Тема «Россия в системе международных отношений».</a:t>
            </a:r>
            <a:br>
              <a:rPr lang="ru-RU" sz="4400" dirty="0" smtClean="0">
                <a:solidFill>
                  <a:schemeClr val="tx1"/>
                </a:solidFill>
              </a:rPr>
            </a:br>
            <a:endParaRPr lang="ru-RU" sz="4400" dirty="0">
              <a:solidFill>
                <a:schemeClr val="tx1"/>
              </a:solidFill>
            </a:endParaRPr>
          </a:p>
        </p:txBody>
      </p:sp>
      <p:sp>
        <p:nvSpPr>
          <p:cNvPr id="3" name="Подзаголовок 2"/>
          <p:cNvSpPr>
            <a:spLocks noGrp="1"/>
          </p:cNvSpPr>
          <p:nvPr>
            <p:ph type="subTitle" idx="1"/>
          </p:nvPr>
        </p:nvSpPr>
        <p:spPr/>
        <p:txBody>
          <a:bodyPr>
            <a:normAutofit fontScale="85000" lnSpcReduction="10000"/>
          </a:bodyPr>
          <a:lstStyle/>
          <a:p>
            <a:pPr algn="just"/>
            <a:r>
              <a:rPr lang="ru-RU" dirty="0" smtClean="0"/>
              <a:t>1. Первая мировая война. Истоки и причины.</a:t>
            </a:r>
          </a:p>
          <a:p>
            <a:pPr algn="just"/>
            <a:r>
              <a:rPr lang="ru-RU" dirty="0" smtClean="0"/>
              <a:t>2.Тотальный характер войны. Гибель традиционных военно-административных империй. Версальская система.</a:t>
            </a:r>
          </a:p>
          <a:p>
            <a:pPr algn="just"/>
            <a:r>
              <a:rPr lang="ru-RU" dirty="0" smtClean="0"/>
              <a:t>3.Влияние войны на общество. Изменения в социальной структуре</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Ультиматум</a:t>
            </a:r>
            <a:endParaRPr lang="ru-RU" dirty="0"/>
          </a:p>
        </p:txBody>
      </p:sp>
      <p:sp>
        <p:nvSpPr>
          <p:cNvPr id="3" name="Текст 2"/>
          <p:cNvSpPr>
            <a:spLocks noGrp="1"/>
          </p:cNvSpPr>
          <p:nvPr>
            <p:ph type="body" idx="2"/>
          </p:nvPr>
        </p:nvSpPr>
        <p:spPr/>
        <p:txBody>
          <a:bodyPr>
            <a:normAutofit/>
          </a:bodyPr>
          <a:lstStyle/>
          <a:p>
            <a:pPr algn="just"/>
            <a:r>
              <a:rPr lang="ru-RU" dirty="0" smtClean="0"/>
              <a:t>В ответ на убийство Австро-Венгрия 23 июля предъявила Сербии ультиматум, содержащий ряд заведомо невыполнимых требований. Сербское правительство постаралось дать довольно примирительный ответ на предъявленный ультиматум. Однако оно все же не приняло некоторых требований, содержавшихся в нем. После этого 28 июля, Австро-Венгрия объявила Сербии войну. На следующий день Белград подвергся первой бомбардировке. </a:t>
            </a:r>
          </a:p>
          <a:p>
            <a:endParaRPr lang="ru-RU" dirty="0" smtClean="0"/>
          </a:p>
        </p:txBody>
      </p:sp>
      <p:pic>
        <p:nvPicPr>
          <p:cNvPr id="8194" name="Picture 2" descr="C:\Documents and Settings\admin\Мои документы\Владение Дмитрия Федотова\Работа\Новая папка (6)\0_693e0_da5efbb8_XL.jpeg"/>
          <p:cNvPicPr>
            <a:picLocks noGrp="1" noChangeAspect="1" noChangeArrowheads="1"/>
          </p:cNvPicPr>
          <p:nvPr>
            <p:ph sz="half" idx="1"/>
          </p:nvPr>
        </p:nvPicPr>
        <p:blipFill>
          <a:blip r:embed="rId2"/>
          <a:srcRect/>
          <a:stretch>
            <a:fillRect/>
          </a:stretch>
        </p:blipFill>
        <p:spPr bwMode="auto">
          <a:xfrm>
            <a:off x="4467860" y="900834"/>
            <a:ext cx="3890354" cy="534756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Российская мобилизация</a:t>
            </a:r>
            <a:endParaRPr lang="ru-RU" dirty="0"/>
          </a:p>
        </p:txBody>
      </p:sp>
      <p:sp>
        <p:nvSpPr>
          <p:cNvPr id="3" name="Текст 2"/>
          <p:cNvSpPr>
            <a:spLocks noGrp="1"/>
          </p:cNvSpPr>
          <p:nvPr>
            <p:ph type="body" idx="2"/>
          </p:nvPr>
        </p:nvSpPr>
        <p:spPr/>
        <p:txBody>
          <a:bodyPr/>
          <a:lstStyle/>
          <a:p>
            <a:pPr algn="just"/>
            <a:r>
              <a:rPr lang="ru-RU" dirty="0" smtClean="0"/>
              <a:t>Россия считалась покровительницей и защитницей православной славянской Сербии. Когда началась война, Николай II отправил телеграмму германскому кайзеру Вильгельму, союзнику Австро-Венгрии. Русский царь «во имя старой дружбы» просил кайзера «помешать союзнику зайти слишком далеко в неблагородной войне, объявленной слабой стране». Вильгельм ответил, что виновники «подлого убийства» в </a:t>
            </a:r>
            <a:r>
              <a:rPr lang="ru-RU" dirty="0" err="1" smtClean="0"/>
              <a:t>Сараеве</a:t>
            </a:r>
            <a:r>
              <a:rPr lang="ru-RU" dirty="0" smtClean="0"/>
              <a:t> должны получить заслуженное возмездие…</a:t>
            </a:r>
          </a:p>
          <a:p>
            <a:endParaRPr lang="ru-RU" dirty="0"/>
          </a:p>
        </p:txBody>
      </p:sp>
      <p:pic>
        <p:nvPicPr>
          <p:cNvPr id="9218" name="Picture 2" descr="C:\Documents and Settings\admin\Мои документы\Владение Дмитрия Федотова\Работа\Новая папка (6)\0_8033b_e701e470_XL.jpeg"/>
          <p:cNvPicPr>
            <a:picLocks noGrp="1" noChangeAspect="1" noChangeArrowheads="1"/>
          </p:cNvPicPr>
          <p:nvPr>
            <p:ph sz="half" idx="1"/>
          </p:nvPr>
        </p:nvPicPr>
        <p:blipFill>
          <a:blip r:embed="rId2"/>
          <a:srcRect/>
          <a:stretch>
            <a:fillRect/>
          </a:stretch>
        </p:blipFill>
        <p:spPr bwMode="auto">
          <a:xfrm>
            <a:off x="4357686" y="568398"/>
            <a:ext cx="3857652" cy="57543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Маховик Войны</a:t>
            </a:r>
            <a:endParaRPr lang="ru-RU" dirty="0"/>
          </a:p>
        </p:txBody>
      </p:sp>
      <p:sp>
        <p:nvSpPr>
          <p:cNvPr id="6" name="Содержимое 5"/>
          <p:cNvSpPr>
            <a:spLocks noGrp="1"/>
          </p:cNvSpPr>
          <p:nvPr>
            <p:ph idx="1"/>
          </p:nvPr>
        </p:nvSpPr>
        <p:spPr>
          <a:xfrm>
            <a:off x="457200" y="1785926"/>
            <a:ext cx="8229600" cy="4538674"/>
          </a:xfrm>
        </p:spPr>
        <p:txBody>
          <a:bodyPr>
            <a:noAutofit/>
          </a:bodyPr>
          <a:lstStyle/>
          <a:p>
            <a:pPr algn="just"/>
            <a:r>
              <a:rPr lang="ru-RU" sz="1400" dirty="0" smtClean="0"/>
              <a:t>Тотчас после объявления Австро-Венгрией войны Сербии и ввиду мобилизации австрийских сил не только на сербской, но и на русской границе, на совете в Царском Селе 25 июля постановлено было объявить не фактическую мобилизацию, а </a:t>
            </a:r>
            <a:r>
              <a:rPr lang="ru-RU" sz="1400" dirty="0" err="1" smtClean="0"/>
              <a:t>предмобилизационный</a:t>
            </a:r>
            <a:r>
              <a:rPr lang="ru-RU" sz="1400" dirty="0" smtClean="0"/>
              <a:t> период, предусматривавший возвращение войск из лагерей на постоянные квартиры, проверку планов и запасов. Вместе с тем, чтобы не быть застигнутыми врасплох, решено было в случае надобности ( определяемой министерством иностранных дел ) произвести частичную мобилизацию четырех военных округов - Киевского, Казанского, Московского и Одесского. Варшавского округа, граничившего непосредственно и с Австро-Венгрией, и с Германией, поднимать не предполагалось, чтобы не дать повода последней увидеть в этом враждебный акт против нее.</a:t>
            </a:r>
          </a:p>
          <a:p>
            <a:pPr algn="just"/>
            <a:r>
              <a:rPr lang="ru-RU" sz="1400" dirty="0" smtClean="0"/>
              <a:t>Русский план мобилизации и ведения войны предусматривал только одну комбинацию - борьбу против объединенных австро-германских сил. Плана </a:t>
            </a:r>
            <a:r>
              <a:rPr lang="ru-RU" sz="1400" dirty="0" err="1" smtClean="0"/>
              <a:t>противоавстрийской</a:t>
            </a:r>
            <a:r>
              <a:rPr lang="ru-RU" sz="1400" dirty="0" smtClean="0"/>
              <a:t> мобилизации не существовало вовсе.</a:t>
            </a:r>
          </a:p>
          <a:p>
            <a:pPr algn="just"/>
            <a:r>
              <a:rPr lang="ru-RU" sz="1400" dirty="0" smtClean="0"/>
              <a:t>Германия потребовала отменить эту меру в течение 12 часов.</a:t>
            </a:r>
          </a:p>
          <a:p>
            <a:pPr algn="just"/>
            <a:r>
              <a:rPr lang="ru-RU" sz="1400" b="1" dirty="0" smtClean="0"/>
              <a:t>1 августа </a:t>
            </a:r>
            <a:r>
              <a:rPr lang="ru-RU" sz="1400" dirty="0" smtClean="0"/>
              <a:t>германский посол в России граф Ф. </a:t>
            </a:r>
            <a:r>
              <a:rPr lang="ru-RU" sz="1400" dirty="0" err="1" smtClean="0"/>
              <a:t>Пурталес</a:t>
            </a:r>
            <a:r>
              <a:rPr lang="ru-RU" sz="1400" dirty="0" smtClean="0"/>
              <a:t> передал министру иностранных дел в ответ на отказ России отменить мобилизацию ноту с объявлением войны. </a:t>
            </a:r>
          </a:p>
          <a:p>
            <a:pPr algn="just"/>
            <a:r>
              <a:rPr lang="ru-RU" sz="1400" dirty="0" smtClean="0"/>
              <a:t>1-го августа Германия объявила войну России, </a:t>
            </a:r>
            <a:r>
              <a:rPr lang="ru-RU" sz="1400" b="1" dirty="0" smtClean="0"/>
              <a:t>3-го - Франции</a:t>
            </a:r>
            <a:r>
              <a:rPr lang="ru-RU" sz="1400" dirty="0" smtClean="0"/>
              <a:t>. 4-го немцы вторглись на бельгийскую территорию, и английское правительство сообщило в Берлин, что оно "примет все меры, которые имеются в его власти, для защиты гарантированного им нейтралитета Бельгии". Таким образом, </a:t>
            </a:r>
            <a:r>
              <a:rPr lang="ru-RU" sz="1400" b="1" dirty="0" smtClean="0"/>
              <a:t>Англия</a:t>
            </a:r>
            <a:r>
              <a:rPr lang="ru-RU" sz="1400" dirty="0" smtClean="0"/>
              <a:t> </a:t>
            </a:r>
            <a:r>
              <a:rPr lang="ru-RU" sz="1400" b="1" dirty="0" smtClean="0"/>
              <a:t>4-го августа </a:t>
            </a:r>
            <a:r>
              <a:rPr lang="ru-RU" sz="1400" dirty="0" smtClean="0"/>
              <a:t>тоже вступила в Первую мировую войну.</a:t>
            </a: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3" name="Текст 2"/>
          <p:cNvSpPr>
            <a:spLocks noGrp="1"/>
          </p:cNvSpPr>
          <p:nvPr>
            <p:ph type="body" idx="2"/>
          </p:nvPr>
        </p:nvSpPr>
        <p:spPr/>
        <p:txBody>
          <a:bodyPr/>
          <a:lstStyle/>
          <a:p>
            <a:pPr algn="just"/>
            <a:r>
              <a:rPr lang="ru-RU" dirty="0" smtClean="0"/>
              <a:t>Италия даже находясь в союзе с Австро-Венгрией, мечтала вернуть свои земли </a:t>
            </a:r>
            <a:r>
              <a:rPr lang="ru-RU" dirty="0" err="1" smtClean="0"/>
              <a:t>Трентино,Триест</a:t>
            </a:r>
            <a:r>
              <a:rPr lang="ru-RU" dirty="0" smtClean="0"/>
              <a:t> и </a:t>
            </a:r>
            <a:r>
              <a:rPr lang="ru-RU" dirty="0" err="1" smtClean="0"/>
              <a:t>Фиуме</a:t>
            </a:r>
            <a:r>
              <a:rPr lang="ru-RU" dirty="0" smtClean="0"/>
              <a:t> .Долго колебавшаяся между Тройственного союза и Антантой Италия, в конечном счете связала свою судьбу с Антантой и воевала на её стороне из-за проникновения на Балканский полуостров.</a:t>
            </a:r>
          </a:p>
          <a:p>
            <a:endParaRPr lang="ru-RU" dirty="0"/>
          </a:p>
        </p:txBody>
      </p:sp>
      <p:pic>
        <p:nvPicPr>
          <p:cNvPr id="7170" name="Picture 2" descr="C:\Documents and Settings\admin\Мои документы\Владение Дмитрия Федотова\Работа\Новая папка (6)\fww0878c.jpg"/>
          <p:cNvPicPr>
            <a:picLocks noGrp="1" noChangeAspect="1" noChangeArrowheads="1"/>
          </p:cNvPicPr>
          <p:nvPr>
            <p:ph sz="half" idx="1"/>
          </p:nvPr>
        </p:nvPicPr>
        <p:blipFill>
          <a:blip r:embed="rId2"/>
          <a:srcRect/>
          <a:stretch>
            <a:fillRect/>
          </a:stretch>
        </p:blipFill>
        <p:spPr bwMode="auto">
          <a:xfrm>
            <a:off x="4429124" y="1000108"/>
            <a:ext cx="3786214" cy="528555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dirty="0" smtClean="0"/>
              <a:t>         Участники </a:t>
            </a:r>
            <a:r>
              <a:rPr lang="ru-RU" dirty="0" smtClean="0"/>
              <a:t>войны.</a:t>
            </a:r>
            <a:endParaRPr lang="ru-RU" dirty="0"/>
          </a:p>
        </p:txBody>
      </p:sp>
      <p:pic>
        <p:nvPicPr>
          <p:cNvPr id="4098" name="Picture 2" descr="C:\Documents and Settings\admin\Мои документы\Владение Дмитрия Федотова\Работа\Новая папка (6)\d4a7ec564314.jpg"/>
          <p:cNvPicPr>
            <a:picLocks noGrp="1" noChangeAspect="1" noChangeArrowheads="1"/>
          </p:cNvPicPr>
          <p:nvPr>
            <p:ph idx="1"/>
          </p:nvPr>
        </p:nvPicPr>
        <p:blipFill>
          <a:blip r:embed="rId2"/>
          <a:srcRect/>
          <a:stretch>
            <a:fillRect/>
          </a:stretch>
        </p:blipFill>
        <p:spPr bwMode="auto">
          <a:xfrm>
            <a:off x="1142975" y="1571612"/>
            <a:ext cx="7078059" cy="50301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admin\Мои документы\Владение Дмитрия Федотова\Работа\Новая папка (6)\Europe_1914.jpg"/>
          <p:cNvPicPr>
            <a:picLocks noGrp="1" noChangeAspect="1" noChangeArrowheads="1"/>
          </p:cNvPicPr>
          <p:nvPr>
            <p:ph idx="1"/>
          </p:nvPr>
        </p:nvPicPr>
        <p:blipFill>
          <a:blip r:embed="rId2"/>
          <a:srcRect/>
          <a:stretch>
            <a:fillRect/>
          </a:stretch>
        </p:blipFill>
        <p:spPr bwMode="auto">
          <a:xfrm>
            <a:off x="571472" y="611485"/>
            <a:ext cx="7929618" cy="57093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Блок Антанта</a:t>
            </a:r>
            <a:endParaRPr lang="ru-RU" dirty="0"/>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  </a:t>
            </a:r>
            <a:r>
              <a:rPr lang="ru-RU" dirty="0" smtClean="0"/>
              <a:t>Тройственный  Союз- с </a:t>
            </a:r>
            <a:r>
              <a:rPr lang="ru-RU" smtClean="0"/>
              <a:t>1915             Четверной</a:t>
            </a:r>
            <a:endParaRPr lang="ru-RU" dirty="0"/>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t>Германия к началу войны руководствовалась достаточно старой военной доктриной — </a:t>
            </a:r>
            <a:r>
              <a:rPr lang="ru-RU" b="1" i="1" dirty="0" smtClean="0"/>
              <a:t>планом </a:t>
            </a:r>
            <a:r>
              <a:rPr lang="ru-RU" b="1" i="1" dirty="0" err="1" smtClean="0"/>
              <a:t>Шлиффена</a:t>
            </a:r>
            <a:r>
              <a:rPr lang="ru-RU" b="1" i="1" dirty="0" smtClean="0"/>
              <a:t>, </a:t>
            </a:r>
            <a:r>
              <a:rPr lang="ru-RU" dirty="0" smtClean="0"/>
              <a:t>предусматривавшим мгновенный разгром Франции, прежде чем «неповоротливая» Россия сможет мобилизовать и выдвинуть к границам свою армию. Нападение предусматривалось через территорию Бельгии (с целью обхода основных французских сил), взять Париж изначально предполагалось за 39 дней. В двух словах суть плана была изложена Вильгельмом II: «</a:t>
            </a:r>
            <a:r>
              <a:rPr lang="ru-RU" b="1" i="1" dirty="0" smtClean="0"/>
              <a:t>Обед у нас будет в Париже, а ужин — в Санкт-Петербурге</a:t>
            </a:r>
            <a:r>
              <a:rPr lang="ru-RU" dirty="0" smtClean="0"/>
              <a:t>». В 1906 план был модифицирован (под руководством начальника немецкого генштаба генерала </a:t>
            </a:r>
            <a:r>
              <a:rPr lang="ru-RU" dirty="0" err="1" smtClean="0"/>
              <a:t>Мольтке-младшего</a:t>
            </a:r>
            <a:r>
              <a:rPr lang="ru-RU" dirty="0" smtClean="0"/>
              <a:t>) и приобрёл не столь категоричный характер — значительную часть войск всё же предполагалось оставить на Восточном фронте, нападать следовало через Бельгию, но не затрагивая нейтральную Голландию.</a:t>
            </a:r>
          </a:p>
          <a:p>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r>
              <a:rPr lang="ru-RU" dirty="0" err="1" smtClean="0"/>
              <a:t>Шлиффена</a:t>
            </a:r>
            <a:endParaRPr lang="ru-RU" dirty="0"/>
          </a:p>
        </p:txBody>
      </p:sp>
      <p:pic>
        <p:nvPicPr>
          <p:cNvPr id="3074" name="Picture 2" descr="C:\Documents and Settings\admin\Мои документы\Владение Дмитрия Федотова\Работа\Новая папка (6)\Schlieffen_Plan.jpg"/>
          <p:cNvPicPr>
            <a:picLocks noGrp="1" noChangeAspect="1" noChangeArrowheads="1"/>
          </p:cNvPicPr>
          <p:nvPr>
            <p:ph idx="1"/>
          </p:nvPr>
        </p:nvPicPr>
        <p:blipFill>
          <a:blip r:embed="rId2"/>
          <a:srcRect/>
          <a:stretch>
            <a:fillRect/>
          </a:stretch>
        </p:blipFill>
        <p:spPr bwMode="auto">
          <a:xfrm>
            <a:off x="1735068" y="1935163"/>
            <a:ext cx="5673863" cy="43894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idx="2"/>
          </p:nvPr>
        </p:nvSpPr>
        <p:spPr/>
        <p:txBody>
          <a:bodyPr/>
          <a:lstStyle/>
          <a:p>
            <a:r>
              <a:rPr lang="ru-RU" dirty="0" smtClean="0"/>
              <a:t>Цель: изучить характер и ход первой мировой войны.</a:t>
            </a:r>
            <a:endParaRPr lang="ru-RU" dirty="0"/>
          </a:p>
        </p:txBody>
      </p:sp>
      <p:pic>
        <p:nvPicPr>
          <p:cNvPr id="1026" name="Picture 2" descr="C:\Documents and Settings\admin\Мои документы\Владение Дмитрия Федотова\Работа\Новая папка (6)\Kriegserklärung_Erster_Weltkrieg.jpg"/>
          <p:cNvPicPr>
            <a:picLocks noGrp="1" noChangeAspect="1" noChangeArrowheads="1"/>
          </p:cNvPicPr>
          <p:nvPr>
            <p:ph sz="half" idx="1"/>
          </p:nvPr>
        </p:nvPicPr>
        <p:blipFill>
          <a:blip r:embed="rId2"/>
          <a:srcRect/>
          <a:stretch>
            <a:fillRect/>
          </a:stretch>
        </p:blipFill>
        <p:spPr bwMode="auto">
          <a:xfrm>
            <a:off x="4143372" y="0"/>
            <a:ext cx="4286280" cy="66008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Планы Антанты</a:t>
            </a:r>
            <a:endParaRPr lang="ru-RU" dirty="0"/>
          </a:p>
        </p:txBody>
      </p:sp>
      <p:sp>
        <p:nvSpPr>
          <p:cNvPr id="3" name="Содержимое 2"/>
          <p:cNvSpPr>
            <a:spLocks noGrp="1"/>
          </p:cNvSpPr>
          <p:nvPr>
            <p:ph idx="1"/>
          </p:nvPr>
        </p:nvSpPr>
        <p:spPr/>
        <p:txBody>
          <a:bodyPr/>
          <a:lstStyle/>
          <a:p>
            <a:r>
              <a:rPr lang="ru-RU" dirty="0" smtClean="0"/>
              <a:t>Навязать Континентальным Державам войну на 2 фронта, истощить их ресурсы, а после разгромить.</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b="1" dirty="0" smtClean="0"/>
              <a:t>В 1914 году все участники войны собирались закончить войну за несколько месяцев путём решительного наступления; никто не ожидал, что война примет затяжной характер.</a:t>
            </a:r>
            <a:endParaRPr lang="ru-R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Ход войны. Заполнения таблицы.</a:t>
            </a:r>
            <a:endParaRPr lang="ru-RU" dirty="0"/>
          </a:p>
        </p:txBody>
      </p:sp>
      <p:graphicFrame>
        <p:nvGraphicFramePr>
          <p:cNvPr id="5" name="Содержимое 4"/>
          <p:cNvGraphicFramePr>
            <a:graphicFrameLocks noGrp="1"/>
          </p:cNvGraphicFramePr>
          <p:nvPr>
            <p:ph idx="1"/>
          </p:nvPr>
        </p:nvGraphicFramePr>
        <p:xfrm>
          <a:off x="457200" y="1935163"/>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ru-RU" dirty="0"/>
                    </a:p>
                  </a:txBody>
                  <a:tcPr/>
                </a:tc>
                <a:tc>
                  <a:txBody>
                    <a:bodyPr/>
                    <a:lstStyle/>
                    <a:p>
                      <a:r>
                        <a:rPr lang="ru-RU" dirty="0" smtClean="0"/>
                        <a:t>Западный Фронт</a:t>
                      </a:r>
                      <a:endParaRPr lang="ru-RU" dirty="0"/>
                    </a:p>
                  </a:txBody>
                  <a:tcPr/>
                </a:tc>
                <a:tc>
                  <a:txBody>
                    <a:bodyPr/>
                    <a:lstStyle/>
                    <a:p>
                      <a:r>
                        <a:rPr lang="ru-RU" dirty="0" smtClean="0"/>
                        <a:t> Восточный Фронт</a:t>
                      </a:r>
                      <a:endParaRPr lang="ru-RU" dirty="0"/>
                    </a:p>
                  </a:txBody>
                  <a:tcPr/>
                </a:tc>
              </a:tr>
              <a:tr h="370840">
                <a:tc>
                  <a:txBody>
                    <a:bodyPr/>
                    <a:lstStyle/>
                    <a:p>
                      <a:r>
                        <a:rPr lang="ru-RU" dirty="0" smtClean="0"/>
                        <a:t>Кампания 1914</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Кампания 1915</a:t>
                      </a:r>
                      <a:endParaRPr lang="ru-RU" dirty="0"/>
                    </a:p>
                  </a:txBody>
                  <a:tcPr/>
                </a:tc>
                <a:tc>
                  <a:txBody>
                    <a:bodyPr/>
                    <a:lstStyle/>
                    <a:p>
                      <a:endParaRPr lang="ru-RU"/>
                    </a:p>
                  </a:txBody>
                  <a:tcPr/>
                </a:tc>
                <a:tc>
                  <a:txBody>
                    <a:bodyPr/>
                    <a:lstStyle/>
                    <a:p>
                      <a:endParaRPr lang="ru-RU" dirty="0"/>
                    </a:p>
                  </a:txBody>
                  <a:tcPr/>
                </a:tc>
              </a:tr>
              <a:tr h="370840">
                <a:tc>
                  <a:txBody>
                    <a:bodyPr/>
                    <a:lstStyle/>
                    <a:p>
                      <a:r>
                        <a:rPr lang="ru-RU" dirty="0" smtClean="0"/>
                        <a:t>Кампания 1916</a:t>
                      </a:r>
                      <a:endParaRPr lang="ru-RU" dirty="0"/>
                    </a:p>
                  </a:txBody>
                  <a:tcPr/>
                </a:tc>
                <a:tc>
                  <a:txBody>
                    <a:bodyPr/>
                    <a:lstStyle/>
                    <a:p>
                      <a:endParaRPr lang="ru-RU"/>
                    </a:p>
                  </a:txBody>
                  <a:tcPr/>
                </a:tc>
                <a:tc>
                  <a:txBody>
                    <a:bodyPr/>
                    <a:lstStyle/>
                    <a:p>
                      <a:endParaRPr lang="ru-RU" dirty="0"/>
                    </a:p>
                  </a:txBody>
                  <a:tcPr/>
                </a:tc>
              </a:tr>
              <a:tr h="370840">
                <a:tc>
                  <a:txBody>
                    <a:bodyPr/>
                    <a:lstStyle/>
                    <a:p>
                      <a:r>
                        <a:rPr lang="ru-RU" dirty="0" smtClean="0"/>
                        <a:t>Кампания 1917</a:t>
                      </a:r>
                      <a:endParaRPr lang="ru-RU" dirty="0"/>
                    </a:p>
                  </a:txBody>
                  <a:tcPr/>
                </a:tc>
                <a:tc>
                  <a:txBody>
                    <a:bodyPr/>
                    <a:lstStyle/>
                    <a:p>
                      <a:endParaRPr lang="ru-RU"/>
                    </a:p>
                  </a:txBody>
                  <a:tcPr/>
                </a:tc>
                <a:tc>
                  <a:txBody>
                    <a:bodyPr/>
                    <a:lstStyle/>
                    <a:p>
                      <a:endParaRPr lang="ru-RU" dirty="0"/>
                    </a:p>
                  </a:txBody>
                  <a:tcPr/>
                </a:tc>
              </a:tr>
              <a:tr h="370840">
                <a:tc>
                  <a:txBody>
                    <a:bodyPr/>
                    <a:lstStyle/>
                    <a:p>
                      <a:r>
                        <a:rPr lang="ru-RU" dirty="0" smtClean="0"/>
                        <a:t>Кампания 1918</a:t>
                      </a:r>
                      <a:endParaRPr lang="ru-RU"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Кампания 1914 года. Западный фронт.</a:t>
            </a:r>
            <a:endParaRPr lang="ru-RU" dirty="0"/>
          </a:p>
        </p:txBody>
      </p:sp>
      <p:sp>
        <p:nvSpPr>
          <p:cNvPr id="3" name="Содержимое 2"/>
          <p:cNvSpPr>
            <a:spLocks noGrp="1"/>
          </p:cNvSpPr>
          <p:nvPr>
            <p:ph idx="1"/>
          </p:nvPr>
        </p:nvSpPr>
        <p:spPr/>
        <p:txBody>
          <a:bodyPr>
            <a:normAutofit fontScale="92500"/>
          </a:bodyPr>
          <a:lstStyle/>
          <a:p>
            <a:r>
              <a:rPr lang="ru-RU" dirty="0" smtClean="0"/>
              <a:t>Вторжение германской армии в Бельгию. (август-октябрь). Выход к Парижу</a:t>
            </a:r>
          </a:p>
          <a:p>
            <a:r>
              <a:rPr lang="ru-RU" dirty="0" smtClean="0"/>
              <a:t> Первая битва на Марне, в которой союзникам удалось переломить ход боевых действий в свою пользу и отбросить немецкие войска на фронте от Вердена до Амьена на 50-100 километров назад. Битва на Марне была интенсивной, но непродолжительной — основное сражение началось 5 сентября, 9 сентября поражение германской армии стало очевидным, к 12-13 сентября был закончен отход германской армии к рубежу по рекам </a:t>
            </a:r>
            <a:r>
              <a:rPr lang="ru-RU" dirty="0" err="1" smtClean="0"/>
              <a:t>Эна</a:t>
            </a:r>
            <a:r>
              <a:rPr lang="ru-RU" dirty="0" smtClean="0"/>
              <a:t> и </a:t>
            </a:r>
            <a:r>
              <a:rPr lang="ru-RU" dirty="0" err="1" smtClean="0"/>
              <a:t>Вель</a:t>
            </a:r>
            <a:endParaRPr lang="ru-RU"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b="1" i="1" dirty="0" smtClean="0"/>
              <a:t>«Бег к Морю»</a:t>
            </a:r>
            <a:r>
              <a:rPr lang="ru-RU" dirty="0" smtClean="0"/>
              <a:t>. Сражения во Фландрии. Битва на Марне перешла в так называемый «Бег к морю» — двигаясь, обе армии пытались окружить друг друга с фланга, что привело лишь к тому, что линия фронта сомкнулась, упёршись в берег Северного моря. Действия армий в этой плоской, населённой, насыщенной дорогами и железными дорогами местности отличались чрезвычайной мобильностью; как только одни столкновения оканчивались стабилизацией фронта, обе стороны быстро перемещали свои войска на север, в сторону моря, и сражение возобновлялось на следующем этап</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Сражение в </a:t>
            </a:r>
            <a:r>
              <a:rPr lang="ru-RU" dirty="0" err="1" smtClean="0"/>
              <a:t>Гельголандской</a:t>
            </a:r>
            <a:r>
              <a:rPr lang="ru-RU" dirty="0" smtClean="0"/>
              <a:t> бухте</a:t>
            </a:r>
            <a:endParaRPr lang="ru-RU" dirty="0"/>
          </a:p>
        </p:txBody>
      </p:sp>
      <p:sp>
        <p:nvSpPr>
          <p:cNvPr id="6" name="Текст 5"/>
          <p:cNvSpPr>
            <a:spLocks noGrp="1"/>
          </p:cNvSpPr>
          <p:nvPr>
            <p:ph type="body" idx="2"/>
          </p:nvPr>
        </p:nvSpPr>
        <p:spPr/>
        <p:txBody>
          <a:bodyPr>
            <a:normAutofit/>
          </a:bodyPr>
          <a:lstStyle/>
          <a:p>
            <a:pPr algn="just"/>
            <a:r>
              <a:rPr lang="ru-RU" sz="1600" dirty="0" smtClean="0"/>
              <a:t>морской бой Первой мировой войны, состоявшийся 28 августа 1914 года. Германские корабли, охранявшие </a:t>
            </a:r>
            <a:r>
              <a:rPr lang="ru-RU" sz="1600" dirty="0" err="1" smtClean="0"/>
              <a:t>Гельголандскую</a:t>
            </a:r>
            <a:r>
              <a:rPr lang="ru-RU" sz="1600" dirty="0" smtClean="0"/>
              <a:t> бухту, встретились в том бою с несколькими британскими соединениями, включавшими в себя в том числе и линейные крейсера.</a:t>
            </a:r>
          </a:p>
          <a:p>
            <a:pPr algn="just"/>
            <a:r>
              <a:rPr lang="ru-RU" sz="1600" dirty="0" smtClean="0"/>
              <a:t>Проигран Германским флотом.</a:t>
            </a:r>
            <a:endParaRPr lang="ru-RU" sz="1600" dirty="0"/>
          </a:p>
        </p:txBody>
      </p:sp>
      <p:pic>
        <p:nvPicPr>
          <p:cNvPr id="15362" name="Picture 2" descr="C:\Documents and Settings\admin\Мои документы\Владение Дмитрия Федотова\Работа\Новая папка (6)\SMS_Ariadne.jpg"/>
          <p:cNvPicPr>
            <a:picLocks noGrp="1" noChangeAspect="1" noChangeArrowheads="1"/>
          </p:cNvPicPr>
          <p:nvPr>
            <p:ph sz="half" idx="1"/>
          </p:nvPr>
        </p:nvPicPr>
        <p:blipFill>
          <a:blip r:embed="rId2"/>
          <a:srcRect/>
          <a:stretch>
            <a:fillRect/>
          </a:stretch>
        </p:blipFill>
        <p:spPr bwMode="auto">
          <a:xfrm>
            <a:off x="3643306" y="1357298"/>
            <a:ext cx="5111750" cy="30838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Итоги кампании 1914 года на западном фронте</a:t>
            </a:r>
            <a:endParaRPr lang="ru-RU" dirty="0"/>
          </a:p>
        </p:txBody>
      </p:sp>
      <p:sp>
        <p:nvSpPr>
          <p:cNvPr id="3" name="Содержимое 2"/>
          <p:cNvSpPr>
            <a:spLocks noGrp="1"/>
          </p:cNvSpPr>
          <p:nvPr>
            <p:ph idx="1"/>
          </p:nvPr>
        </p:nvSpPr>
        <p:spPr>
          <a:xfrm>
            <a:off x="357158" y="1935480"/>
            <a:ext cx="8329642" cy="4389120"/>
          </a:xfrm>
        </p:spPr>
        <p:txBody>
          <a:bodyPr>
            <a:normAutofit fontScale="85000" lnSpcReduction="20000"/>
          </a:bodyPr>
          <a:lstStyle/>
          <a:p>
            <a:pPr algn="just"/>
            <a:r>
              <a:rPr lang="ru-RU" dirty="0" smtClean="0"/>
              <a:t>Кампания 1914 года отличалась чрезвычайной динамичностью. Крупные армии обеих сторон активно и быстро маневрировали, чему способствовала насыщенная дорожная сеть района боевых действий. Расположение войск не всегда образовывало сплошной фронт, войска не возводили долговременных оборонительных линий. К ноябрю 1914 года начала складываться стабильная линия фронта. Обе стороны, исчерпав наступательный потенциал, приступили к постройке траншей и проволочных заграждений, рассчитанных на постоянное использование. Война перешла в позиционную фазу. Так как протяжённость всего Западного фронта (от Северного моря до Швейцарии) составляла немногим более 700 километров, плотность расположения войск на нём была существенно выше, чем на Восточном фронте</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Documents and Settings\admin\Мои документы\Владение Дмитрия Федотова\Работа\Новая папка (6)\1324592200_western_front_1914_ru.gif"/>
          <p:cNvPicPr>
            <a:picLocks noGrp="1" noChangeAspect="1" noChangeArrowheads="1"/>
          </p:cNvPicPr>
          <p:nvPr>
            <p:ph idx="1"/>
          </p:nvPr>
        </p:nvPicPr>
        <p:blipFill>
          <a:blip r:embed="rId2"/>
          <a:srcRect/>
          <a:stretch>
            <a:fillRect/>
          </a:stretch>
        </p:blipFill>
        <p:spPr bwMode="auto">
          <a:xfrm>
            <a:off x="1571604" y="497810"/>
            <a:ext cx="6000792" cy="61883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Битва </a:t>
            </a:r>
            <a:r>
              <a:rPr lang="ru-RU" dirty="0" smtClean="0"/>
              <a:t>на Марне</a:t>
            </a:r>
            <a:endParaRPr lang="ru-RU" dirty="0"/>
          </a:p>
        </p:txBody>
      </p:sp>
      <p:pic>
        <p:nvPicPr>
          <p:cNvPr id="17410" name="Picture 2" descr="C:\Documents and Settings\admin\Мои документы\Владение Дмитрия Федотова\Работа\Новая папка (6)\marna.webp"/>
          <p:cNvPicPr>
            <a:picLocks noGrp="1" noChangeAspect="1" noChangeArrowheads="1"/>
          </p:cNvPicPr>
          <p:nvPr>
            <p:ph idx="1"/>
          </p:nvPr>
        </p:nvPicPr>
        <p:blipFill>
          <a:blip r:embed="rId2"/>
          <a:srcRect/>
          <a:stretch>
            <a:fillRect/>
          </a:stretch>
        </p:blipFill>
        <p:spPr bwMode="auto">
          <a:xfrm>
            <a:off x="2071670" y="2056044"/>
            <a:ext cx="5214974" cy="433885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Русский театр военных действий — Восточный фронт 1914</a:t>
            </a:r>
            <a:endParaRPr lang="ru-RU" dirty="0"/>
          </a:p>
        </p:txBody>
      </p:sp>
      <p:sp>
        <p:nvSpPr>
          <p:cNvPr id="3" name="Содержимое 2"/>
          <p:cNvSpPr>
            <a:spLocks noGrp="1"/>
          </p:cNvSpPr>
          <p:nvPr>
            <p:ph idx="1"/>
          </p:nvPr>
        </p:nvSpPr>
        <p:spPr/>
        <p:txBody>
          <a:bodyPr>
            <a:normAutofit lnSpcReduction="10000"/>
          </a:bodyPr>
          <a:lstStyle/>
          <a:p>
            <a:r>
              <a:rPr lang="ru-RU" dirty="0" smtClean="0"/>
              <a:t>Восточно-Прусская операция- началась успешным наступлением армий Самсонова и </a:t>
            </a:r>
            <a:r>
              <a:rPr lang="ru-RU" dirty="0" err="1" smtClean="0"/>
              <a:t>Рененкампфа</a:t>
            </a:r>
            <a:r>
              <a:rPr lang="ru-RU" dirty="0" smtClean="0"/>
              <a:t>, но из просчетов в командовании, закончилась катастрофой.</a:t>
            </a:r>
          </a:p>
          <a:p>
            <a:r>
              <a:rPr lang="ru-RU" dirty="0" err="1" smtClean="0"/>
              <a:t>Галицийская</a:t>
            </a:r>
            <a:r>
              <a:rPr lang="ru-RU" dirty="0" smtClean="0"/>
              <a:t> Битва. Огромное по масштабу задействованных сил сражение между русскими войсками Юго-Западного фронта (5 армий) под командованием генерала Иванова и четырьмя австро-венгерскими армиями под командованием эрцгерцога Фридриха.</a:t>
            </a:r>
          </a:p>
          <a:p>
            <a:r>
              <a:rPr lang="ru-RU" dirty="0" smtClean="0"/>
              <a:t>Военные действия в Царстве Польском</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Причины Первой Мировой Войны</a:t>
            </a:r>
            <a:endParaRPr lang="ru-RU" dirty="0"/>
          </a:p>
        </p:txBody>
      </p:sp>
      <p:sp>
        <p:nvSpPr>
          <p:cNvPr id="3" name="Содержимое 2"/>
          <p:cNvSpPr>
            <a:spLocks noGrp="1"/>
          </p:cNvSpPr>
          <p:nvPr>
            <p:ph idx="1"/>
          </p:nvPr>
        </p:nvSpPr>
        <p:spPr/>
        <p:txBody>
          <a:bodyPr/>
          <a:lstStyle/>
          <a:p>
            <a:r>
              <a:rPr lang="ru-RU" dirty="0" smtClean="0"/>
              <a:t>«</a:t>
            </a:r>
            <a:r>
              <a:rPr lang="ru-RU" b="1" i="1" dirty="0" smtClean="0"/>
              <a:t>Все ищут и не находят причину, по которой началась война. Их поиски тщетны, причину эту они не найдут. Война началась не по какой-то одной причине, война началась по всем причинам сразу.»</a:t>
            </a:r>
          </a:p>
          <a:p>
            <a:pPr>
              <a:buNone/>
            </a:pPr>
            <a:r>
              <a:rPr lang="ru-RU" dirty="0" smtClean="0"/>
              <a:t>Томас </a:t>
            </a:r>
            <a:r>
              <a:rPr lang="ru-RU" dirty="0" err="1" smtClean="0"/>
              <a:t>Вудро</a:t>
            </a:r>
            <a:r>
              <a:rPr lang="ru-RU" dirty="0" smtClean="0"/>
              <a:t> Вильсон</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Итоги кампании 1914 года на русском фронте.</a:t>
            </a:r>
            <a:endParaRPr lang="ru-RU" dirty="0"/>
          </a:p>
        </p:txBody>
      </p:sp>
      <p:sp>
        <p:nvSpPr>
          <p:cNvPr id="3" name="Содержимое 2"/>
          <p:cNvSpPr>
            <a:spLocks noGrp="1"/>
          </p:cNvSpPr>
          <p:nvPr>
            <p:ph idx="1"/>
          </p:nvPr>
        </p:nvSpPr>
        <p:spPr/>
        <p:txBody>
          <a:bodyPr>
            <a:normAutofit fontScale="85000" lnSpcReduction="10000"/>
          </a:bodyPr>
          <a:lstStyle/>
          <a:p>
            <a:pPr algn="just"/>
            <a:r>
              <a:rPr lang="ru-RU" dirty="0" smtClean="0"/>
              <a:t>Кампания в целом сложилась в пользу России. Столкновения с германской армией закончились в пользу немцев, и на германской части фронта Россия потеряла часть территории Царства Польского. Поражение России в Восточной Пруссии было морально болезненным и сопровождалось большими потерями. Но и Германия ни в одном пункте не смогла достичь запланированных ею результатов, все её успехи с военной точки зрения были скромны. Между тем России удалось нанести крупное поражение Австро-Венгрии и захватить значительные территории. Сформировался определённый паттерн действий русской армии — к германцам относились с осторожностью, </a:t>
            </a:r>
            <a:r>
              <a:rPr lang="ru-RU" dirty="0" err="1" smtClean="0"/>
              <a:t>австро-венгров</a:t>
            </a:r>
            <a:r>
              <a:rPr lang="ru-RU" dirty="0" smtClean="0"/>
              <a:t> считали более слабым противником</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4338" name="Picture 2" descr="C:\Documents and Settings\admin\Мои документы\Владение Дмитрия Федотова\Работа\Новая папка (6)\5053711.webp"/>
          <p:cNvPicPr>
            <a:picLocks noGrp="1" noChangeAspect="1" noChangeArrowheads="1"/>
          </p:cNvPicPr>
          <p:nvPr>
            <p:ph idx="1"/>
          </p:nvPr>
        </p:nvPicPr>
        <p:blipFill>
          <a:blip r:embed="rId2"/>
          <a:srcRect/>
          <a:stretch>
            <a:fillRect/>
          </a:stretch>
        </p:blipFill>
        <p:spPr bwMode="auto">
          <a:xfrm>
            <a:off x="1785918" y="-214338"/>
            <a:ext cx="5643602" cy="692526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Documents and Settings\admin\Мои документы\Владение Дмитрия Федотова\Работа\Новая папка (6)\exp077_3-300x232.jpg"/>
          <p:cNvPicPr>
            <a:picLocks noGrp="1" noChangeAspect="1" noChangeArrowheads="1"/>
          </p:cNvPicPr>
          <p:nvPr>
            <p:ph idx="1"/>
          </p:nvPr>
        </p:nvPicPr>
        <p:blipFill>
          <a:blip r:embed="rId2"/>
          <a:srcRect/>
          <a:stretch>
            <a:fillRect/>
          </a:stretch>
        </p:blipFill>
        <p:spPr bwMode="auto">
          <a:xfrm>
            <a:off x="1500166" y="2081204"/>
            <a:ext cx="5643602" cy="436438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Documents and Settings\admin\Мои документы\Владение Дмитрия Федотова\Работа\Новая папка (6)\1335873229_957ec903fab21afaaecd4eb4d2eabafe.jpg"/>
          <p:cNvPicPr>
            <a:picLocks noGrp="1" noChangeAspect="1" noChangeArrowheads="1"/>
          </p:cNvPicPr>
          <p:nvPr>
            <p:ph idx="1"/>
          </p:nvPr>
        </p:nvPicPr>
        <p:blipFill>
          <a:blip r:embed="rId2"/>
          <a:srcRect/>
          <a:stretch>
            <a:fillRect/>
          </a:stretch>
        </p:blipFill>
        <p:spPr bwMode="auto">
          <a:xfrm>
            <a:off x="785786" y="1928802"/>
            <a:ext cx="7358114" cy="44443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Кампания 1915 года</a:t>
            </a:r>
            <a:endParaRPr lang="ru-RU" dirty="0"/>
          </a:p>
        </p:txBody>
      </p:sp>
      <p:sp>
        <p:nvSpPr>
          <p:cNvPr id="4" name="Содержимое 3"/>
          <p:cNvSpPr>
            <a:spLocks noGrp="1"/>
          </p:cNvSpPr>
          <p:nvPr>
            <p:ph sz="half" idx="1"/>
          </p:nvPr>
        </p:nvSpPr>
        <p:spPr/>
        <p:txBody>
          <a:bodyPr>
            <a:normAutofit fontScale="70000" lnSpcReduction="20000"/>
          </a:bodyPr>
          <a:lstStyle/>
          <a:p>
            <a:pPr algn="just"/>
            <a:r>
              <a:rPr lang="ru-RU" dirty="0" smtClean="0"/>
              <a:t>Западный фронт</a:t>
            </a:r>
          </a:p>
          <a:p>
            <a:pPr algn="just">
              <a:buNone/>
            </a:pPr>
            <a:r>
              <a:rPr lang="ru-RU" dirty="0" smtClean="0"/>
              <a:t>    Интенсивность действий на Западном фронте с начала 1915 года значительно уменьшилась. Германия сосредоточила свои силы на подготовке операций против России.</a:t>
            </a:r>
            <a:endParaRPr lang="ru-RU" dirty="0"/>
          </a:p>
        </p:txBody>
      </p:sp>
      <p:sp>
        <p:nvSpPr>
          <p:cNvPr id="5" name="Содержимое 4"/>
          <p:cNvSpPr>
            <a:spLocks noGrp="1"/>
          </p:cNvSpPr>
          <p:nvPr>
            <p:ph sz="half" idx="2"/>
          </p:nvPr>
        </p:nvSpPr>
        <p:spPr/>
        <p:txBody>
          <a:bodyPr>
            <a:normAutofit fontScale="70000" lnSpcReduction="20000"/>
          </a:bodyPr>
          <a:lstStyle/>
          <a:p>
            <a:pPr algn="just">
              <a:buNone/>
            </a:pPr>
            <a:r>
              <a:rPr lang="ru-RU" dirty="0" smtClean="0"/>
              <a:t>     Восточный фронт</a:t>
            </a:r>
          </a:p>
          <a:p>
            <a:pPr algn="just">
              <a:buNone/>
            </a:pPr>
            <a:r>
              <a:rPr lang="ru-RU" dirty="0" smtClean="0"/>
              <a:t>    В 1915 году Германия и её союзники направили основной удар против России, рассчитывая нанести ей поражение и вывести её из войны. «Великое Отступление»</a:t>
            </a:r>
          </a:p>
          <a:p>
            <a:pPr algn="just">
              <a:buNone/>
            </a:pPr>
            <a:r>
              <a:rPr lang="ru-RU" dirty="0" smtClean="0"/>
              <a:t>     К середине сентября 1915 года наступательная инициатива германской армии истощилась. Русская армия закрепилась на линии фронта: Рига - </a:t>
            </a:r>
            <a:r>
              <a:rPr lang="ru-RU" dirty="0" err="1" smtClean="0"/>
              <a:t>Двинск</a:t>
            </a:r>
            <a:r>
              <a:rPr lang="ru-RU" dirty="0" smtClean="0"/>
              <a:t> - озеро Нарочь - Пинск – Тернополь - Черновцы, и к концу 1915 года Восточный фронт простирался от Балтийского моря до румынской границы. Россия утратила обширную территорию, но сохранила свои силы. </a:t>
            </a:r>
          </a:p>
          <a:p>
            <a:pPr algn="just">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C:\Documents and Settings\admin\Мои документы\Владение Дмитрия Федотова\Работа\Новая папка (6)\650.webp"/>
          <p:cNvPicPr>
            <a:picLocks noGrp="1" noChangeAspect="1" noChangeArrowheads="1"/>
          </p:cNvPicPr>
          <p:nvPr>
            <p:ph sz="half" idx="2"/>
          </p:nvPr>
        </p:nvPicPr>
        <p:blipFill>
          <a:blip r:embed="rId2"/>
          <a:srcRect/>
          <a:stretch>
            <a:fillRect/>
          </a:stretch>
        </p:blipFill>
        <p:spPr bwMode="auto">
          <a:xfrm>
            <a:off x="4648200" y="2875756"/>
            <a:ext cx="4038600" cy="2524125"/>
          </a:xfrm>
          <a:prstGeom prst="rect">
            <a:avLst/>
          </a:prstGeom>
          <a:noFill/>
        </p:spPr>
      </p:pic>
      <p:pic>
        <p:nvPicPr>
          <p:cNvPr id="16387" name="Picture 3" descr="C:\Documents and Settings\admin\Мои документы\Владение Дмитрия Федотова\Работа\Новая папка (6)\300px-Australian_infantry_small_box_respirators_Ypres_1917.webp"/>
          <p:cNvPicPr>
            <a:picLocks noGrp="1" noChangeAspect="1" noChangeArrowheads="1"/>
          </p:cNvPicPr>
          <p:nvPr>
            <p:ph sz="half" idx="1"/>
          </p:nvPr>
        </p:nvPicPr>
        <p:blipFill>
          <a:blip r:embed="rId3"/>
          <a:srcRect/>
          <a:stretch>
            <a:fillRect/>
          </a:stretch>
        </p:blipFill>
        <p:spPr bwMode="auto">
          <a:xfrm>
            <a:off x="822064" y="1920875"/>
            <a:ext cx="3308872" cy="443388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Осада </a:t>
            </a:r>
            <a:r>
              <a:rPr lang="ru-RU" dirty="0" err="1" smtClean="0"/>
              <a:t>Осовца</a:t>
            </a:r>
            <a:endParaRPr lang="ru-RU" dirty="0"/>
          </a:p>
        </p:txBody>
      </p:sp>
      <p:sp>
        <p:nvSpPr>
          <p:cNvPr id="7" name="Текст 6"/>
          <p:cNvSpPr>
            <a:spLocks noGrp="1"/>
          </p:cNvSpPr>
          <p:nvPr>
            <p:ph type="body" idx="2"/>
          </p:nvPr>
        </p:nvSpPr>
        <p:spPr/>
        <p:txBody>
          <a:bodyPr/>
          <a:lstStyle/>
          <a:p>
            <a:pPr algn="just"/>
            <a:r>
              <a:rPr lang="ru-RU" dirty="0" smtClean="0"/>
              <a:t>Примером мужества стала оборона крепости </a:t>
            </a:r>
            <a:r>
              <a:rPr lang="ru-RU" dirty="0" err="1" smtClean="0"/>
              <a:t>Осовец</a:t>
            </a:r>
            <a:r>
              <a:rPr lang="ru-RU" dirty="0" smtClean="0"/>
              <a:t> в Польше. Во время Первой мировой войны крепость была осаждена и трижды атакована немецкими войсками, в том числе, с применением химического оружия. Гарнизон крепости отразил все попытки штурма, выдержал осаду многократно превосходивших войск противника в течение полугода и отошёл лишь по приказу командования после того, как стратегическая целесообразность дальнейшей обороны отпала.</a:t>
            </a:r>
          </a:p>
          <a:p>
            <a:pPr algn="just"/>
            <a:r>
              <a:rPr lang="ru-RU" b="1" i="1" dirty="0" smtClean="0"/>
              <a:t>«Атака Мертвецов»</a:t>
            </a:r>
            <a:endParaRPr lang="ru-RU" b="1" i="1" dirty="0"/>
          </a:p>
        </p:txBody>
      </p:sp>
      <p:pic>
        <p:nvPicPr>
          <p:cNvPr id="18435" name="Picture 3" descr="C:\Documents and Settings\admin\Мои документы\Владение Дмитрия Федотова\Работа\Новая папка (6)\7386.webp"/>
          <p:cNvPicPr>
            <a:picLocks noGrp="1" noChangeAspect="1" noChangeArrowheads="1"/>
          </p:cNvPicPr>
          <p:nvPr>
            <p:ph sz="half" idx="1"/>
          </p:nvPr>
        </p:nvPicPr>
        <p:blipFill>
          <a:blip r:embed="rId2"/>
          <a:srcRect/>
          <a:stretch>
            <a:fillRect/>
          </a:stretch>
        </p:blipFill>
        <p:spPr bwMode="auto">
          <a:xfrm>
            <a:off x="3714744" y="785794"/>
            <a:ext cx="5138679" cy="51975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«Подводная война»</a:t>
            </a:r>
            <a:endParaRPr lang="ru-RU" dirty="0"/>
          </a:p>
        </p:txBody>
      </p:sp>
      <p:sp>
        <p:nvSpPr>
          <p:cNvPr id="3" name="Текст 2"/>
          <p:cNvSpPr>
            <a:spLocks noGrp="1"/>
          </p:cNvSpPr>
          <p:nvPr>
            <p:ph type="body" idx="2"/>
          </p:nvPr>
        </p:nvSpPr>
        <p:spPr>
          <a:xfrm>
            <a:off x="428596" y="1676400"/>
            <a:ext cx="3000404" cy="4572000"/>
          </a:xfrm>
        </p:spPr>
        <p:txBody>
          <a:bodyPr/>
          <a:lstStyle/>
          <a:p>
            <a:pPr algn="just"/>
            <a:r>
              <a:rPr lang="ru-RU" dirty="0" smtClean="0"/>
              <a:t>В том же 1915 году Германия попыталась нанести сокрушительный удар Англии. Она впервые широко использовала сравнительно новое оружие - подводные лодки, чтобы пресечь подвоз в Англию необходимого сырья и продовольствия. Сотни судов были уничтожены, их команды и пассажиры погибли. Возмущение нейтральных стран заставило Германию не топить пассажирские корабли без предупреждения. Англия же путём увеличения и ускорения строительства судов, а также разработкой эффективных мер борьбы против подводных лодок преодолела нависшую над ней опасность. </a:t>
            </a:r>
          </a:p>
          <a:p>
            <a:endParaRPr lang="ru-RU" dirty="0"/>
          </a:p>
        </p:txBody>
      </p:sp>
      <p:pic>
        <p:nvPicPr>
          <p:cNvPr id="19458" name="Picture 2" descr="C:\Documents and Settings\admin\Мои документы\Владение Дмитрия Федотова\Работа\Новая папка (6)\13331348.webp"/>
          <p:cNvPicPr>
            <a:picLocks noGrp="1" noChangeAspect="1" noChangeArrowheads="1"/>
          </p:cNvPicPr>
          <p:nvPr>
            <p:ph sz="half" idx="1"/>
          </p:nvPr>
        </p:nvPicPr>
        <p:blipFill>
          <a:blip r:embed="rId2"/>
          <a:srcRect/>
          <a:stretch>
            <a:fillRect/>
          </a:stretch>
        </p:blipFill>
        <p:spPr bwMode="auto">
          <a:xfrm>
            <a:off x="4214810" y="714356"/>
            <a:ext cx="4178203" cy="553404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t>Дипломатия 1915 г.</a:t>
            </a:r>
            <a:endParaRPr lang="ru-RU" dirty="0"/>
          </a:p>
        </p:txBody>
      </p:sp>
      <p:sp>
        <p:nvSpPr>
          <p:cNvPr id="6" name="Содержимое 5"/>
          <p:cNvSpPr>
            <a:spLocks noGrp="1"/>
          </p:cNvSpPr>
          <p:nvPr>
            <p:ph idx="1"/>
          </p:nvPr>
        </p:nvSpPr>
        <p:spPr/>
        <p:txBody>
          <a:bodyPr/>
          <a:lstStyle/>
          <a:p>
            <a:r>
              <a:rPr lang="ru-RU" dirty="0" smtClean="0"/>
              <a:t>В мае 1915 года Италия объявила им войну и отвлекла на себя некоторую часть войск Австро-Венгрии и Германии. </a:t>
            </a:r>
          </a:p>
          <a:p>
            <a:r>
              <a:rPr lang="ru-RU" dirty="0" smtClean="0"/>
              <a:t>осенью 1915 года болгарское правительство вступило в войну против Антанты. В результате образовался Четверной союз Германии, Австро-Венгрии, Турции и Болгарии</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1916 год. «</a:t>
            </a:r>
            <a:r>
              <a:rPr lang="ru-RU" dirty="0" err="1" smtClean="0"/>
              <a:t>Верденская</a:t>
            </a:r>
            <a:r>
              <a:rPr lang="ru-RU" dirty="0" smtClean="0"/>
              <a:t> Мясорубка».</a:t>
            </a:r>
            <a:endParaRPr lang="ru-RU" dirty="0"/>
          </a:p>
        </p:txBody>
      </p:sp>
      <p:sp>
        <p:nvSpPr>
          <p:cNvPr id="5" name="Текст 4"/>
          <p:cNvSpPr>
            <a:spLocks noGrp="1"/>
          </p:cNvSpPr>
          <p:nvPr>
            <p:ph type="body" idx="2"/>
          </p:nvPr>
        </p:nvSpPr>
        <p:spPr>
          <a:xfrm>
            <a:off x="357158" y="1676400"/>
            <a:ext cx="3071842" cy="4572000"/>
          </a:xfrm>
        </p:spPr>
        <p:txBody>
          <a:bodyPr>
            <a:normAutofit fontScale="85000" lnSpcReduction="20000"/>
          </a:bodyPr>
          <a:lstStyle/>
          <a:p>
            <a:pPr algn="just"/>
            <a:r>
              <a:rPr lang="ru-RU" dirty="0" smtClean="0"/>
              <a:t>Узнав о намеченных сроках наступления стран Антанты, германское командование решило взять в свои руки инициативу и начать наступление на Западном фронте значительно раньше. При этом был намечен главный удар наступления на район </a:t>
            </a:r>
            <a:r>
              <a:rPr lang="ru-RU" dirty="0" err="1" smtClean="0"/>
              <a:t>верденских</a:t>
            </a:r>
            <a:r>
              <a:rPr lang="ru-RU" dirty="0" smtClean="0"/>
              <a:t> укреплений: для защиты которых, по твёрдому убеждению германского командования, "французское командование вынуждено будет пожертвовать последним человеком", так как в случае прорыва фронта у Вердена откроется прямой путь на Париж. Однако начатое 21 февраля 1916 года наступление на Верден не увенчалось успехом, тем более, что в марте из-за наступления русских войск в районе города </a:t>
            </a:r>
            <a:r>
              <a:rPr lang="ru-RU" dirty="0" err="1" smtClean="0"/>
              <a:t>Двинск</a:t>
            </a:r>
            <a:r>
              <a:rPr lang="ru-RU" dirty="0" smtClean="0"/>
              <a:t> и озера Нарочь германское командование было вынуждено ослабить свой натиск под Верденом. Тем не менее, взаимные кровопролитные атаки и контратаки под Верденом продолжались почти 10 месяцев, до 18 декабря, но существенных результатов не дали. </a:t>
            </a:r>
            <a:r>
              <a:rPr lang="ru-RU" dirty="0" err="1" smtClean="0"/>
              <a:t>Верденская</a:t>
            </a:r>
            <a:r>
              <a:rPr lang="ru-RU" dirty="0" smtClean="0"/>
              <a:t> операция в буквальном смысле слова превратилась в "мясорубку", в уничтожение живой силы. Обе стороны понесли колоссальные потери: французы - 350 тыс. человек, немцы - 600 тыс. человек. </a:t>
            </a:r>
          </a:p>
          <a:p>
            <a:endParaRPr lang="ru-RU" dirty="0"/>
          </a:p>
        </p:txBody>
      </p:sp>
      <p:pic>
        <p:nvPicPr>
          <p:cNvPr id="20482" name="Picture 2" descr="C:\Documents and Settings\admin\Мои документы\Владение Дмитрия Федотова\Работа\Новая папка (6)\img202.webp"/>
          <p:cNvPicPr>
            <a:picLocks noGrp="1" noChangeAspect="1" noChangeArrowheads="1"/>
          </p:cNvPicPr>
          <p:nvPr>
            <p:ph sz="half" idx="1"/>
          </p:nvPr>
        </p:nvPicPr>
        <p:blipFill>
          <a:blip r:embed="rId2"/>
          <a:srcRect/>
          <a:stretch>
            <a:fillRect/>
          </a:stretch>
        </p:blipFill>
        <p:spPr bwMode="auto">
          <a:xfrm>
            <a:off x="3575050" y="2291496"/>
            <a:ext cx="5111750" cy="33418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3" name="Содержимое 2"/>
          <p:cNvSpPr>
            <a:spLocks noGrp="1"/>
          </p:cNvSpPr>
          <p:nvPr>
            <p:ph idx="1"/>
          </p:nvPr>
        </p:nvSpPr>
        <p:spPr/>
        <p:txBody>
          <a:bodyPr/>
          <a:lstStyle/>
          <a:p>
            <a:r>
              <a:rPr lang="ru-RU" dirty="0" smtClean="0"/>
              <a:t>экономический империализм, </a:t>
            </a:r>
          </a:p>
          <a:p>
            <a:r>
              <a:rPr lang="ru-RU" dirty="0" smtClean="0"/>
              <a:t>территориальные и экономические притязания, торговые барьеры, </a:t>
            </a:r>
          </a:p>
          <a:p>
            <a:r>
              <a:rPr lang="ru-RU" dirty="0" smtClean="0"/>
              <a:t>милитаризм и автократия,</a:t>
            </a:r>
          </a:p>
          <a:p>
            <a:r>
              <a:rPr lang="ru-RU" dirty="0" smtClean="0"/>
              <a:t> баланс сил</a:t>
            </a:r>
          </a:p>
          <a:p>
            <a:r>
              <a:rPr lang="ru-RU" dirty="0" smtClean="0"/>
              <a:t>союзные обязательства европейских держав.</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1916год. Битва Сомме.</a:t>
            </a:r>
            <a:endParaRPr lang="ru-RU" dirty="0"/>
          </a:p>
        </p:txBody>
      </p:sp>
      <p:sp>
        <p:nvSpPr>
          <p:cNvPr id="3" name="Текст 2"/>
          <p:cNvSpPr>
            <a:spLocks noGrp="1"/>
          </p:cNvSpPr>
          <p:nvPr>
            <p:ph type="body" idx="2"/>
          </p:nvPr>
        </p:nvSpPr>
        <p:spPr/>
        <p:txBody>
          <a:bodyPr/>
          <a:lstStyle/>
          <a:p>
            <a:pPr algn="just"/>
            <a:r>
              <a:rPr lang="ru-RU" dirty="0" smtClean="0"/>
              <a:t>Немецкое наступление на </a:t>
            </a:r>
            <a:r>
              <a:rPr lang="ru-RU" dirty="0" err="1" smtClean="0"/>
              <a:t>верденские</a:t>
            </a:r>
            <a:r>
              <a:rPr lang="ru-RU" dirty="0" smtClean="0"/>
              <a:t> укрепления не изменило плана командования Антанты начать основное наступление 1 июля 1916 года на реке Сомме.</a:t>
            </a:r>
          </a:p>
          <a:p>
            <a:pPr algn="just"/>
            <a:r>
              <a:rPr lang="ru-RU" dirty="0" smtClean="0"/>
              <a:t>В результате всей </a:t>
            </a:r>
            <a:r>
              <a:rPr lang="ru-RU" dirty="0" err="1" smtClean="0"/>
              <a:t>соммской</a:t>
            </a:r>
            <a:r>
              <a:rPr lang="ru-RU" dirty="0" smtClean="0"/>
              <a:t> операции Антанта захватила территорию в 200 кв. км, 105 тыс. немецких пленных, 1500 пулемётов и 350 орудий. В боях на Сомме обе стороны потеряли свыше 1 млн. 300 тыс. убитыми, ранеными и пленными. </a:t>
            </a:r>
          </a:p>
          <a:p>
            <a:endParaRPr lang="ru-RU" dirty="0"/>
          </a:p>
        </p:txBody>
      </p:sp>
      <p:pic>
        <p:nvPicPr>
          <p:cNvPr id="21506" name="Picture 2" descr="C:\Documents and Settings\admin\Мои документы\Владение Дмитрия Федотова\Работа\Новая папка (6)\bitva-na-somme.jpg"/>
          <p:cNvPicPr>
            <a:picLocks noGrp="1" noChangeAspect="1" noChangeArrowheads="1"/>
          </p:cNvPicPr>
          <p:nvPr>
            <p:ph sz="half" idx="1"/>
          </p:nvPr>
        </p:nvPicPr>
        <p:blipFill>
          <a:blip r:embed="rId2"/>
          <a:srcRect/>
          <a:stretch>
            <a:fillRect/>
          </a:stretch>
        </p:blipFill>
        <p:spPr bwMode="auto">
          <a:xfrm>
            <a:off x="3643306" y="1714488"/>
            <a:ext cx="5230410" cy="325279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1916год. Брусиловский прорыв.</a:t>
            </a:r>
            <a:endParaRPr lang="ru-RU" dirty="0"/>
          </a:p>
        </p:txBody>
      </p:sp>
      <p:sp>
        <p:nvSpPr>
          <p:cNvPr id="3" name="Текст 2"/>
          <p:cNvSpPr>
            <a:spLocks noGrp="1"/>
          </p:cNvSpPr>
          <p:nvPr>
            <p:ph type="body" idx="2"/>
          </p:nvPr>
        </p:nvSpPr>
        <p:spPr>
          <a:xfrm>
            <a:off x="285720" y="1676400"/>
            <a:ext cx="3143280" cy="4572000"/>
          </a:xfrm>
        </p:spPr>
        <p:txBody>
          <a:bodyPr>
            <a:normAutofit fontScale="92500" lnSpcReduction="10000"/>
          </a:bodyPr>
          <a:lstStyle/>
          <a:p>
            <a:pPr algn="just"/>
            <a:r>
              <a:rPr lang="ru-RU" dirty="0" smtClean="0"/>
              <a:t>В результате наступления на Юго-Западном фронте русские войска продвинулись далеко в глубь </a:t>
            </a:r>
            <a:r>
              <a:rPr lang="ru-RU" dirty="0" err="1" smtClean="0"/>
              <a:t>Буковины</a:t>
            </a:r>
            <a:r>
              <a:rPr lang="ru-RU" dirty="0" smtClean="0"/>
              <a:t> и Восточной Галиции, заняв около 25 тыс. кв. км территории. Было взято в плен 9 тыс. офицеров и свыше 400 тыс. солдат. Однако этот успех русской армии лета 1916 года не принёс решающего стратегического результата из-за косности и бездарности верховного командования, отсталости транспорта, отсутствия вооружения и боеприпасов . Всё же наступление русских войск в 1916 году сыграло крупную роль. Оно облегчило положение союзников и вместе с наступлением англо-французских войск на Сомме свело на нет инициативу германских войск и вынудило их в дальнейшем к стратегической обороне, а австро-венгерская армия после Брусиловского удара 1916 года уже не способна была к серьёзным наступательным операциям. </a:t>
            </a:r>
          </a:p>
          <a:p>
            <a:endParaRPr lang="ru-RU" dirty="0"/>
          </a:p>
        </p:txBody>
      </p:sp>
      <p:pic>
        <p:nvPicPr>
          <p:cNvPr id="22530" name="Picture 2" descr="C:\Documents and Settings\admin\Мои документы\Владение Дмитрия Федотова\Работа\Новая папка (6)\1578.webp"/>
          <p:cNvPicPr>
            <a:picLocks noGrp="1" noChangeAspect="1" noChangeArrowheads="1"/>
          </p:cNvPicPr>
          <p:nvPr>
            <p:ph sz="half" idx="1"/>
          </p:nvPr>
        </p:nvPicPr>
        <p:blipFill>
          <a:blip r:embed="rId2"/>
          <a:srcRect/>
          <a:stretch>
            <a:fillRect/>
          </a:stretch>
        </p:blipFill>
        <p:spPr bwMode="auto">
          <a:xfrm>
            <a:off x="3571868" y="1928802"/>
            <a:ext cx="5111750" cy="347802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1917 год.</a:t>
            </a:r>
            <a:endParaRPr lang="ru-RU" dirty="0"/>
          </a:p>
        </p:txBody>
      </p:sp>
      <p:sp>
        <p:nvSpPr>
          <p:cNvPr id="6" name="Содержимое 5"/>
          <p:cNvSpPr>
            <a:spLocks noGrp="1"/>
          </p:cNvSpPr>
          <p:nvPr>
            <p:ph idx="1"/>
          </p:nvPr>
        </p:nvSpPr>
        <p:spPr>
          <a:xfrm>
            <a:off x="457200" y="1785926"/>
            <a:ext cx="8229600" cy="4538674"/>
          </a:xfrm>
        </p:spPr>
        <p:txBody>
          <a:bodyPr>
            <a:normAutofit fontScale="85000" lnSpcReduction="10000"/>
          </a:bodyPr>
          <a:lstStyle/>
          <a:p>
            <a:pPr algn="just"/>
            <a:r>
              <a:rPr lang="ru-RU" dirty="0" smtClean="0"/>
              <a:t>К концу 1916 года совершенно отчётливо выявилось превосходство Антанты как в численности вооружённых сил, так и в военной технике, особенно в артиллерии, авиации и танках. В военную кампанию 1917 года Антанта на всех фронтах вступила с 425 дивизиями против 331 дивизии противника. Однако разногласия в военном руководстве и своекорыстные цели участников Антанты часто парализовали эти преимущества, это ярко проявилось в несогласованности действий командования Антанты во время крупных операций в 1916 году. Перейдя к стратегической обороне, австро-германская коалиция, ещё далеко не поверженная, поставила мир перед фактом затяжной изнурительной войны.</a:t>
            </a:r>
          </a:p>
          <a:p>
            <a:pPr algn="just"/>
            <a:r>
              <a:rPr lang="ru-RU" dirty="0" smtClean="0"/>
              <a:t>6 апреля на стороне Антанты выступили США </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Окончание войны.</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smtClean="0"/>
              <a:t>После заключения мирных договоров с Украинской Народной Республикой, Советской Россией и Румынией и ликвидации Восточного фронта Германия получила возможность сосредоточить почти все свои силы на Западном фронте и попытаться нанести решающее поражение англо-французским войскам до того, как на фронт прибудут основные силы американской армии.</a:t>
            </a:r>
          </a:p>
          <a:p>
            <a:pPr algn="just"/>
            <a:endParaRPr lang="ru-RU" dirty="0" smtClean="0"/>
          </a:p>
          <a:p>
            <a:pPr algn="just"/>
            <a:r>
              <a:rPr lang="ru-RU" dirty="0" smtClean="0"/>
              <a:t>В марте-июле Германская армия предприняла мощное наступление в Пикардии, Фландрии, на реках </a:t>
            </a:r>
            <a:r>
              <a:rPr lang="ru-RU" dirty="0" err="1" smtClean="0"/>
              <a:t>Эна</a:t>
            </a:r>
            <a:r>
              <a:rPr lang="ru-RU" dirty="0" smtClean="0"/>
              <a:t> и Марна, и в ходе ожесточённых боёв продвинулась на 40-70 км, однако ни разгромить противника, ни прорвать фронт так и не смогла. Ограниченные людские и материальные ресурсы Германии за годы войны были истощены. Кроме того, оккупировав после подписания Брестского мира обширные территории бывшей Российской империи, германское командование для сохранения контроля над ними было вынуждено оставить крупные силы на востоке, что негативно сказалось на ходе боевых действий против Антанты</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В мае на фронте начали действовать американские войска. В июле-августе произошла вторая битва на Марне, которая положила начало контрнаступлению Антанты. К концу сентября войска Антанты в ходе ряда операций ликвидировали результаты предшествующего германского наступления. В ходе дальнейшего всеобщего наступления в октябре — начале ноября была освобождена большая часть захваченной территории Франции и часть бельгийской территории.</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
            </a:r>
            <a:br>
              <a:rPr lang="ru-RU" dirty="0" smtClean="0"/>
            </a:br>
            <a:r>
              <a:rPr lang="ru-RU" dirty="0" smtClean="0"/>
              <a:t>11 ноября. </a:t>
            </a:r>
            <a:r>
              <a:rPr lang="ru-RU" dirty="0" err="1" smtClean="0"/>
              <a:t>Компьенское</a:t>
            </a:r>
            <a:r>
              <a:rPr lang="ru-RU" dirty="0" smtClean="0"/>
              <a:t> перемирие</a:t>
            </a:r>
            <a:endParaRPr lang="ru-RU" dirty="0"/>
          </a:p>
        </p:txBody>
      </p:sp>
      <p:sp>
        <p:nvSpPr>
          <p:cNvPr id="6" name="Текст 5"/>
          <p:cNvSpPr>
            <a:spLocks noGrp="1"/>
          </p:cNvSpPr>
          <p:nvPr>
            <p:ph type="body" idx="2"/>
          </p:nvPr>
        </p:nvSpPr>
        <p:spPr/>
        <p:txBody>
          <a:bodyPr>
            <a:normAutofit lnSpcReduction="10000"/>
          </a:bodyPr>
          <a:lstStyle/>
          <a:p>
            <a:pPr algn="just"/>
            <a:r>
              <a:rPr lang="ru-RU" dirty="0" smtClean="0"/>
              <a:t>Прекращение военных действий, эвакуацию в течение 14 дней оккупированных германскими войсками районов Франции, территорий Бельгии и Люксембурга, а также </a:t>
            </a:r>
            <a:r>
              <a:rPr lang="ru-RU" dirty="0" err="1" smtClean="0"/>
              <a:t>Эльзас-Лотарингии</a:t>
            </a:r>
            <a:r>
              <a:rPr lang="ru-RU" dirty="0" smtClean="0"/>
              <a:t>.</a:t>
            </a:r>
          </a:p>
          <a:p>
            <a:pPr algn="just"/>
            <a:r>
              <a:rPr lang="ru-RU" dirty="0" smtClean="0"/>
              <a:t>Войска Антанты занимали левый берег Рейна (причем содержание оккупационной армии целиком возлагалось на Германию), а на правом берегу предусматривалось создание демилитаризованной зоны.</a:t>
            </a:r>
          </a:p>
          <a:p>
            <a:pPr algn="just"/>
            <a:r>
              <a:rPr lang="ru-RU" dirty="0" smtClean="0"/>
              <a:t>Германия обязывалась немедленно возвратить на родину всех военнопленных, а также эвакуировать свои войска с территории стран, входивших ранее в состав Австро-Венгрии, из Румынии, Турции и Восточной </a:t>
            </a:r>
            <a:r>
              <a:rPr lang="ru-RU" dirty="0" err="1" smtClean="0"/>
              <a:t>Африк</a:t>
            </a:r>
            <a:endParaRPr lang="ru-RU" dirty="0"/>
          </a:p>
        </p:txBody>
      </p:sp>
      <p:pic>
        <p:nvPicPr>
          <p:cNvPr id="23554" name="Picture 2" descr="C:\Documents and Settings\admin\Мои документы\Владение Дмитрия Федотова\Работа\Новая папка (6)\51050256_Kompen_soglashenie_o_peremirii.webp"/>
          <p:cNvPicPr>
            <a:picLocks noGrp="1" noChangeAspect="1" noChangeArrowheads="1"/>
          </p:cNvPicPr>
          <p:nvPr>
            <p:ph sz="half" idx="1"/>
          </p:nvPr>
        </p:nvPicPr>
        <p:blipFill>
          <a:blip r:embed="rId2"/>
          <a:srcRect/>
          <a:stretch>
            <a:fillRect/>
          </a:stretch>
        </p:blipFill>
        <p:spPr bwMode="auto">
          <a:xfrm>
            <a:off x="4279886" y="1676400"/>
            <a:ext cx="3702077" cy="4572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4578" name="Picture 2" descr="C:\Documents and Settings\admin\Мои документы\Владение Дмитрия Федотова\Работа\Новая папка (6)\1ww02.webp"/>
          <p:cNvPicPr>
            <a:picLocks noGrp="1" noChangeAspect="1" noChangeArrowheads="1"/>
          </p:cNvPicPr>
          <p:nvPr>
            <p:ph idx="1"/>
          </p:nvPr>
        </p:nvPicPr>
        <p:blipFill>
          <a:blip r:embed="rId2"/>
          <a:srcRect/>
          <a:stretch>
            <a:fillRect/>
          </a:stretch>
        </p:blipFill>
        <p:spPr bwMode="auto">
          <a:xfrm>
            <a:off x="1071538" y="2025754"/>
            <a:ext cx="7072362" cy="429393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 </a:t>
            </a:r>
            <a:r>
              <a:rPr lang="ru-RU" dirty="0" err="1" smtClean="0"/>
              <a:t>Черчиль</a:t>
            </a:r>
            <a:r>
              <a:rPr lang="ru-RU" dirty="0" smtClean="0"/>
              <a:t> о России во время войны.</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a:t>
            </a:r>
            <a:r>
              <a:rPr lang="ru-RU" b="1" i="1" dirty="0" smtClean="0"/>
              <a:t>Ни к одной стране судьба не была так жестока, как к России. Её корабль пошёл ко дну, когда гавань была в виду. Она уже претерпела бурю, когда всё обрушилось. Все жертвы были уже принесены, вся работа завершена.</a:t>
            </a:r>
          </a:p>
          <a:p>
            <a:pPr>
              <a:buNone/>
            </a:pPr>
            <a:r>
              <a:rPr lang="ru-RU" b="1" i="1" dirty="0" smtClean="0"/>
              <a:t>    Самоотверженный порыв русских армий, спасший Париж в 1914 году; преодоление мучительного </a:t>
            </a:r>
            <a:r>
              <a:rPr lang="ru-RU" b="1" i="1" dirty="0" err="1" smtClean="0"/>
              <a:t>безснарядного</a:t>
            </a:r>
            <a:r>
              <a:rPr lang="ru-RU" b="1" i="1" dirty="0" smtClean="0"/>
              <a:t> отступления; медленное восстановление сил; </a:t>
            </a:r>
            <a:r>
              <a:rPr lang="ru-RU" b="1" i="1" dirty="0" err="1" smtClean="0"/>
              <a:t>брусиловские</a:t>
            </a:r>
            <a:r>
              <a:rPr lang="ru-RU" b="1" i="1" dirty="0" smtClean="0"/>
              <a:t> победы; вступление России в кампанию 1917 года непобедимой, более сильной, чем когда-либо. Держа победу уже в руках, она пала на землю, заживо, как </a:t>
            </a:r>
            <a:r>
              <a:rPr lang="ru-RU" b="1" i="1" dirty="0" err="1" smtClean="0"/>
              <a:t>древле</a:t>
            </a:r>
            <a:r>
              <a:rPr lang="ru-RU" b="1" i="1" dirty="0" smtClean="0"/>
              <a:t> Ирод, пожираемая червями.</a:t>
            </a:r>
            <a:endParaRPr lang="ru-RU" b="1"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Версальско-вашингтонская система</a:t>
            </a:r>
            <a:endParaRPr lang="ru-RU" dirty="0"/>
          </a:p>
        </p:txBody>
      </p:sp>
      <p:sp>
        <p:nvSpPr>
          <p:cNvPr id="3" name="Содержимое 2"/>
          <p:cNvSpPr>
            <a:spLocks noGrp="1"/>
          </p:cNvSpPr>
          <p:nvPr>
            <p:ph idx="1"/>
          </p:nvPr>
        </p:nvSpPr>
        <p:spPr/>
        <p:txBody>
          <a:bodyPr/>
          <a:lstStyle/>
          <a:p>
            <a:pPr algn="just"/>
            <a:r>
              <a:rPr lang="ru-RU" b="1" dirty="0" smtClean="0"/>
              <a:t>Версальский мирный договор </a:t>
            </a:r>
            <a:r>
              <a:rPr lang="ru-RU" dirty="0" smtClean="0"/>
              <a:t>(1919) и тесно связанные с ним</a:t>
            </a:r>
          </a:p>
          <a:p>
            <a:pPr algn="just"/>
            <a:r>
              <a:rPr lang="ru-RU" dirty="0" err="1" smtClean="0"/>
              <a:t>Сен-Жерменский</a:t>
            </a:r>
            <a:r>
              <a:rPr lang="ru-RU" dirty="0" smtClean="0"/>
              <a:t> мирный договор (1919),</a:t>
            </a:r>
          </a:p>
          <a:p>
            <a:pPr algn="just"/>
            <a:r>
              <a:rPr lang="ru-RU" dirty="0" err="1" smtClean="0"/>
              <a:t>Нёйиский</a:t>
            </a:r>
            <a:r>
              <a:rPr lang="ru-RU" dirty="0" smtClean="0"/>
              <a:t> мирный договор (1919),</a:t>
            </a:r>
          </a:p>
          <a:p>
            <a:pPr algn="just"/>
            <a:r>
              <a:rPr lang="ru-RU" dirty="0" err="1" smtClean="0"/>
              <a:t>Трианонский</a:t>
            </a:r>
            <a:r>
              <a:rPr lang="ru-RU" dirty="0" smtClean="0"/>
              <a:t> мирный договор (1920),</a:t>
            </a:r>
          </a:p>
          <a:p>
            <a:pPr algn="just"/>
            <a:r>
              <a:rPr lang="ru-RU" dirty="0" smtClean="0"/>
              <a:t>Севрский мирный договор (1920).</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Версальская система</a:t>
            </a:r>
            <a:endParaRPr lang="ru-RU" dirty="0"/>
          </a:p>
        </p:txBody>
      </p:sp>
      <p:sp>
        <p:nvSpPr>
          <p:cNvPr id="3" name="Содержимое 2"/>
          <p:cNvSpPr>
            <a:spLocks noGrp="1"/>
          </p:cNvSpPr>
          <p:nvPr>
            <p:ph idx="1"/>
          </p:nvPr>
        </p:nvSpPr>
        <p:spPr/>
        <p:txBody>
          <a:bodyPr>
            <a:normAutofit fontScale="77500" lnSpcReduction="20000"/>
          </a:bodyPr>
          <a:lstStyle/>
          <a:p>
            <a:pPr algn="just"/>
            <a:r>
              <a:rPr lang="ru-RU" dirty="0" smtClean="0"/>
              <a:t>это система послевоенного устройства мира. Ее характерной чертой была антисоветская направленность. Самую большую выгоду от Версальской системы получили Великобритания, Франция и США. В это время в России шла гражданская война, победа в которой осталась за большевиками. Россия начала устанавливать дипломатические отношения с Афганистаном, Прибалтикой, Финляндией. Пыталась также установить дипломатические отношения с Польшей, но Пилсудский вместо этого подписал соглашение с одним из руководителей Центральной Рады и польские войска вступили на территорию Украины. Россия попыталась вновь присоединить Украину и Польшу, но поляки нанесли ей тяжёлое поражение, в результате которого большевистское руководство вынуждено было пойти на мир с Польшей. Польша также сохранила за собой Западную Украину и Западную Белоруссию.</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4" name="Текст 3"/>
          <p:cNvSpPr>
            <a:spLocks noGrp="1"/>
          </p:cNvSpPr>
          <p:nvPr>
            <p:ph type="body" idx="2"/>
          </p:nvPr>
        </p:nvSpPr>
        <p:spPr/>
        <p:txBody>
          <a:bodyPr>
            <a:normAutofit/>
          </a:bodyPr>
          <a:lstStyle/>
          <a:p>
            <a:pPr algn="just"/>
            <a:r>
              <a:rPr lang="ru-RU" sz="1800" b="1" i="1" dirty="0" smtClean="0"/>
              <a:t>Германия </a:t>
            </a:r>
            <a:r>
              <a:rPr lang="ru-RU" sz="1800" dirty="0" smtClean="0"/>
              <a:t>стремилась разгромить Англию, лишить её морского могущества и переделить французские, бельгийские и португальские колонии и утвердиться в богатых аравийских провинциях Турции, ослабить Россию, отторгнуть у нее польские губернии. Украину и Прибалтику, лишив её  естественных границ по Балтийскому морю</a:t>
            </a:r>
            <a:endParaRPr lang="ru-RU" sz="1800" dirty="0"/>
          </a:p>
        </p:txBody>
      </p:sp>
      <p:pic>
        <p:nvPicPr>
          <p:cNvPr id="3074" name="Picture 2" descr="C:\Documents and Settings\admin\Мои документы\Владение Дмитрия Федотова\Работа\Новая папка (6)\598px-Diemer-Luftkampf.jpg"/>
          <p:cNvPicPr>
            <a:picLocks noGrp="1" noChangeAspect="1" noChangeArrowheads="1"/>
          </p:cNvPicPr>
          <p:nvPr>
            <p:ph sz="half" idx="1"/>
          </p:nvPr>
        </p:nvPicPr>
        <p:blipFill>
          <a:blip r:embed="rId2"/>
          <a:srcRect/>
          <a:stretch>
            <a:fillRect/>
          </a:stretch>
        </p:blipFill>
        <p:spPr bwMode="auto">
          <a:xfrm>
            <a:off x="3848741" y="1676400"/>
            <a:ext cx="4564367" cy="4572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Образование ряда новых суверенных субъектов  в Европе, внешняя политика которых на более поздних этапах развития системы оказала значительное влияние на развитие кризисных процессов.</a:t>
            </a:r>
          </a:p>
          <a:p>
            <a:r>
              <a:rPr lang="ru-RU" dirty="0" smtClean="0"/>
              <a:t>Создание Лиги Наций — инструмента сохранения статус-кво в системе МО. Этот инструмент, фактически подконтрольный Франции и Великобритании, оказался неэффективным в исполнении своих стабилизационных функций</a:t>
            </a:r>
          </a:p>
          <a:p>
            <a:r>
              <a:rPr lang="ru-RU" dirty="0" smtClean="0"/>
              <a:t>Дискриминация положения побеждённых государств и Советской России. Так, Германия потеряла права на свои колонии, сильно ограничивалась во владении вооружёнными силами и подавлялась экономически через механизм репараций. Подобные условия были предусмотрены и для Турции и Болгарии, а Австро-Венгрия в целом прекратила существование</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descr="C:\Documents and Settings\admin\Мои документы\Владение Дмитрия Федотова\Работа\Новая папка (6)\s5649451.webp"/>
          <p:cNvPicPr>
            <a:picLocks noGrp="1" noChangeAspect="1" noChangeArrowheads="1"/>
          </p:cNvPicPr>
          <p:nvPr>
            <p:ph idx="1"/>
          </p:nvPr>
        </p:nvPicPr>
        <p:blipFill>
          <a:blip r:embed="rId2"/>
          <a:srcRect/>
          <a:stretch>
            <a:fillRect/>
          </a:stretch>
        </p:blipFill>
        <p:spPr bwMode="auto">
          <a:xfrm>
            <a:off x="1643042" y="2000240"/>
            <a:ext cx="5381644" cy="439180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admin\Мои документы\Владение Дмитрия Федотова\Работа\Новая папка (6)\CEE-20thC.jpg"/>
          <p:cNvPicPr>
            <a:picLocks noGrp="1" noChangeAspect="1" noChangeArrowheads="1"/>
          </p:cNvPicPr>
          <p:nvPr>
            <p:ph idx="1"/>
          </p:nvPr>
        </p:nvPicPr>
        <p:blipFill>
          <a:blip r:embed="rId2"/>
          <a:srcRect/>
          <a:stretch>
            <a:fillRect/>
          </a:stretch>
        </p:blipFill>
        <p:spPr bwMode="auto">
          <a:xfrm>
            <a:off x="2285984" y="214290"/>
            <a:ext cx="4429156" cy="645513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28600" y="0"/>
            <a:ext cx="8915400" cy="1066800"/>
          </a:xfrm>
          <a:prstGeom prst="rect">
            <a:avLst/>
          </a:prstGeom>
          <a:noFill/>
          <a:ln w="9525">
            <a:noFill/>
            <a:miter lim="800000"/>
            <a:headEnd/>
            <a:tailEnd/>
          </a:ln>
          <a:effectLst/>
        </p:spPr>
        <p:txBody>
          <a:bodyPr>
            <a:spAutoFit/>
          </a:bodyPr>
          <a:lstStyle/>
          <a:p>
            <a:pPr algn="ctr">
              <a:spcBef>
                <a:spcPct val="50000"/>
              </a:spcBef>
            </a:pPr>
            <a:r>
              <a:rPr lang="ru-RU" sz="3200" b="1">
                <a:solidFill>
                  <a:srgbClr val="EF3E07"/>
                </a:solidFill>
                <a:effectLst>
                  <a:outerShdw blurRad="38100" dist="38100" dir="2700000" algn="tl">
                    <a:srgbClr val="000000"/>
                  </a:outerShdw>
                </a:effectLst>
              </a:rPr>
              <a:t>Противоречия и слабости послевоенного мирного урегулирования</a:t>
            </a:r>
          </a:p>
        </p:txBody>
      </p:sp>
      <p:sp>
        <p:nvSpPr>
          <p:cNvPr id="8197" name="Text Box 5"/>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a:spcBef>
                <a:spcPct val="50000"/>
              </a:spcBef>
            </a:pPr>
            <a:r>
              <a:rPr lang="ru-RU" b="1">
                <a:solidFill>
                  <a:srgbClr val="6600FF"/>
                </a:solidFill>
                <a:effectLst>
                  <a:outerShdw blurRad="38100" dist="38100" dir="2700000" algn="tl">
                    <a:srgbClr val="000000"/>
                  </a:outerShdw>
                </a:effectLst>
              </a:rPr>
              <a:t>1. Обострение национального и религиозного вопроса в результате территориальных изменений в Европе.</a:t>
            </a:r>
          </a:p>
        </p:txBody>
      </p:sp>
      <p:sp>
        <p:nvSpPr>
          <p:cNvPr id="8198" name="Text Box 6"/>
          <p:cNvSpPr txBox="1">
            <a:spLocks noChangeArrowheads="1"/>
          </p:cNvSpPr>
          <p:nvPr/>
        </p:nvSpPr>
        <p:spPr bwMode="auto">
          <a:xfrm>
            <a:off x="0" y="1981200"/>
            <a:ext cx="9144000" cy="915988"/>
          </a:xfrm>
          <a:prstGeom prst="rect">
            <a:avLst/>
          </a:prstGeom>
          <a:noFill/>
          <a:ln w="9525">
            <a:noFill/>
            <a:miter lim="800000"/>
            <a:headEnd/>
            <a:tailEnd/>
          </a:ln>
          <a:effectLst/>
        </p:spPr>
        <p:txBody>
          <a:bodyPr>
            <a:spAutoFit/>
          </a:bodyPr>
          <a:lstStyle/>
          <a:p>
            <a:pPr>
              <a:spcBef>
                <a:spcPct val="50000"/>
              </a:spcBef>
            </a:pPr>
            <a:r>
              <a:rPr lang="ru-RU" b="1">
                <a:solidFill>
                  <a:srgbClr val="6600FF"/>
                </a:solidFill>
                <a:effectLst>
                  <a:outerShdw blurRad="38100" dist="38100" dir="2700000" algn="tl">
                    <a:srgbClr val="000000"/>
                  </a:outerShdw>
                </a:effectLst>
              </a:rPr>
              <a:t>2. Стремление побежденных государств к возвращению утраченных территорий; формирование реваншистских настроений; появление политических сил, проповедующих тоталитарные идеи.</a:t>
            </a:r>
          </a:p>
        </p:txBody>
      </p:sp>
      <p:sp>
        <p:nvSpPr>
          <p:cNvPr id="8199" name="Text Box 7"/>
          <p:cNvSpPr txBox="1">
            <a:spLocks noChangeArrowheads="1"/>
          </p:cNvSpPr>
          <p:nvPr/>
        </p:nvSpPr>
        <p:spPr bwMode="auto">
          <a:xfrm>
            <a:off x="0" y="3048000"/>
            <a:ext cx="9144000" cy="641350"/>
          </a:xfrm>
          <a:prstGeom prst="rect">
            <a:avLst/>
          </a:prstGeom>
          <a:noFill/>
          <a:ln w="9525">
            <a:noFill/>
            <a:miter lim="800000"/>
            <a:headEnd/>
            <a:tailEnd/>
          </a:ln>
          <a:effectLst/>
        </p:spPr>
        <p:txBody>
          <a:bodyPr>
            <a:spAutoFit/>
          </a:bodyPr>
          <a:lstStyle/>
          <a:p>
            <a:pPr>
              <a:spcBef>
                <a:spcPct val="50000"/>
              </a:spcBef>
            </a:pPr>
            <a:r>
              <a:rPr lang="ru-RU" b="1" dirty="0">
                <a:solidFill>
                  <a:srgbClr val="6600FF"/>
                </a:solidFill>
                <a:effectLst>
                  <a:outerShdw blurRad="38100" dist="38100" dir="2700000" algn="tl">
                    <a:srgbClr val="000000"/>
                  </a:outerShdw>
                </a:effectLst>
              </a:rPr>
              <a:t>3. Недовольство держав-победительниц условиями договоров, усилением их бывших союзников.</a:t>
            </a:r>
          </a:p>
        </p:txBody>
      </p:sp>
      <p:sp>
        <p:nvSpPr>
          <p:cNvPr id="8200" name="Text Box 8"/>
          <p:cNvSpPr txBox="1">
            <a:spLocks noChangeArrowheads="1"/>
          </p:cNvSpPr>
          <p:nvPr/>
        </p:nvSpPr>
        <p:spPr bwMode="auto">
          <a:xfrm>
            <a:off x="0" y="3962400"/>
            <a:ext cx="9144000" cy="641350"/>
          </a:xfrm>
          <a:prstGeom prst="rect">
            <a:avLst/>
          </a:prstGeom>
          <a:noFill/>
          <a:ln w="9525">
            <a:noFill/>
            <a:miter lim="800000"/>
            <a:headEnd/>
            <a:tailEnd/>
          </a:ln>
          <a:effectLst/>
        </p:spPr>
        <p:txBody>
          <a:bodyPr>
            <a:spAutoFit/>
          </a:bodyPr>
          <a:lstStyle/>
          <a:p>
            <a:pPr>
              <a:spcBef>
                <a:spcPct val="50000"/>
              </a:spcBef>
            </a:pPr>
            <a:r>
              <a:rPr lang="ru-RU" b="1">
                <a:solidFill>
                  <a:srgbClr val="6600FF"/>
                </a:solidFill>
                <a:effectLst>
                  <a:outerShdw blurRad="38100" dist="38100" dir="2700000" algn="tl">
                    <a:srgbClr val="000000"/>
                  </a:outerShdw>
                </a:effectLst>
              </a:rPr>
              <a:t>4. Фактическое пренебрежение интересами колониальных и зависимых стран.</a:t>
            </a:r>
          </a:p>
        </p:txBody>
      </p:sp>
      <p:sp>
        <p:nvSpPr>
          <p:cNvPr id="8201" name="Text Box 9"/>
          <p:cNvSpPr txBox="1">
            <a:spLocks noChangeArrowheads="1"/>
          </p:cNvSpPr>
          <p:nvPr/>
        </p:nvSpPr>
        <p:spPr bwMode="auto">
          <a:xfrm>
            <a:off x="0" y="4648200"/>
            <a:ext cx="9144000" cy="915988"/>
          </a:xfrm>
          <a:prstGeom prst="rect">
            <a:avLst/>
          </a:prstGeom>
          <a:noFill/>
          <a:ln w="9525">
            <a:noFill/>
            <a:miter lim="800000"/>
            <a:headEnd/>
            <a:tailEnd/>
          </a:ln>
          <a:effectLst/>
        </p:spPr>
        <p:txBody>
          <a:bodyPr>
            <a:spAutoFit/>
          </a:bodyPr>
          <a:lstStyle/>
          <a:p>
            <a:pPr>
              <a:spcBef>
                <a:spcPct val="50000"/>
              </a:spcBef>
            </a:pPr>
            <a:r>
              <a:rPr lang="ru-RU" b="1">
                <a:solidFill>
                  <a:srgbClr val="6600FF"/>
                </a:solidFill>
                <a:effectLst>
                  <a:outerShdw blurRad="38100" dist="38100" dir="2700000" algn="tl">
                    <a:srgbClr val="000000"/>
                  </a:outerShdw>
                </a:effectLst>
              </a:rPr>
              <a:t>5. Недооценка экономических проблем послевоенного устройства мира, желание ограбить побежденных, а не способствовать восстановлению их экономики.</a:t>
            </a:r>
          </a:p>
        </p:txBody>
      </p:sp>
      <p:sp>
        <p:nvSpPr>
          <p:cNvPr id="8202" name="Text Box 10"/>
          <p:cNvSpPr txBox="1">
            <a:spLocks noChangeArrowheads="1"/>
          </p:cNvSpPr>
          <p:nvPr/>
        </p:nvSpPr>
        <p:spPr bwMode="auto">
          <a:xfrm>
            <a:off x="0" y="5562600"/>
            <a:ext cx="9144000" cy="641350"/>
          </a:xfrm>
          <a:prstGeom prst="rect">
            <a:avLst/>
          </a:prstGeom>
          <a:noFill/>
          <a:ln w="9525">
            <a:noFill/>
            <a:miter lim="800000"/>
            <a:headEnd/>
            <a:tailEnd/>
          </a:ln>
          <a:effectLst/>
        </p:spPr>
        <p:txBody>
          <a:bodyPr>
            <a:spAutoFit/>
          </a:bodyPr>
          <a:lstStyle/>
          <a:p>
            <a:pPr>
              <a:spcBef>
                <a:spcPct val="50000"/>
              </a:spcBef>
            </a:pPr>
            <a:r>
              <a:rPr lang="ru-RU" b="1">
                <a:solidFill>
                  <a:srgbClr val="6600FF"/>
                </a:solidFill>
                <a:effectLst>
                  <a:outerShdw blurRad="38100" dist="38100" dir="2700000" algn="tl">
                    <a:srgbClr val="000000"/>
                  </a:outerShdw>
                </a:effectLst>
              </a:rPr>
              <a:t>6. Недостаточные возможности Лиги Наций для выполнения возложенных на нее функций.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500" fill="hold"/>
                                        <p:tgtEl>
                                          <p:spTgt spid="8198"/>
                                        </p:tgtEl>
                                        <p:attrNameLst>
                                          <p:attrName>ppt_w</p:attrName>
                                        </p:attrNameLst>
                                      </p:cBhvr>
                                      <p:tavLst>
                                        <p:tav tm="0">
                                          <p:val>
                                            <p:fltVal val="0"/>
                                          </p:val>
                                        </p:tav>
                                        <p:tav tm="100000">
                                          <p:val>
                                            <p:strVal val="#ppt_w"/>
                                          </p:val>
                                        </p:tav>
                                      </p:tavLst>
                                    </p:anim>
                                    <p:anim calcmode="lin" valueType="num">
                                      <p:cBhvr>
                                        <p:cTn id="13" dur="500" fill="hold"/>
                                        <p:tgtEl>
                                          <p:spTgt spid="8198"/>
                                        </p:tgtEl>
                                        <p:attrNameLst>
                                          <p:attrName>ppt_h</p:attrName>
                                        </p:attrNameLst>
                                      </p:cBhvr>
                                      <p:tavLst>
                                        <p:tav tm="0">
                                          <p:val>
                                            <p:fltVal val="0"/>
                                          </p:val>
                                        </p:tav>
                                        <p:tav tm="100000">
                                          <p:val>
                                            <p:strVal val="#ppt_h"/>
                                          </p:val>
                                        </p:tav>
                                      </p:tavLst>
                                    </p:anim>
                                    <p:animEffect transition="in" filter="fade">
                                      <p:cBhvr>
                                        <p:cTn id="14" dur="500"/>
                                        <p:tgtEl>
                                          <p:spTgt spid="8198"/>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1" nodeType="click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plus(in)">
                                      <p:cBhvr>
                                        <p:cTn id="19" dur="2000"/>
                                        <p:tgtEl>
                                          <p:spTgt spid="8198"/>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2" nodeType="clickEffect">
                                  <p:stCondLst>
                                    <p:cond delay="0"/>
                                  </p:stCondLst>
                                  <p:childTnLst>
                                    <p:set>
                                      <p:cBhvr>
                                        <p:cTn id="23" dur="1" fill="hold">
                                          <p:stCondLst>
                                            <p:cond delay="0"/>
                                          </p:stCondLst>
                                        </p:cTn>
                                        <p:tgtEl>
                                          <p:spTgt spid="8198"/>
                                        </p:tgtEl>
                                        <p:attrNameLst>
                                          <p:attrName>style.visibility</p:attrName>
                                        </p:attrNameLst>
                                      </p:cBhvr>
                                      <p:to>
                                        <p:strVal val="visible"/>
                                      </p:to>
                                    </p:set>
                                    <p:anim calcmode="lin" valueType="num">
                                      <p:cBhvr>
                                        <p:cTn id="24" dur="5000" fill="hold"/>
                                        <p:tgtEl>
                                          <p:spTgt spid="8198"/>
                                        </p:tgtEl>
                                        <p:attrNameLst>
                                          <p:attrName>ppt_w</p:attrName>
                                        </p:attrNameLst>
                                      </p:cBhvr>
                                      <p:tavLst>
                                        <p:tav tm="0" fmla="#ppt_w*sin(2.5*pi*$)">
                                          <p:val>
                                            <p:fltVal val="0"/>
                                          </p:val>
                                        </p:tav>
                                        <p:tav tm="100000">
                                          <p:val>
                                            <p:fltVal val="1"/>
                                          </p:val>
                                        </p:tav>
                                      </p:tavLst>
                                    </p:anim>
                                    <p:anim calcmode="lin" valueType="num">
                                      <p:cBhvr>
                                        <p:cTn id="25" dur="5000" fill="hold"/>
                                        <p:tgtEl>
                                          <p:spTgt spid="819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3" nodeType="click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wipe(left)">
                                      <p:cBhvr>
                                        <p:cTn id="30" dur="500"/>
                                        <p:tgtEl>
                                          <p:spTgt spid="819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4" nodeType="clickEffect">
                                  <p:stCondLst>
                                    <p:cond delay="0"/>
                                  </p:stCondLst>
                                  <p:childTnLst>
                                    <p:set>
                                      <p:cBhvr>
                                        <p:cTn id="34" dur="1" fill="hold">
                                          <p:stCondLst>
                                            <p:cond delay="0"/>
                                          </p:stCondLst>
                                        </p:cTn>
                                        <p:tgtEl>
                                          <p:spTgt spid="8198"/>
                                        </p:tgtEl>
                                        <p:attrNameLst>
                                          <p:attrName>style.visibility</p:attrName>
                                        </p:attrNameLst>
                                      </p:cBhvr>
                                      <p:to>
                                        <p:strVal val="visible"/>
                                      </p:to>
                                    </p:set>
                                    <p:animEffect transition="in" filter="dissolve">
                                      <p:cBhvr>
                                        <p:cTn id="35" dur="500"/>
                                        <p:tgtEl>
                                          <p:spTgt spid="819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5" nodeType="click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wipe(left)">
                                      <p:cBhvr>
                                        <p:cTn id="40" dur="500"/>
                                        <p:tgtEl>
                                          <p:spTgt spid="819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6" nodeType="click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diamond(in)">
                                      <p:cBhvr>
                                        <p:cTn id="45" dur="2000"/>
                                        <p:tgtEl>
                                          <p:spTgt spid="8198"/>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1" nodeType="clickEffect">
                                  <p:stCondLst>
                                    <p:cond delay="0"/>
                                  </p:stCondLst>
                                  <p:childTnLst>
                                    <p:set>
                                      <p:cBhvr>
                                        <p:cTn id="49" dur="1" fill="hold">
                                          <p:stCondLst>
                                            <p:cond delay="0"/>
                                          </p:stCondLst>
                                        </p:cTn>
                                        <p:tgtEl>
                                          <p:spTgt spid="8197"/>
                                        </p:tgtEl>
                                        <p:attrNameLst>
                                          <p:attrName>style.visibility</p:attrName>
                                        </p:attrNameLst>
                                      </p:cBhvr>
                                      <p:to>
                                        <p:strVal val="visible"/>
                                      </p:to>
                                    </p:set>
                                    <p:animEffect transition="in" filter="diamond(in)">
                                      <p:cBhvr>
                                        <p:cTn id="50" dur="2000"/>
                                        <p:tgtEl>
                                          <p:spTgt spid="8197"/>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8199"/>
                                        </p:tgtEl>
                                        <p:attrNameLst>
                                          <p:attrName>style.visibility</p:attrName>
                                        </p:attrNameLst>
                                      </p:cBhvr>
                                      <p:to>
                                        <p:strVal val="visible"/>
                                      </p:to>
                                    </p:set>
                                    <p:animEffect transition="in" filter="diamond(in)">
                                      <p:cBhvr>
                                        <p:cTn id="55" dur="2000"/>
                                        <p:tgtEl>
                                          <p:spTgt spid="8199"/>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8200"/>
                                        </p:tgtEl>
                                        <p:attrNameLst>
                                          <p:attrName>style.visibility</p:attrName>
                                        </p:attrNameLst>
                                      </p:cBhvr>
                                      <p:to>
                                        <p:strVal val="visible"/>
                                      </p:to>
                                    </p:set>
                                    <p:animEffect transition="in" filter="diamond(in)">
                                      <p:cBhvr>
                                        <p:cTn id="60" dur="2000"/>
                                        <p:tgtEl>
                                          <p:spTgt spid="8200"/>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8201"/>
                                        </p:tgtEl>
                                        <p:attrNameLst>
                                          <p:attrName>style.visibility</p:attrName>
                                        </p:attrNameLst>
                                      </p:cBhvr>
                                      <p:to>
                                        <p:strVal val="visible"/>
                                      </p:to>
                                    </p:set>
                                    <p:animEffect transition="in" filter="diamond(in)">
                                      <p:cBhvr>
                                        <p:cTn id="65" dur="2000"/>
                                        <p:tgtEl>
                                          <p:spTgt spid="8201"/>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8202"/>
                                        </p:tgtEl>
                                        <p:attrNameLst>
                                          <p:attrName>style.visibility</p:attrName>
                                        </p:attrNameLst>
                                      </p:cBhvr>
                                      <p:to>
                                        <p:strVal val="visible"/>
                                      </p:to>
                                    </p:set>
                                    <p:animEffect transition="in" filter="diamond(in)">
                                      <p:cBhvr>
                                        <p:cTn id="70" dur="2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7" grpId="1"/>
      <p:bldP spid="8198" grpId="0"/>
      <p:bldP spid="8198" grpId="1"/>
      <p:bldP spid="8198" grpId="2"/>
      <p:bldP spid="8198" grpId="3"/>
      <p:bldP spid="8198" grpId="4"/>
      <p:bldP spid="8198" grpId="5"/>
      <p:bldP spid="8198" grpId="6"/>
      <p:bldP spid="8199" grpId="0"/>
      <p:bldP spid="8200" grpId="0"/>
      <p:bldP spid="8201" grpId="0"/>
      <p:bldP spid="8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4" name="Текст 3"/>
          <p:cNvSpPr>
            <a:spLocks noGrp="1"/>
          </p:cNvSpPr>
          <p:nvPr>
            <p:ph type="body" idx="2"/>
          </p:nvPr>
        </p:nvSpPr>
        <p:spPr/>
        <p:txBody>
          <a:bodyPr/>
          <a:lstStyle/>
          <a:p>
            <a:pPr algn="just"/>
            <a:r>
              <a:rPr lang="ru-RU" sz="2400" dirty="0" smtClean="0"/>
              <a:t>Австро-Венгрия рассчитывала захватить Сербию и Черногорию установить свою гегемонию на Балканах, отнять у России часть польских губерний.</a:t>
            </a:r>
          </a:p>
          <a:p>
            <a:endParaRPr lang="ru-RU" dirty="0"/>
          </a:p>
        </p:txBody>
      </p:sp>
      <p:pic>
        <p:nvPicPr>
          <p:cNvPr id="6146" name="Picture 2" descr="C:\Documents and Settings\admin\Мои документы\Владение Дмитрия Федотова\Работа\Новая папка (6)\1321525088_54bb.jpg"/>
          <p:cNvPicPr>
            <a:picLocks noGrp="1" noChangeAspect="1" noChangeArrowheads="1"/>
          </p:cNvPicPr>
          <p:nvPr>
            <p:ph sz="half" idx="1"/>
          </p:nvPr>
        </p:nvPicPr>
        <p:blipFill>
          <a:blip r:embed="rId2"/>
          <a:srcRect/>
          <a:stretch>
            <a:fillRect/>
          </a:stretch>
        </p:blipFill>
        <p:spPr bwMode="auto">
          <a:xfrm>
            <a:off x="4143372" y="1285860"/>
            <a:ext cx="3868211" cy="51640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3" name="Текст 2"/>
          <p:cNvSpPr>
            <a:spLocks noGrp="1"/>
          </p:cNvSpPr>
          <p:nvPr>
            <p:ph type="body" idx="2"/>
          </p:nvPr>
        </p:nvSpPr>
        <p:spPr/>
        <p:txBody>
          <a:bodyPr/>
          <a:lstStyle/>
          <a:p>
            <a:pPr algn="just"/>
            <a:r>
              <a:rPr lang="ru-RU" sz="2000" b="1" dirty="0" smtClean="0"/>
              <a:t>Россия</a:t>
            </a:r>
            <a:r>
              <a:rPr lang="ru-RU" sz="2000" dirty="0" smtClean="0"/>
              <a:t> вступила в войну с Германией и Австро-Венгрией, добиваясь свободного выхода черноморского флота через Босфор и Дарданеллы в Средиземное море, а также </a:t>
            </a:r>
            <a:r>
              <a:rPr lang="ru-RU" sz="2000" dirty="0" smtClean="0"/>
              <a:t>присоединения </a:t>
            </a:r>
            <a:r>
              <a:rPr lang="ru-RU" sz="2000" dirty="0" smtClean="0"/>
              <a:t>Галиции и нижнего течения Немана.</a:t>
            </a:r>
          </a:p>
          <a:p>
            <a:endParaRPr lang="ru-RU" dirty="0"/>
          </a:p>
        </p:txBody>
      </p:sp>
      <p:pic>
        <p:nvPicPr>
          <p:cNvPr id="5122" name="Picture 2" descr="C:\Documents and Settings\admin\Мои документы\Владение Дмитрия Федотова\Работа\Новая папка (6)\561.jpg"/>
          <p:cNvPicPr>
            <a:picLocks noGrp="1" noChangeAspect="1" noChangeArrowheads="1"/>
          </p:cNvPicPr>
          <p:nvPr>
            <p:ph sz="half" idx="1"/>
          </p:nvPr>
        </p:nvPicPr>
        <p:blipFill>
          <a:blip r:embed="rId2"/>
          <a:srcRect/>
          <a:stretch>
            <a:fillRect/>
          </a:stretch>
        </p:blipFill>
        <p:spPr bwMode="auto">
          <a:xfrm>
            <a:off x="3575050" y="2603526"/>
            <a:ext cx="5111750" cy="27177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войны</a:t>
            </a:r>
            <a:endParaRPr lang="ru-RU" dirty="0"/>
          </a:p>
        </p:txBody>
      </p:sp>
      <p:sp>
        <p:nvSpPr>
          <p:cNvPr id="4" name="Текст 3"/>
          <p:cNvSpPr>
            <a:spLocks noGrp="1"/>
          </p:cNvSpPr>
          <p:nvPr>
            <p:ph type="body" idx="2"/>
          </p:nvPr>
        </p:nvSpPr>
        <p:spPr>
          <a:xfrm>
            <a:off x="357158" y="1714488"/>
            <a:ext cx="3071842" cy="4533912"/>
          </a:xfrm>
        </p:spPr>
        <p:txBody>
          <a:bodyPr>
            <a:normAutofit/>
          </a:bodyPr>
          <a:lstStyle/>
          <a:p>
            <a:pPr algn="just"/>
            <a:r>
              <a:rPr lang="ru-RU" sz="1800" dirty="0" smtClean="0"/>
              <a:t>Англия стремилась сохранить своё морское и колониальное могущество, разбить Германию как конкурента на мировом рынке и пресечь её притязания на передел колоний. Кроме того, Англия рассчитывала на захват у Турции богатых нефтью Месопотамии и Палестины, на захват которых питала надежду и Германия</a:t>
            </a:r>
            <a:endParaRPr lang="ru-RU" sz="1800" dirty="0"/>
          </a:p>
        </p:txBody>
      </p:sp>
      <p:pic>
        <p:nvPicPr>
          <p:cNvPr id="2052" name="Picture 4" descr="C:\Documents and Settings\admin\Мои документы\Владение Дмитрия Федотова\Работа\Новая папка (6)\0a40dde6d98b.jpg"/>
          <p:cNvPicPr>
            <a:picLocks noGrp="1" noChangeAspect="1" noChangeArrowheads="1"/>
          </p:cNvPicPr>
          <p:nvPr>
            <p:ph sz="half" idx="1"/>
          </p:nvPr>
        </p:nvPicPr>
        <p:blipFill>
          <a:blip r:embed="rId2"/>
          <a:srcRect/>
          <a:stretch>
            <a:fillRect/>
          </a:stretch>
        </p:blipFill>
        <p:spPr bwMode="auto">
          <a:xfrm>
            <a:off x="3571868" y="1928802"/>
            <a:ext cx="5338088" cy="35839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Сараевское</a:t>
            </a:r>
            <a:r>
              <a:rPr lang="ru-RU" dirty="0" smtClean="0"/>
              <a:t> убийство</a:t>
            </a:r>
            <a:endParaRPr lang="ru-RU" dirty="0"/>
          </a:p>
        </p:txBody>
      </p:sp>
      <p:sp>
        <p:nvSpPr>
          <p:cNvPr id="5" name="Текст 4"/>
          <p:cNvSpPr>
            <a:spLocks noGrp="1"/>
          </p:cNvSpPr>
          <p:nvPr>
            <p:ph type="body" idx="2"/>
          </p:nvPr>
        </p:nvSpPr>
        <p:spPr/>
        <p:txBody>
          <a:bodyPr>
            <a:normAutofit/>
          </a:bodyPr>
          <a:lstStyle/>
          <a:p>
            <a:pPr algn="just"/>
            <a:r>
              <a:rPr lang="ru-RU" sz="1800" dirty="0" smtClean="0"/>
              <a:t>убийство 28 июня 1914 эрцгерцога Франца Фердинанда, наследника австро-венгерского престола, и его жены герцогини Софии </a:t>
            </a:r>
            <a:r>
              <a:rPr lang="ru-RU" sz="1800" dirty="0" err="1" smtClean="0"/>
              <a:t>Гогенберг</a:t>
            </a:r>
            <a:r>
              <a:rPr lang="ru-RU" sz="1800" dirty="0" smtClean="0"/>
              <a:t> в Сараево сербским гимназистом Гаврилой Принципом, членом сербской террористической организации «Млада </a:t>
            </a:r>
            <a:r>
              <a:rPr lang="ru-RU" sz="1800" dirty="0" err="1" smtClean="0"/>
              <a:t>Босна</a:t>
            </a:r>
            <a:r>
              <a:rPr lang="ru-RU" sz="1800" dirty="0" smtClean="0"/>
              <a:t>»</a:t>
            </a:r>
            <a:endParaRPr lang="ru-RU" sz="1800" dirty="0"/>
          </a:p>
        </p:txBody>
      </p:sp>
      <p:pic>
        <p:nvPicPr>
          <p:cNvPr id="1026" name="Picture 2" descr="C:\Documents and Settings\admin\Мои документы\Владение Дмитрия Федотова\Работа\Новая папка (6)\28090152_sarajev.jpg"/>
          <p:cNvPicPr>
            <a:picLocks noGrp="1" noChangeAspect="1" noChangeArrowheads="1"/>
          </p:cNvPicPr>
          <p:nvPr>
            <p:ph sz="half" idx="1"/>
          </p:nvPr>
        </p:nvPicPr>
        <p:blipFill>
          <a:blip r:embed="rId2"/>
          <a:srcRect/>
          <a:stretch>
            <a:fillRect/>
          </a:stretch>
        </p:blipFill>
        <p:spPr bwMode="auto">
          <a:xfrm>
            <a:off x="3714744" y="1285860"/>
            <a:ext cx="5225122" cy="388755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TotalTime>
  <Words>2994</Words>
  <Application>Microsoft Office PowerPoint</Application>
  <PresentationFormat>Экран (4:3)</PresentationFormat>
  <Paragraphs>129</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Поток</vt:lpstr>
      <vt:lpstr>  Тема «Россия в системе международных отношений». </vt:lpstr>
      <vt:lpstr>Слайд 2</vt:lpstr>
      <vt:lpstr>Причины Первой Мировой Войны</vt:lpstr>
      <vt:lpstr>Причины войны.</vt:lpstr>
      <vt:lpstr>Причины Войны</vt:lpstr>
      <vt:lpstr>Причины войны</vt:lpstr>
      <vt:lpstr>Причины войны.</vt:lpstr>
      <vt:lpstr>Причины войны</vt:lpstr>
      <vt:lpstr>Сараевское убийство</vt:lpstr>
      <vt:lpstr>Ультиматум</vt:lpstr>
      <vt:lpstr>Российская мобилизация</vt:lpstr>
      <vt:lpstr>Маховик Войны</vt:lpstr>
      <vt:lpstr>Причины войны</vt:lpstr>
      <vt:lpstr>         Участники войны.</vt:lpstr>
      <vt:lpstr>Слайд 15</vt:lpstr>
      <vt:lpstr>          Блок Антанта</vt:lpstr>
      <vt:lpstr>  Тройственный  Союз- с 1915             Четверной</vt:lpstr>
      <vt:lpstr>Слайд 18</vt:lpstr>
      <vt:lpstr>План Шлиффена</vt:lpstr>
      <vt:lpstr>Планы Антанты</vt:lpstr>
      <vt:lpstr>Слайд 21</vt:lpstr>
      <vt:lpstr>Ход войны. Заполнения таблицы.</vt:lpstr>
      <vt:lpstr>Кампания 1914 года. Западный фронт.</vt:lpstr>
      <vt:lpstr>Слайд 24</vt:lpstr>
      <vt:lpstr>Сражение в Гельголандской бухте</vt:lpstr>
      <vt:lpstr>Итоги кампании 1914 года на западном фронте</vt:lpstr>
      <vt:lpstr>Слайд 27</vt:lpstr>
      <vt:lpstr>             Битва на Марне</vt:lpstr>
      <vt:lpstr>Русский театр военных действий — Восточный фронт 1914</vt:lpstr>
      <vt:lpstr>Итоги кампании 1914 года на русском фронте.</vt:lpstr>
      <vt:lpstr>Слайд 31</vt:lpstr>
      <vt:lpstr>Слайд 32</vt:lpstr>
      <vt:lpstr>Слайд 33</vt:lpstr>
      <vt:lpstr>Кампания 1915 года</vt:lpstr>
      <vt:lpstr>Слайд 35</vt:lpstr>
      <vt:lpstr>Осада Осовца</vt:lpstr>
      <vt:lpstr>«Подводная война»</vt:lpstr>
      <vt:lpstr>Дипломатия 1915 г.</vt:lpstr>
      <vt:lpstr>1916 год. «Верденская Мясорубка».</vt:lpstr>
      <vt:lpstr>1916год. Битва Сомме.</vt:lpstr>
      <vt:lpstr>1916год. Брусиловский прорыв.</vt:lpstr>
      <vt:lpstr>1917 год.</vt:lpstr>
      <vt:lpstr>Окончание войны.</vt:lpstr>
      <vt:lpstr>Слайд 44</vt:lpstr>
      <vt:lpstr> 11 ноября. Компьенское перемирие</vt:lpstr>
      <vt:lpstr>Слайд 46</vt:lpstr>
      <vt:lpstr>У. Черчиль о России во время войны.</vt:lpstr>
      <vt:lpstr>Версальско-вашингтонская система</vt:lpstr>
      <vt:lpstr>Версальская система</vt:lpstr>
      <vt:lpstr>Особенности</vt:lpstr>
      <vt:lpstr>Слайд 51</vt:lpstr>
      <vt:lpstr>Слайд 52</vt:lpstr>
      <vt:lpstr>Слайд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Тема «Россия в системе международных отношений». </dc:title>
  <dc:creator>Home</dc:creator>
  <cp:lastModifiedBy>юр</cp:lastModifiedBy>
  <cp:revision>59</cp:revision>
  <dcterms:created xsi:type="dcterms:W3CDTF">2013-03-01T15:21:42Z</dcterms:created>
  <dcterms:modified xsi:type="dcterms:W3CDTF">2002-10-21T19:39:24Z</dcterms:modified>
</cp:coreProperties>
</file>