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59" r:id="rId6"/>
    <p:sldId id="260" r:id="rId7"/>
    <p:sldId id="278" r:id="rId8"/>
    <p:sldId id="279" r:id="rId9"/>
    <p:sldId id="280" r:id="rId10"/>
    <p:sldId id="275" r:id="rId11"/>
    <p:sldId id="276" r:id="rId12"/>
    <p:sldId id="277" r:id="rId13"/>
    <p:sldId id="284" r:id="rId14"/>
    <p:sldId id="283" r:id="rId15"/>
    <p:sldId id="261" r:id="rId16"/>
    <p:sldId id="262" r:id="rId17"/>
    <p:sldId id="270" r:id="rId18"/>
    <p:sldId id="269" r:id="rId19"/>
    <p:sldId id="271" r:id="rId20"/>
    <p:sldId id="265" r:id="rId21"/>
    <p:sldId id="272" r:id="rId22"/>
    <p:sldId id="273" r:id="rId23"/>
    <p:sldId id="281" r:id="rId24"/>
    <p:sldId id="282" r:id="rId25"/>
    <p:sldId id="285" r:id="rId26"/>
    <p:sldId id="286" r:id="rId27"/>
    <p:sldId id="287" r:id="rId28"/>
    <p:sldId id="288" r:id="rId29"/>
    <p:sldId id="290" r:id="rId30"/>
    <p:sldId id="291" r:id="rId31"/>
    <p:sldId id="292" r:id="rId32"/>
    <p:sldId id="293" r:id="rId33"/>
    <p:sldId id="289" r:id="rId34"/>
    <p:sldId id="294"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1D6E50-D96B-4DB7-A4C6-436C1727614D}" type="datetimeFigureOut">
              <a:rPr lang="ru-RU" smtClean="0"/>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1D6E50-D96B-4DB7-A4C6-436C1727614D}" type="datetimeFigureOut">
              <a:rPr lang="ru-RU" smtClean="0"/>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1D6E50-D96B-4DB7-A4C6-436C1727614D}" type="datetimeFigureOut">
              <a:rPr lang="ru-RU" smtClean="0"/>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1D6E50-D96B-4DB7-A4C6-436C1727614D}" type="datetimeFigureOut">
              <a:rPr lang="ru-RU" smtClean="0"/>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91D6E50-D96B-4DB7-A4C6-436C1727614D}" type="datetimeFigureOut">
              <a:rPr lang="ru-RU" smtClean="0"/>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91D6E50-D96B-4DB7-A4C6-436C1727614D}" type="datetimeFigureOut">
              <a:rPr lang="ru-RU" smtClean="0"/>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91D6E50-D96B-4DB7-A4C6-436C1727614D}" type="datetimeFigureOut">
              <a:rPr lang="ru-RU" smtClean="0"/>
              <a:t>06.05.2014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91D6E50-D96B-4DB7-A4C6-436C1727614D}" type="datetimeFigureOut">
              <a:rPr lang="ru-RU" smtClean="0"/>
              <a:t>06.05.2014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1D6E50-D96B-4DB7-A4C6-436C1727614D}" type="datetimeFigureOut">
              <a:rPr lang="ru-RU" smtClean="0"/>
              <a:t>06.05.2014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1D6E50-D96B-4DB7-A4C6-436C1727614D}" type="datetimeFigureOut">
              <a:rPr lang="ru-RU" smtClean="0"/>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1D6E50-D96B-4DB7-A4C6-436C1727614D}" type="datetimeFigureOut">
              <a:rPr lang="ru-RU" smtClean="0"/>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C50B9B-AA36-4F45-BE3C-3838BF92AB5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D6E50-D96B-4DB7-A4C6-436C1727614D}" type="datetimeFigureOut">
              <a:rPr lang="ru-RU" smtClean="0"/>
              <a:t>06.05.2014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50B9B-AA36-4F45-BE3C-3838BF92AB5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Зарубежная  и русская театральная культура  </a:t>
            </a:r>
            <a:r>
              <a:rPr lang="en-US" dirty="0"/>
              <a:t>XX</a:t>
            </a:r>
            <a:r>
              <a:rPr lang="ru-RU" dirty="0"/>
              <a:t> в. Авангард в театральном искусстве</a:t>
            </a:r>
            <a:br>
              <a:rPr lang="ru-RU" dirty="0"/>
            </a:br>
            <a:endParaRPr lang="ru-RU" dirty="0"/>
          </a:p>
        </p:txBody>
      </p:sp>
      <p:sp>
        <p:nvSpPr>
          <p:cNvPr id="3" name="Подзаголовок 2"/>
          <p:cNvSpPr>
            <a:spLocks noGrp="1"/>
          </p:cNvSpPr>
          <p:nvPr>
            <p:ph type="subTitle" idx="1"/>
          </p:nvPr>
        </p:nvSpPr>
        <p:spPr/>
        <p:txBody>
          <a:bodyPr>
            <a:normAutofit fontScale="55000" lnSpcReduction="20000"/>
          </a:bodyPr>
          <a:lstStyle/>
          <a:p>
            <a:pPr algn="just"/>
            <a:r>
              <a:rPr lang="ru-RU" dirty="0">
                <a:solidFill>
                  <a:schemeClr val="tx1"/>
                </a:solidFill>
                <a:latin typeface="Times New Roman" pitchFamily="18" charset="0"/>
                <a:cs typeface="Times New Roman" pitchFamily="18" charset="0"/>
              </a:rPr>
              <a:t>1. Театр поиска и эксперимента</a:t>
            </a:r>
          </a:p>
          <a:p>
            <a:pPr algn="just"/>
            <a:r>
              <a:rPr lang="ru-RU" dirty="0">
                <a:solidFill>
                  <a:schemeClr val="tx1"/>
                </a:solidFill>
                <a:latin typeface="Times New Roman" pitchFamily="18" charset="0"/>
                <a:cs typeface="Times New Roman" pitchFamily="18" charset="0"/>
              </a:rPr>
              <a:t>2. Бернард Шоу – формирование интеллектуального театра</a:t>
            </a:r>
          </a:p>
          <a:p>
            <a:pPr algn="just"/>
            <a:r>
              <a:rPr lang="ru-RU" dirty="0">
                <a:solidFill>
                  <a:schemeClr val="tx1"/>
                </a:solidFill>
                <a:latin typeface="Times New Roman" pitchFamily="18" charset="0"/>
                <a:cs typeface="Times New Roman" pitchFamily="18" charset="0"/>
              </a:rPr>
              <a:t>3. Авангард в театральном искусстве</a:t>
            </a:r>
          </a:p>
          <a:p>
            <a:pPr algn="just"/>
            <a:r>
              <a:rPr lang="ru-RU" dirty="0">
                <a:solidFill>
                  <a:schemeClr val="tx1"/>
                </a:solidFill>
                <a:latin typeface="Times New Roman" pitchFamily="18" charset="0"/>
                <a:cs typeface="Times New Roman" pitchFamily="18" charset="0"/>
              </a:rPr>
              <a:t>4. Эпический театр Бертольда Брехта</a:t>
            </a:r>
          </a:p>
          <a:p>
            <a:pPr algn="just"/>
            <a:r>
              <a:rPr lang="ru-RU" dirty="0">
                <a:solidFill>
                  <a:schemeClr val="tx1"/>
                </a:solidFill>
                <a:latin typeface="Times New Roman" pitchFamily="18" charset="0"/>
                <a:cs typeface="Times New Roman" pitchFamily="18" charset="0"/>
              </a:rPr>
              <a:t>5. Реформаторы русской сцены.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0" cy="1143000"/>
          </a:xfrm>
        </p:spPr>
        <p:txBody>
          <a:bodyPr>
            <a:normAutofit fontScale="90000"/>
          </a:bodyPr>
          <a:lstStyle/>
          <a:p>
            <a:r>
              <a:rPr lang="ru-RU" sz="4000" b="1" i="1" dirty="0">
                <a:latin typeface="Book Antiqua" pitchFamily="18" charset="0"/>
              </a:rPr>
              <a:t>Джордж Бернард Шоу</a:t>
            </a:r>
            <a:br>
              <a:rPr lang="ru-RU" sz="4000" b="1" i="1" dirty="0">
                <a:latin typeface="Book Antiqua" pitchFamily="18" charset="0"/>
              </a:rPr>
            </a:br>
            <a:r>
              <a:rPr lang="ru-RU" sz="4000" b="1" i="1" dirty="0">
                <a:latin typeface="Book Antiqua" pitchFamily="18" charset="0"/>
              </a:rPr>
              <a:t>(1856-1950 г.г.)</a:t>
            </a:r>
          </a:p>
        </p:txBody>
      </p:sp>
      <p:sp>
        <p:nvSpPr>
          <p:cNvPr id="4099" name="Rectangle 3"/>
          <p:cNvSpPr>
            <a:spLocks noGrp="1" noChangeArrowheads="1"/>
          </p:cNvSpPr>
          <p:nvPr>
            <p:ph type="body" idx="1"/>
          </p:nvPr>
        </p:nvSpPr>
        <p:spPr>
          <a:xfrm>
            <a:off x="3924300" y="1600200"/>
            <a:ext cx="5219700" cy="4525963"/>
          </a:xfrm>
        </p:spPr>
        <p:txBody>
          <a:bodyPr>
            <a:normAutofit fontScale="85000" lnSpcReduction="20000"/>
          </a:bodyPr>
          <a:lstStyle/>
          <a:p>
            <a:pPr>
              <a:lnSpc>
                <a:spcPct val="90000"/>
              </a:lnSpc>
              <a:buFontTx/>
              <a:buNone/>
            </a:pPr>
            <a:r>
              <a:rPr lang="ru-RU" sz="2800" b="1" i="1" dirty="0">
                <a:latin typeface="Book Antiqua" pitchFamily="18" charset="0"/>
              </a:rPr>
              <a:t>Британский (ирландский и английский) писатель, романист, драматург, лауреат Нобелевской премии в области литературы.</a:t>
            </a:r>
          </a:p>
          <a:p>
            <a:pPr>
              <a:lnSpc>
                <a:spcPct val="90000"/>
              </a:lnSpc>
              <a:buFontTx/>
              <a:buNone/>
            </a:pPr>
            <a:r>
              <a:rPr lang="ru-RU" sz="2800" b="1" i="1" dirty="0">
                <a:latin typeface="Book Antiqua" pitchFamily="18" charset="0"/>
              </a:rPr>
              <a:t>Положил начало формированию интеллектуального театра, воспитывающего         сознание и разум </a:t>
            </a:r>
            <a:r>
              <a:rPr lang="ru-RU" sz="2800" b="1" i="1" dirty="0" smtClean="0">
                <a:latin typeface="Book Antiqua" pitchFamily="18" charset="0"/>
              </a:rPr>
              <a:t>зрителей Первая пьеса Бернарда Шоу была представлена в 1890-х гг. В конце десятилетия он стал уже известным драматургом. Он написал шестьдесят три пьесы, а также романы, критические произведения, эссе и больше чем 250 000 писем.</a:t>
            </a:r>
            <a:r>
              <a:rPr lang="ru-RU" sz="2800" b="1" i="1" dirty="0" smtClean="0">
                <a:solidFill>
                  <a:srgbClr val="CCFFFF"/>
                </a:solidFill>
                <a:latin typeface="Book Antiqua" pitchFamily="18" charset="0"/>
              </a:rPr>
              <a:t>.</a:t>
            </a:r>
            <a:endParaRPr lang="ru-RU" sz="2800" b="1" i="1" dirty="0">
              <a:solidFill>
                <a:srgbClr val="CCFFFF"/>
              </a:solidFill>
              <a:latin typeface="Book Antiqua" pitchFamily="18" charset="0"/>
            </a:endParaRPr>
          </a:p>
        </p:txBody>
      </p:sp>
      <p:pic>
        <p:nvPicPr>
          <p:cNvPr id="4100" name="Picture 4" descr="14"/>
          <p:cNvPicPr>
            <a:picLocks noChangeAspect="1" noChangeArrowheads="1"/>
          </p:cNvPicPr>
          <p:nvPr/>
        </p:nvPicPr>
        <p:blipFill>
          <a:blip r:embed="rId2"/>
          <a:srcRect/>
          <a:stretch>
            <a:fillRect/>
          </a:stretch>
        </p:blipFill>
        <p:spPr bwMode="auto">
          <a:xfrm>
            <a:off x="250825" y="1412875"/>
            <a:ext cx="3643313" cy="482441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par>
                          <p:cTn id="10" fill="hold">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fade">
                                      <p:cBhvr>
                                        <p:cTn id="13" dur="500"/>
                                        <p:tgtEl>
                                          <p:spTgt spid="4099">
                                            <p:txEl>
                                              <p:pRg st="0" end="0"/>
                                            </p:txEl>
                                          </p:spTgt>
                                        </p:tgtEl>
                                      </p:cBhvr>
                                    </p:animEffect>
                                    <p:anim calcmode="lin" valueType="num">
                                      <p:cBhvr>
                                        <p:cTn id="14"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par>
                          <p:cTn id="16" fill="hold">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Effect transition="in" filter="fade">
                                      <p:cBhvr>
                                        <p:cTn id="19" dur="500"/>
                                        <p:tgtEl>
                                          <p:spTgt spid="4099">
                                            <p:txEl>
                                              <p:pRg st="1" end="1"/>
                                            </p:txEl>
                                          </p:spTgt>
                                        </p:tgtEl>
                                      </p:cBhvr>
                                    </p:animEffect>
                                    <p:anim calcmode="lin" valueType="num">
                                      <p:cBhvr>
                                        <p:cTn id="20"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099">
                                            <p:txEl>
                                              <p:pRg st="1" end="1"/>
                                            </p:txEl>
                                          </p:spTgt>
                                        </p:tgtEl>
                                        <p:attrNameLst>
                                          <p:attrName>ppt_y</p:attrName>
                                        </p:attrNameLst>
                                      </p:cBhvr>
                                      <p:tavLst>
                                        <p:tav tm="0">
                                          <p:val>
                                            <p:strVal val="#ppt_y+.05"/>
                                          </p:val>
                                        </p:tav>
                                        <p:tav tm="100000">
                                          <p:val>
                                            <p:strVal val="#ppt_y"/>
                                          </p:val>
                                        </p:tav>
                                      </p:tavLst>
                                    </p:anim>
                                  </p:childTnLst>
                                </p:cTn>
                              </p:par>
                              <p:par>
                                <p:cTn id="22" presetID="8" presetClass="entr" presetSubtype="16"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diamond(in)">
                                      <p:cBhvr>
                                        <p:cTn id="24"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50825" y="115888"/>
            <a:ext cx="8353425" cy="4652962"/>
          </a:xfrm>
        </p:spPr>
        <p:txBody>
          <a:bodyPr/>
          <a:lstStyle/>
          <a:p>
            <a:pPr>
              <a:lnSpc>
                <a:spcPct val="80000"/>
              </a:lnSpc>
              <a:buFontTx/>
              <a:buNone/>
            </a:pPr>
            <a:r>
              <a:rPr lang="ru-RU" sz="2000" dirty="0">
                <a:latin typeface="Georgia" pitchFamily="18" charset="0"/>
              </a:rPr>
              <a:t>Шоу выступал за театр высоких идей, способный научить мыслить, а значит, и  действовать. </a:t>
            </a:r>
          </a:p>
          <a:p>
            <a:pPr>
              <a:lnSpc>
                <a:spcPct val="80000"/>
              </a:lnSpc>
              <a:buFontTx/>
              <a:buNone/>
            </a:pPr>
            <a:r>
              <a:rPr lang="ru-RU" sz="2000" dirty="0">
                <a:latin typeface="Georgia" pitchFamily="18" charset="0"/>
              </a:rPr>
              <a:t>Создал теорию «сверхчеловека», человека  будущего, который  обладает  способностью изменять  к лучшему  не  только  себя, но  и  окружающий  мир.</a:t>
            </a:r>
          </a:p>
          <a:p>
            <a:pPr>
              <a:lnSpc>
                <a:spcPct val="80000"/>
              </a:lnSpc>
              <a:buFontTx/>
              <a:buNone/>
            </a:pPr>
            <a:r>
              <a:rPr lang="ru-RU" sz="2000" dirty="0">
                <a:latin typeface="Georgia" pitchFamily="18" charset="0"/>
              </a:rPr>
              <a:t>Его герой  преисполнен  добрых, а  не  злых  помыслов, главная  цель – созидание, а  не  разрушение.</a:t>
            </a:r>
          </a:p>
          <a:p>
            <a:pPr>
              <a:lnSpc>
                <a:spcPct val="80000"/>
              </a:lnSpc>
              <a:buFontTx/>
              <a:buNone/>
            </a:pPr>
            <a:r>
              <a:rPr lang="ru-RU" sz="2000" dirty="0">
                <a:latin typeface="Georgia" pitchFamily="18" charset="0"/>
              </a:rPr>
              <a:t>Бернард Шоу  пользовался  особым  способом  изложения проблем – парадоксом.</a:t>
            </a:r>
          </a:p>
          <a:p>
            <a:pPr>
              <a:lnSpc>
                <a:spcPct val="80000"/>
              </a:lnSpc>
              <a:buFontTx/>
              <a:buNone/>
            </a:pPr>
            <a:r>
              <a:rPr lang="ru-RU" sz="2000" dirty="0">
                <a:latin typeface="Georgia" pitchFamily="18" charset="0"/>
              </a:rPr>
              <a:t>Вот почему  в  его  произведениях  одновременно присутствуют  комическое  и  трагическое, возвышенное  и  низменное, фантастика и реальность, эксцентрика, буффонада  и  гротеск.</a:t>
            </a:r>
          </a:p>
          <a:p>
            <a:pPr>
              <a:lnSpc>
                <a:spcPct val="80000"/>
              </a:lnSpc>
              <a:buFontTx/>
              <a:buNone/>
            </a:pPr>
            <a:r>
              <a:rPr lang="ru-RU" sz="2000" dirty="0">
                <a:latin typeface="Georgia" pitchFamily="18" charset="0"/>
              </a:rPr>
              <a:t>Суть  и  смысл  творчества   Шоу   заключался  в  словах: «Самая  смешная  шутка  на  свете – говорить  людям           правду»</a:t>
            </a:r>
          </a:p>
          <a:p>
            <a:pPr>
              <a:lnSpc>
                <a:spcPct val="80000"/>
              </a:lnSpc>
            </a:pPr>
            <a:endParaRPr lang="ru-RU" sz="2000" dirty="0">
              <a:latin typeface="Georgia" pitchFamily="18" charset="0"/>
            </a:endParaRPr>
          </a:p>
        </p:txBody>
      </p:sp>
      <p:pic>
        <p:nvPicPr>
          <p:cNvPr id="5124" name="Picture 4" descr="b7fcf7b01564d57974370413e94_prev"/>
          <p:cNvPicPr>
            <a:picLocks noChangeAspect="1" noChangeArrowheads="1"/>
          </p:cNvPicPr>
          <p:nvPr/>
        </p:nvPicPr>
        <p:blipFill>
          <a:blip r:embed="rId2"/>
          <a:srcRect/>
          <a:stretch>
            <a:fillRect/>
          </a:stretch>
        </p:blipFill>
        <p:spPr bwMode="auto">
          <a:xfrm>
            <a:off x="250825" y="4541838"/>
            <a:ext cx="2592388" cy="220503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anim calcmode="lin" valueType="num">
                                      <p:cBhvr>
                                        <p:cTn id="8"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123">
                                            <p:txEl>
                                              <p:pRg st="0" end="0"/>
                                            </p:txEl>
                                          </p:spTgt>
                                        </p:tgtEl>
                                        <p:attrNameLst>
                                          <p:attrName>ppt_y</p:attrName>
                                        </p:attrNameLst>
                                      </p:cBhvr>
                                      <p:tavLst>
                                        <p:tav tm="0">
                                          <p:val>
                                            <p:strVal val="#ppt_y+.05"/>
                                          </p:val>
                                        </p:tav>
                                        <p:tav tm="100000">
                                          <p:val>
                                            <p:strVal val="#ppt_y"/>
                                          </p:val>
                                        </p:tav>
                                      </p:tavLst>
                                    </p:anim>
                                  </p:childTnLst>
                                </p:cTn>
                              </p:par>
                            </p:childTnLst>
                          </p:cTn>
                        </p:par>
                        <p:par>
                          <p:cTn id="10" fill="hold">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Effect transition="in" filter="fade">
                                      <p:cBhvr>
                                        <p:cTn id="13" dur="500"/>
                                        <p:tgtEl>
                                          <p:spTgt spid="5123">
                                            <p:txEl>
                                              <p:pRg st="1" end="1"/>
                                            </p:txEl>
                                          </p:spTgt>
                                        </p:tgtEl>
                                      </p:cBhvr>
                                    </p:animEffect>
                                    <p:anim calcmode="lin" valueType="num">
                                      <p:cBhvr>
                                        <p:cTn id="14"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123">
                                            <p:txEl>
                                              <p:pRg st="1" end="1"/>
                                            </p:txEl>
                                          </p:spTgt>
                                        </p:tgtEl>
                                        <p:attrNameLst>
                                          <p:attrName>ppt_y</p:attrName>
                                        </p:attrNameLst>
                                      </p:cBhvr>
                                      <p:tavLst>
                                        <p:tav tm="0">
                                          <p:val>
                                            <p:strVal val="#ppt_y+.05"/>
                                          </p:val>
                                        </p:tav>
                                        <p:tav tm="100000">
                                          <p:val>
                                            <p:strVal val="#ppt_y"/>
                                          </p:val>
                                        </p:tav>
                                      </p:tavLst>
                                    </p:anim>
                                  </p:childTnLst>
                                </p:cTn>
                              </p:par>
                            </p:childTnLst>
                          </p:cTn>
                        </p:par>
                        <p:par>
                          <p:cTn id="16" fill="hold">
                            <p:stCondLst>
                              <p:cond delay="1000"/>
                            </p:stCondLst>
                            <p:childTnLst>
                              <p:par>
                                <p:cTn id="17" presetID="44" presetClass="entr" presetSubtype="0" fill="hold" grpId="0" nodeType="after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Effect transition="in" filter="fade">
                                      <p:cBhvr>
                                        <p:cTn id="19" dur="500"/>
                                        <p:tgtEl>
                                          <p:spTgt spid="5123">
                                            <p:txEl>
                                              <p:pRg st="2" end="2"/>
                                            </p:txEl>
                                          </p:spTgt>
                                        </p:tgtEl>
                                      </p:cBhvr>
                                    </p:animEffect>
                                    <p:anim calcmode="lin" valueType="num">
                                      <p:cBhvr>
                                        <p:cTn id="20"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123">
                                            <p:txEl>
                                              <p:pRg st="2" end="2"/>
                                            </p:txEl>
                                          </p:spTgt>
                                        </p:tgtEl>
                                        <p:attrNameLst>
                                          <p:attrName>ppt_y</p:attrName>
                                        </p:attrNameLst>
                                      </p:cBhvr>
                                      <p:tavLst>
                                        <p:tav tm="0">
                                          <p:val>
                                            <p:strVal val="#ppt_y+.05"/>
                                          </p:val>
                                        </p:tav>
                                        <p:tav tm="100000">
                                          <p:val>
                                            <p:strVal val="#ppt_y"/>
                                          </p:val>
                                        </p:tav>
                                      </p:tavLst>
                                    </p:anim>
                                  </p:childTnLst>
                                </p:cTn>
                              </p:par>
                            </p:childTnLst>
                          </p:cTn>
                        </p:par>
                        <p:par>
                          <p:cTn id="22" fill="hold">
                            <p:stCondLst>
                              <p:cond delay="1500"/>
                            </p:stCondLst>
                            <p:childTnLst>
                              <p:par>
                                <p:cTn id="23" presetID="44" presetClass="entr" presetSubtype="0" fill="hold" grpId="0" nodeType="after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Effect transition="in" filter="fade">
                                      <p:cBhvr>
                                        <p:cTn id="25" dur="500"/>
                                        <p:tgtEl>
                                          <p:spTgt spid="5123">
                                            <p:txEl>
                                              <p:pRg st="3" end="3"/>
                                            </p:txEl>
                                          </p:spTgt>
                                        </p:tgtEl>
                                      </p:cBhvr>
                                    </p:animEffect>
                                    <p:anim calcmode="lin" valueType="num">
                                      <p:cBhvr>
                                        <p:cTn id="26"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123">
                                            <p:txEl>
                                              <p:pRg st="3" end="3"/>
                                            </p:txEl>
                                          </p:spTgt>
                                        </p:tgtEl>
                                        <p:attrNameLst>
                                          <p:attrName>ppt_y</p:attrName>
                                        </p:attrNameLst>
                                      </p:cBhvr>
                                      <p:tavLst>
                                        <p:tav tm="0">
                                          <p:val>
                                            <p:strVal val="#ppt_y+.05"/>
                                          </p:val>
                                        </p:tav>
                                        <p:tav tm="100000">
                                          <p:val>
                                            <p:strVal val="#ppt_y"/>
                                          </p:val>
                                        </p:tav>
                                      </p:tavLst>
                                    </p:anim>
                                  </p:childTnLst>
                                </p:cTn>
                              </p:par>
                            </p:childTnLst>
                          </p:cTn>
                        </p:par>
                        <p:par>
                          <p:cTn id="28" fill="hold">
                            <p:stCondLst>
                              <p:cond delay="2000"/>
                            </p:stCondLst>
                            <p:childTnLst>
                              <p:par>
                                <p:cTn id="29" presetID="44" presetClass="entr" presetSubtype="0" fill="hold" grpId="0" nodeType="after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Effect transition="in" filter="fade">
                                      <p:cBhvr>
                                        <p:cTn id="31" dur="500"/>
                                        <p:tgtEl>
                                          <p:spTgt spid="5123">
                                            <p:txEl>
                                              <p:pRg st="4" end="4"/>
                                            </p:txEl>
                                          </p:spTgt>
                                        </p:tgtEl>
                                      </p:cBhvr>
                                    </p:animEffect>
                                    <p:anim calcmode="lin" valueType="num">
                                      <p:cBhvr>
                                        <p:cTn id="32"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123">
                                            <p:txEl>
                                              <p:pRg st="4" end="4"/>
                                            </p:txEl>
                                          </p:spTgt>
                                        </p:tgtEl>
                                        <p:attrNameLst>
                                          <p:attrName>ppt_y</p:attrName>
                                        </p:attrNameLst>
                                      </p:cBhvr>
                                      <p:tavLst>
                                        <p:tav tm="0">
                                          <p:val>
                                            <p:strVal val="#ppt_y+.05"/>
                                          </p:val>
                                        </p:tav>
                                        <p:tav tm="100000">
                                          <p:val>
                                            <p:strVal val="#ppt_y"/>
                                          </p:val>
                                        </p:tav>
                                      </p:tavLst>
                                    </p:anim>
                                  </p:childTnLst>
                                </p:cTn>
                              </p:par>
                            </p:childTnLst>
                          </p:cTn>
                        </p:par>
                        <p:par>
                          <p:cTn id="34" fill="hold">
                            <p:stCondLst>
                              <p:cond delay="2500"/>
                            </p:stCondLst>
                            <p:childTnLst>
                              <p:par>
                                <p:cTn id="35" presetID="44" presetClass="entr" presetSubtype="0" fill="hold" grpId="0" nodeType="after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500"/>
                                        <p:tgtEl>
                                          <p:spTgt spid="5123">
                                            <p:txEl>
                                              <p:pRg st="5" end="5"/>
                                            </p:txEl>
                                          </p:spTgt>
                                        </p:tgtEl>
                                      </p:cBhvr>
                                    </p:animEffect>
                                    <p:anim calcmode="lin" valueType="num">
                                      <p:cBhvr>
                                        <p:cTn id="38"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5123">
                                            <p:txEl>
                                              <p:pRg st="5" end="5"/>
                                            </p:txEl>
                                          </p:spTgt>
                                        </p:tgtEl>
                                        <p:attrNameLst>
                                          <p:attrName>ppt_y</p:attrName>
                                        </p:attrNameLst>
                                      </p:cBhvr>
                                      <p:tavLst>
                                        <p:tav tm="0">
                                          <p:val>
                                            <p:strVal val="#ppt_y+.05"/>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5124"/>
                                        </p:tgtEl>
                                        <p:attrNameLst>
                                          <p:attrName>style.visibility</p:attrName>
                                        </p:attrNameLst>
                                      </p:cBhvr>
                                      <p:to>
                                        <p:strVal val="visible"/>
                                      </p:to>
                                    </p:set>
                                    <p:anim calcmode="lin" valueType="num">
                                      <p:cBhvr additive="base">
                                        <p:cTn id="42" dur="500" fill="hold"/>
                                        <p:tgtEl>
                                          <p:spTgt spid="5124"/>
                                        </p:tgtEl>
                                        <p:attrNameLst>
                                          <p:attrName>ppt_x</p:attrName>
                                        </p:attrNameLst>
                                      </p:cBhvr>
                                      <p:tavLst>
                                        <p:tav tm="0">
                                          <p:val>
                                            <p:strVal val="0-#ppt_w/2"/>
                                          </p:val>
                                        </p:tav>
                                        <p:tav tm="100000">
                                          <p:val>
                                            <p:strVal val="#ppt_x"/>
                                          </p:val>
                                        </p:tav>
                                      </p:tavLst>
                                    </p:anim>
                                    <p:anim calcmode="lin" valueType="num">
                                      <p:cBhvr additive="base">
                                        <p:cTn id="43"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229600" cy="836613"/>
          </a:xfrm>
        </p:spPr>
        <p:txBody>
          <a:bodyPr/>
          <a:lstStyle/>
          <a:p>
            <a:r>
              <a:rPr lang="ru-RU" dirty="0">
                <a:latin typeface="Book Antiqua" pitchFamily="18" charset="0"/>
              </a:rPr>
              <a:t>Пьесы Б.Шоу</a:t>
            </a:r>
          </a:p>
        </p:txBody>
      </p:sp>
      <p:sp>
        <p:nvSpPr>
          <p:cNvPr id="6147" name="Rectangle 3"/>
          <p:cNvSpPr>
            <a:spLocks noGrp="1" noChangeArrowheads="1"/>
          </p:cNvSpPr>
          <p:nvPr>
            <p:ph type="body" idx="1"/>
          </p:nvPr>
        </p:nvSpPr>
        <p:spPr>
          <a:xfrm>
            <a:off x="179388" y="1700213"/>
            <a:ext cx="4932362" cy="720725"/>
          </a:xfrm>
        </p:spPr>
        <p:txBody>
          <a:bodyPr/>
          <a:lstStyle/>
          <a:p>
            <a:pPr>
              <a:buFontTx/>
              <a:buNone/>
            </a:pPr>
            <a:r>
              <a:rPr lang="ru-RU" sz="2000" dirty="0">
                <a:latin typeface="Georgia" pitchFamily="18" charset="0"/>
              </a:rPr>
              <a:t>«Дом, где  разбиваются сердца» (1913 -1919 г.г.)</a:t>
            </a:r>
          </a:p>
        </p:txBody>
      </p:sp>
      <p:pic>
        <p:nvPicPr>
          <p:cNvPr id="6148" name="Picture 4" descr="b7fcf7b01564d57974370413e94_prev"/>
          <p:cNvPicPr>
            <a:picLocks noChangeAspect="1" noChangeArrowheads="1"/>
          </p:cNvPicPr>
          <p:nvPr/>
        </p:nvPicPr>
        <p:blipFill>
          <a:blip r:embed="rId2"/>
          <a:srcRect/>
          <a:stretch>
            <a:fillRect/>
          </a:stretch>
        </p:blipFill>
        <p:spPr bwMode="auto">
          <a:xfrm>
            <a:off x="250825" y="4724400"/>
            <a:ext cx="2376488" cy="2022475"/>
          </a:xfrm>
          <a:prstGeom prst="rect">
            <a:avLst/>
          </a:prstGeom>
          <a:noFill/>
        </p:spPr>
      </p:pic>
      <p:pic>
        <p:nvPicPr>
          <p:cNvPr id="6149" name="Picture 5" descr="9780486282220"/>
          <p:cNvPicPr>
            <a:picLocks noChangeAspect="1" noChangeArrowheads="1"/>
          </p:cNvPicPr>
          <p:nvPr/>
        </p:nvPicPr>
        <p:blipFill>
          <a:blip r:embed="rId3"/>
          <a:srcRect/>
          <a:stretch>
            <a:fillRect/>
          </a:stretch>
        </p:blipFill>
        <p:spPr bwMode="auto">
          <a:xfrm>
            <a:off x="6084888" y="404813"/>
            <a:ext cx="2759075" cy="4392612"/>
          </a:xfrm>
          <a:prstGeom prst="rect">
            <a:avLst/>
          </a:prstGeom>
          <a:noFill/>
        </p:spPr>
      </p:pic>
      <p:pic>
        <p:nvPicPr>
          <p:cNvPr id="6150" name="Picture 6" descr="dom_gde"/>
          <p:cNvPicPr>
            <a:picLocks noChangeAspect="1" noChangeArrowheads="1"/>
          </p:cNvPicPr>
          <p:nvPr/>
        </p:nvPicPr>
        <p:blipFill>
          <a:blip r:embed="rId4"/>
          <a:srcRect/>
          <a:stretch>
            <a:fillRect/>
          </a:stretch>
        </p:blipFill>
        <p:spPr bwMode="auto">
          <a:xfrm>
            <a:off x="2843213" y="2492375"/>
            <a:ext cx="2590800" cy="3887788"/>
          </a:xfrm>
          <a:prstGeom prst="rect">
            <a:avLst/>
          </a:prstGeom>
          <a:noFill/>
        </p:spPr>
      </p:pic>
      <p:sp>
        <p:nvSpPr>
          <p:cNvPr id="6151" name="Rectangle 7"/>
          <p:cNvSpPr>
            <a:spLocks noChangeArrowheads="1"/>
          </p:cNvSpPr>
          <p:nvPr/>
        </p:nvSpPr>
        <p:spPr bwMode="auto">
          <a:xfrm>
            <a:off x="5830888" y="5013325"/>
            <a:ext cx="3313112" cy="396875"/>
          </a:xfrm>
          <a:prstGeom prst="rect">
            <a:avLst/>
          </a:prstGeom>
          <a:noFill/>
          <a:ln w="9525">
            <a:noFill/>
            <a:miter lim="800000"/>
            <a:headEnd/>
            <a:tailEnd/>
          </a:ln>
          <a:effectLst/>
        </p:spPr>
        <p:txBody>
          <a:bodyPr>
            <a:spAutoFit/>
          </a:bodyPr>
          <a:lstStyle/>
          <a:p>
            <a:pPr>
              <a:spcBef>
                <a:spcPct val="20000"/>
              </a:spcBef>
            </a:pPr>
            <a:r>
              <a:rPr lang="ru-RU" sz="2000" b="1" i="1" dirty="0">
                <a:solidFill>
                  <a:srgbClr val="CCFFFF"/>
                </a:solidFill>
                <a:latin typeface="Georgia" pitchFamily="18" charset="0"/>
              </a:rPr>
              <a:t>«</a:t>
            </a:r>
            <a:r>
              <a:rPr lang="ru-RU" sz="2000" b="1" i="1" dirty="0" err="1">
                <a:latin typeface="Georgia" pitchFamily="18" charset="0"/>
              </a:rPr>
              <a:t>Пигмалион</a:t>
            </a:r>
            <a:r>
              <a:rPr lang="ru-RU" sz="2000" b="1" i="1" dirty="0">
                <a:latin typeface="Georgia" pitchFamily="18" charset="0"/>
              </a:rPr>
              <a:t>» (1913 г.)</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ppt_x</p:attrName>
                                        </p:attrNameLst>
                                      </p:cBhvr>
                                      <p:tavLst>
                                        <p:tav tm="0">
                                          <p:val>
                                            <p:strVal val="#ppt_x-.2"/>
                                          </p:val>
                                        </p:tav>
                                        <p:tav tm="100000">
                                          <p:val>
                                            <p:strVal val="#ppt_x"/>
                                          </p:val>
                                        </p:tav>
                                      </p:tavLst>
                                    </p:anim>
                                    <p:anim calcmode="lin" valueType="num">
                                      <p:cBhvr>
                                        <p:cTn id="8"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6"/>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500"/>
                                        <p:tgtEl>
                                          <p:spTgt spid="6147">
                                            <p:txEl>
                                              <p:pRg st="0" end="0"/>
                                            </p:txEl>
                                          </p:spTgt>
                                        </p:tgtEl>
                                      </p:cBhvr>
                                    </p:animEffect>
                                    <p:anim calcmode="lin" valueType="num">
                                      <p:cBhvr>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147">
                                            <p:txEl>
                                              <p:pRg st="0" end="0"/>
                                            </p:txEl>
                                          </p:spTgt>
                                        </p:tgtEl>
                                        <p:attrNameLst>
                                          <p:attrName>ppt_y</p:attrName>
                                        </p:attrNameLst>
                                      </p:cBhvr>
                                      <p:tavLst>
                                        <p:tav tm="0">
                                          <p:val>
                                            <p:strVal val="#ppt_y+.05"/>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0-#ppt_w/2"/>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50"/>
                                        </p:tgtEl>
                                        <p:attrNameLst>
                                          <p:attrName>style.visibility</p:attrName>
                                        </p:attrNameLst>
                                      </p:cBhvr>
                                      <p:to>
                                        <p:strVal val="visible"/>
                                      </p:to>
                                    </p:set>
                                    <p:anim calcmode="lin" valueType="num">
                                      <p:cBhvr additive="base">
                                        <p:cTn id="21" dur="500" fill="hold"/>
                                        <p:tgtEl>
                                          <p:spTgt spid="6150"/>
                                        </p:tgtEl>
                                        <p:attrNameLst>
                                          <p:attrName>ppt_x</p:attrName>
                                        </p:attrNameLst>
                                      </p:cBhvr>
                                      <p:tavLst>
                                        <p:tav tm="0">
                                          <p:val>
                                            <p:strVal val="#ppt_x"/>
                                          </p:val>
                                        </p:tav>
                                        <p:tav tm="100000">
                                          <p:val>
                                            <p:strVal val="#ppt_x"/>
                                          </p:val>
                                        </p:tav>
                                      </p:tavLst>
                                    </p:anim>
                                    <p:anim calcmode="lin" valueType="num">
                                      <p:cBhvr additive="base">
                                        <p:cTn id="22" dur="500" fill="hold"/>
                                        <p:tgtEl>
                                          <p:spTgt spid="615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149"/>
                                        </p:tgtEl>
                                        <p:attrNameLst>
                                          <p:attrName>style.visibility</p:attrName>
                                        </p:attrNameLst>
                                      </p:cBhvr>
                                      <p:to>
                                        <p:strVal val="visible"/>
                                      </p:to>
                                    </p:set>
                                    <p:anim calcmode="lin" valueType="num">
                                      <p:cBhvr additive="base">
                                        <p:cTn id="25" dur="500" fill="hold"/>
                                        <p:tgtEl>
                                          <p:spTgt spid="6149"/>
                                        </p:tgtEl>
                                        <p:attrNameLst>
                                          <p:attrName>ppt_x</p:attrName>
                                        </p:attrNameLst>
                                      </p:cBhvr>
                                      <p:tavLst>
                                        <p:tav tm="0">
                                          <p:val>
                                            <p:strVal val="#ppt_x"/>
                                          </p:val>
                                        </p:tav>
                                        <p:tav tm="100000">
                                          <p:val>
                                            <p:strVal val="#ppt_x"/>
                                          </p:val>
                                        </p:tav>
                                      </p:tavLst>
                                    </p:anim>
                                    <p:anim calcmode="lin" valueType="num">
                                      <p:cBhvr additive="base">
                                        <p:cTn id="26" dur="500" fill="hold"/>
                                        <p:tgtEl>
                                          <p:spTgt spid="6149"/>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6151"/>
                                        </p:tgtEl>
                                        <p:attrNameLst>
                                          <p:attrName>style.visibility</p:attrName>
                                        </p:attrNameLst>
                                      </p:cBhvr>
                                      <p:to>
                                        <p:strVal val="visible"/>
                                      </p:to>
                                    </p:set>
                                    <p:anim calcmode="lin" valueType="num">
                                      <p:cBhvr additive="base">
                                        <p:cTn id="29" dur="500" fill="hold"/>
                                        <p:tgtEl>
                                          <p:spTgt spid="6151"/>
                                        </p:tgtEl>
                                        <p:attrNameLst>
                                          <p:attrName>ppt_x</p:attrName>
                                        </p:attrNameLst>
                                      </p:cBhvr>
                                      <p:tavLst>
                                        <p:tav tm="0">
                                          <p:val>
                                            <p:strVal val="#ppt_x"/>
                                          </p:val>
                                        </p:tav>
                                        <p:tav tm="100000">
                                          <p:val>
                                            <p:strVal val="#ppt_x"/>
                                          </p:val>
                                        </p:tav>
                                      </p:tavLst>
                                    </p:anim>
                                    <p:anim calcmode="lin" valueType="num">
                                      <p:cBhvr additive="base">
                                        <p:cTn id="30"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Пигмалион</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В наиболее популярной пьесе «</a:t>
            </a:r>
            <a:r>
              <a:rPr lang="ru-RU" dirty="0" err="1" smtClean="0"/>
              <a:t>Пигмалион</a:t>
            </a:r>
            <a:r>
              <a:rPr lang="ru-RU" dirty="0" smtClean="0"/>
              <a:t>», основанной на сюжете древнегреческого мифа, в которой скульптор просит богов, чтобы они оживили статую, </a:t>
            </a:r>
            <a:r>
              <a:rPr lang="ru-RU" dirty="0" err="1" smtClean="0"/>
              <a:t>Пигмалион</a:t>
            </a:r>
            <a:r>
              <a:rPr lang="ru-RU" dirty="0" smtClean="0"/>
              <a:t> предстает в виде профессора фонетики Хиггинса. Его Галатея — это уличная торговка цветами </a:t>
            </a:r>
            <a:r>
              <a:rPr lang="ru-RU" dirty="0" err="1" smtClean="0"/>
              <a:t>Элиза</a:t>
            </a:r>
            <a:r>
              <a:rPr lang="ru-RU" dirty="0" smtClean="0"/>
              <a:t> </a:t>
            </a:r>
            <a:r>
              <a:rPr lang="ru-RU" dirty="0" err="1" smtClean="0"/>
              <a:t>Дулитл</a:t>
            </a:r>
            <a:r>
              <a:rPr lang="ru-RU" dirty="0" smtClean="0"/>
              <a:t>. Профессор пытается исправить произношения девушки, которая говорит на кокни (языке улиц). Таким образом девушка стала похожей на благородную женщину. Этим Шоу пытается сказать, что люди отличаются только внешне.</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Слова Шоу после поездки в СССР</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«Я уезжаю из государства надежды и возвращаюсь в наши западные страны — </a:t>
            </a:r>
            <a:r>
              <a:rPr lang="ru-RU" dirty="0" err="1" smtClean="0"/>
              <a:t>страны</a:t>
            </a:r>
            <a:r>
              <a:rPr lang="ru-RU" dirty="0" smtClean="0"/>
              <a:t> отчаяния… Для меня, старого человека, составляет глубокое утешение, сходя в могилу, знать, что мировая цивилизация будет спасена… Здесь, в России, я убедился, что новая коммунистическая система способна вывести человечество из современного кризиса и спасти его от полной анархии и гибели».</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defRPr/>
            </a:pPr>
            <a:r>
              <a:rPr lang="ru-RU" sz="3600" b="1" smtClean="0"/>
              <a:t>Бертольд Брехт и его «эпический театр»</a:t>
            </a:r>
          </a:p>
        </p:txBody>
      </p:sp>
      <p:sp>
        <p:nvSpPr>
          <p:cNvPr id="3075" name="Rectangle 3"/>
          <p:cNvSpPr>
            <a:spLocks noGrp="1" noChangeArrowheads="1"/>
          </p:cNvSpPr>
          <p:nvPr>
            <p:ph type="subTitle" idx="1"/>
          </p:nvPr>
        </p:nvSpPr>
        <p:spPr/>
        <p:txBody>
          <a:bodyPr/>
          <a:lstStyle/>
          <a:p>
            <a:pPr eaLnBrk="1" hangingPunct="1">
              <a:defRPr/>
            </a:pPr>
            <a:r>
              <a:rPr lang="ru-RU" smtClean="0"/>
              <a:t>( 1898 – 1956)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71471" y="836612"/>
            <a:ext cx="8072495" cy="1077218"/>
          </a:xfrm>
          <a:prstGeom prst="rect">
            <a:avLst/>
          </a:prstGeom>
          <a:noFill/>
          <a:ln w="9525">
            <a:noFill/>
            <a:miter lim="800000"/>
            <a:headEnd/>
            <a:tailEnd/>
          </a:ln>
        </p:spPr>
        <p:txBody>
          <a:bodyPr wrap="square">
            <a:spAutoFit/>
          </a:bodyPr>
          <a:lstStyle/>
          <a:p>
            <a:r>
              <a:rPr lang="ru-RU" sz="3200" b="1" dirty="0"/>
              <a:t>«….так показать мир, чтобы побудить его изменить»</a:t>
            </a:r>
          </a:p>
        </p:txBody>
      </p:sp>
      <p:sp>
        <p:nvSpPr>
          <p:cNvPr id="4099" name="Text Box 11"/>
          <p:cNvSpPr txBox="1">
            <a:spLocks noChangeArrowheads="1"/>
          </p:cNvSpPr>
          <p:nvPr/>
        </p:nvSpPr>
        <p:spPr bwMode="auto">
          <a:xfrm>
            <a:off x="3975100" y="2424113"/>
            <a:ext cx="1897063" cy="641350"/>
          </a:xfrm>
          <a:prstGeom prst="rect">
            <a:avLst/>
          </a:prstGeom>
          <a:noFill/>
          <a:ln w="9525">
            <a:noFill/>
            <a:miter lim="800000"/>
            <a:headEnd/>
            <a:tailEnd/>
          </a:ln>
        </p:spPr>
        <p:txBody>
          <a:bodyPr wrap="none">
            <a:spAutoFit/>
          </a:bodyPr>
          <a:lstStyle/>
          <a:p>
            <a:r>
              <a:rPr lang="ru-RU" sz="3600">
                <a:latin typeface="Verdana" pitchFamily="34" charset="0"/>
              </a:rPr>
              <a:t>Б.Брехт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dirty="0" smtClean="0"/>
              <a:t>Бертольт Брехт </a:t>
            </a:r>
            <a:r>
              <a:rPr lang="ru-RU" dirty="0" smtClean="0"/>
              <a:t>(1898-1956)</a:t>
            </a:r>
            <a:endParaRPr lang="ru-RU" dirty="0"/>
          </a:p>
        </p:txBody>
      </p:sp>
      <p:sp>
        <p:nvSpPr>
          <p:cNvPr id="4" name="Текст 3"/>
          <p:cNvSpPr>
            <a:spLocks noGrp="1"/>
          </p:cNvSpPr>
          <p:nvPr>
            <p:ph type="body" sz="half" idx="2"/>
          </p:nvPr>
        </p:nvSpPr>
        <p:spPr/>
        <p:txBody>
          <a:bodyPr/>
          <a:lstStyle/>
          <a:p>
            <a:r>
              <a:rPr lang="ru-RU" dirty="0" smtClean="0"/>
              <a:t>немецкий драматург, поэт, прозаик, театральный деятель, теоретик искусства, основатель театра «</a:t>
            </a:r>
            <a:r>
              <a:rPr lang="ru-RU" dirty="0" err="1" smtClean="0"/>
              <a:t>Берлинер</a:t>
            </a:r>
            <a:r>
              <a:rPr lang="ru-RU" dirty="0" smtClean="0"/>
              <a:t> ансамбль». Сын торгового агента, учился в Баварской королевской гимназии. Восторженно встретил Первую мировую войну. Первые литературные опыт начал в 1913г. После войны и краткого участия в революции переехал в Мюнхен., где и заинтересовался театром. Долгое время работал в Берлине до эмиграции 1933. К середине 20-х годов он сформулировал теорию «эпической» («</a:t>
            </a:r>
            <a:r>
              <a:rPr lang="ru-RU" dirty="0" err="1" smtClean="0"/>
              <a:t>неаристотелевской</a:t>
            </a:r>
            <a:r>
              <a:rPr lang="ru-RU" dirty="0" smtClean="0"/>
              <a:t>») драмы</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4429124" y="473253"/>
            <a:ext cx="3929090" cy="572992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«Эпический театр»</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dirty="0"/>
              <a:t> </a:t>
            </a:r>
            <a:r>
              <a:rPr lang="ru-RU" dirty="0" smtClean="0"/>
              <a:t>   Теоретически разработанные Брехтом методы построения пьес и спектаклей: соединение драматического действия с эпической повествовательностью, включение в спектакль самого автора, «эффект </a:t>
            </a:r>
            <a:r>
              <a:rPr lang="ru-RU" dirty="0" err="1" smtClean="0"/>
              <a:t>очуждения</a:t>
            </a:r>
            <a:r>
              <a:rPr lang="ru-RU" dirty="0" smtClean="0"/>
              <a:t>» как способ представить явление с неожиданной стороны, а также принцип «</a:t>
            </a:r>
            <a:r>
              <a:rPr lang="ru-RU" dirty="0" err="1" smtClean="0"/>
              <a:t>дистанцирования</a:t>
            </a:r>
            <a:r>
              <a:rPr lang="ru-RU" dirty="0" smtClean="0"/>
              <a:t>», позволяющий актёру выразить своё отношение к персонажу, разрушение так называемой «четвёртой стены», отделяющей сцену от зрительного зала, и возможность непосредственного общения актёра со зрителем — прочно вошли в европейскую театральную культуру.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algn="just"/>
            <a:r>
              <a:rPr lang="ru-RU" dirty="0" smtClean="0"/>
              <a:t>термин, который он наполнил собственным содержанием, как и многие важные мысли, Брехт почерпнул у близких ему по духу просветителей: у И. В. Гёте, в частности в его статье «Об эпической и драматической поэзии». Идею </a:t>
            </a:r>
            <a:r>
              <a:rPr lang="ru-RU" dirty="0" err="1" smtClean="0"/>
              <a:t>эпизации</a:t>
            </a:r>
            <a:r>
              <a:rPr lang="ru-RU" dirty="0" smtClean="0"/>
              <a:t> драматического произведения с помощью хора, неизменного участника греческой трагедии VI—V веков до н. э., Брехту также было у кого заимствовать и помимо Эсхила, </a:t>
            </a:r>
            <a:r>
              <a:rPr lang="ru-RU" dirty="0" err="1" smtClean="0"/>
              <a:t>Софокла</a:t>
            </a:r>
            <a:r>
              <a:rPr lang="ru-RU" dirty="0" smtClean="0"/>
              <a:t> или Еврипида: ещё в самом начале XIX века её высказал Шиллер в статье «О применении хора в трагедии»</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0"/>
            <a:ext cx="8964613" cy="4752975"/>
          </a:xfrm>
        </p:spPr>
        <p:txBody>
          <a:bodyPr/>
          <a:lstStyle/>
          <a:p>
            <a:pPr>
              <a:lnSpc>
                <a:spcPct val="80000"/>
              </a:lnSpc>
              <a:buFontTx/>
              <a:buNone/>
            </a:pPr>
            <a:r>
              <a:rPr lang="ru-RU" sz="2400" b="1" dirty="0">
                <a:latin typeface="Book Antiqua" pitchFamily="18" charset="0"/>
              </a:rPr>
              <a:t>Театр </a:t>
            </a:r>
            <a:r>
              <a:rPr lang="en-US" sz="2400" b="1" dirty="0">
                <a:latin typeface="Book Antiqua" pitchFamily="18" charset="0"/>
              </a:rPr>
              <a:t>XX</a:t>
            </a:r>
            <a:r>
              <a:rPr lang="ru-RU" sz="2400" b="1" dirty="0">
                <a:latin typeface="Book Antiqua" pitchFamily="18" charset="0"/>
              </a:rPr>
              <a:t> века – это театр поисков и многочисленных экспериментов, давших ему новые формы и средства выразительности, особый художественный стиль.</a:t>
            </a:r>
          </a:p>
          <a:p>
            <a:pPr>
              <a:lnSpc>
                <a:spcPct val="80000"/>
              </a:lnSpc>
              <a:buFontTx/>
              <a:buNone/>
            </a:pPr>
            <a:r>
              <a:rPr lang="ru-RU" sz="2400" b="1" dirty="0">
                <a:latin typeface="Book Antiqua" pitchFamily="18" charset="0"/>
              </a:rPr>
              <a:t>В </a:t>
            </a:r>
            <a:r>
              <a:rPr lang="en-US" sz="2400" b="1" dirty="0">
                <a:latin typeface="Book Antiqua" pitchFamily="18" charset="0"/>
              </a:rPr>
              <a:t>XX</a:t>
            </a:r>
            <a:r>
              <a:rPr lang="ru-RU" sz="2400" b="1" dirty="0">
                <a:latin typeface="Book Antiqua" pitchFamily="18" charset="0"/>
              </a:rPr>
              <a:t> в. на смену ведущим направлениям – реализму и романтизму – в театр приходят новые , противоречивые течения, которые назовут модернистскими.</a:t>
            </a:r>
          </a:p>
          <a:p>
            <a:pPr>
              <a:lnSpc>
                <a:spcPct val="80000"/>
              </a:lnSpc>
              <a:buFontTx/>
              <a:buNone/>
            </a:pPr>
            <a:r>
              <a:rPr lang="ru-RU" sz="2400" b="1" dirty="0">
                <a:latin typeface="Book Antiqua" pitchFamily="18" charset="0"/>
              </a:rPr>
              <a:t>На театральное искусство </a:t>
            </a:r>
            <a:r>
              <a:rPr lang="en-US" sz="2400" b="1" dirty="0">
                <a:latin typeface="Book Antiqua" pitchFamily="18" charset="0"/>
              </a:rPr>
              <a:t>XX</a:t>
            </a:r>
            <a:r>
              <a:rPr lang="ru-RU" sz="2400" b="1" dirty="0">
                <a:latin typeface="Book Antiqua" pitchFamily="18" charset="0"/>
              </a:rPr>
              <a:t> века существенное влияние оказала новая драматургия, представленная такими именами, как Г. Ибсен (Норвегия), Б. Шоу (Великобритания), Г. </a:t>
            </a:r>
            <a:r>
              <a:rPr lang="ru-RU" sz="2400" b="1" dirty="0" err="1">
                <a:latin typeface="Book Antiqua" pitchFamily="18" charset="0"/>
              </a:rPr>
              <a:t>Гауптман</a:t>
            </a:r>
            <a:r>
              <a:rPr lang="ru-RU" sz="2400" b="1" dirty="0">
                <a:latin typeface="Book Antiqua" pitchFamily="18" charset="0"/>
              </a:rPr>
              <a:t> (Германия), Р. Роллан (Франция).</a:t>
            </a:r>
          </a:p>
          <a:p>
            <a:pPr>
              <a:lnSpc>
                <a:spcPct val="80000"/>
              </a:lnSpc>
              <a:buFontTx/>
              <a:buNone/>
            </a:pPr>
            <a:r>
              <a:rPr lang="ru-RU" sz="2400" b="1" dirty="0">
                <a:latin typeface="Book Antiqua" pitchFamily="18" charset="0"/>
              </a:rPr>
              <a:t>Пьесы этих авторов на несколько десятилетий определили характер и особенности развития театрального искусства.</a:t>
            </a:r>
          </a:p>
        </p:txBody>
      </p:sp>
      <p:pic>
        <p:nvPicPr>
          <p:cNvPr id="3076" name="Picture 4" descr="b7fcf7b01564d57974370413e94_prev"/>
          <p:cNvPicPr>
            <a:picLocks noChangeAspect="1" noChangeArrowheads="1"/>
          </p:cNvPicPr>
          <p:nvPr/>
        </p:nvPicPr>
        <p:blipFill>
          <a:blip r:embed="rId2"/>
          <a:srcRect/>
          <a:stretch>
            <a:fillRect/>
          </a:stretch>
        </p:blipFill>
        <p:spPr bwMode="auto">
          <a:xfrm>
            <a:off x="250825" y="4724400"/>
            <a:ext cx="2376488" cy="20224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anim calcmode="lin" valueType="num">
                                      <p:cBhvr>
                                        <p:cTn id="8"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par>
                          <p:cTn id="10" fill="hold">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Effect transition="in" filter="fade">
                                      <p:cBhvr>
                                        <p:cTn id="13" dur="500"/>
                                        <p:tgtEl>
                                          <p:spTgt spid="3075">
                                            <p:txEl>
                                              <p:pRg st="1" end="1"/>
                                            </p:txEl>
                                          </p:spTgt>
                                        </p:tgtEl>
                                      </p:cBhvr>
                                    </p:animEffect>
                                    <p:anim calcmode="lin" valueType="num">
                                      <p:cBhvr>
                                        <p:cTn id="14"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075">
                                            <p:txEl>
                                              <p:pRg st="1" end="1"/>
                                            </p:txEl>
                                          </p:spTgt>
                                        </p:tgtEl>
                                        <p:attrNameLst>
                                          <p:attrName>ppt_y</p:attrName>
                                        </p:attrNameLst>
                                      </p:cBhvr>
                                      <p:tavLst>
                                        <p:tav tm="0">
                                          <p:val>
                                            <p:strVal val="#ppt_y+.05"/>
                                          </p:val>
                                        </p:tav>
                                        <p:tav tm="100000">
                                          <p:val>
                                            <p:strVal val="#ppt_y"/>
                                          </p:val>
                                        </p:tav>
                                      </p:tavLst>
                                    </p:anim>
                                  </p:childTnLst>
                                </p:cTn>
                              </p:par>
                            </p:childTnLst>
                          </p:cTn>
                        </p:par>
                        <p:par>
                          <p:cTn id="16" fill="hold">
                            <p:stCondLst>
                              <p:cond delay="1000"/>
                            </p:stCondLst>
                            <p:childTnLst>
                              <p:par>
                                <p:cTn id="17" presetID="44" presetClass="entr" presetSubtype="0" fill="hold" grpId="0" nodeType="after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Effect transition="in" filter="fade">
                                      <p:cBhvr>
                                        <p:cTn id="19" dur="500"/>
                                        <p:tgtEl>
                                          <p:spTgt spid="3075">
                                            <p:txEl>
                                              <p:pRg st="2" end="2"/>
                                            </p:txEl>
                                          </p:spTgt>
                                        </p:tgtEl>
                                      </p:cBhvr>
                                    </p:animEffect>
                                    <p:anim calcmode="lin" valueType="num">
                                      <p:cBhvr>
                                        <p:cTn id="20"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075">
                                            <p:txEl>
                                              <p:pRg st="2" end="2"/>
                                            </p:txEl>
                                          </p:spTgt>
                                        </p:tgtEl>
                                        <p:attrNameLst>
                                          <p:attrName>ppt_y</p:attrName>
                                        </p:attrNameLst>
                                      </p:cBhvr>
                                      <p:tavLst>
                                        <p:tav tm="0">
                                          <p:val>
                                            <p:strVal val="#ppt_y+.05"/>
                                          </p:val>
                                        </p:tav>
                                        <p:tav tm="100000">
                                          <p:val>
                                            <p:strVal val="#ppt_y"/>
                                          </p:val>
                                        </p:tav>
                                      </p:tavLst>
                                    </p:anim>
                                  </p:childTnLst>
                                </p:cTn>
                              </p:par>
                            </p:childTnLst>
                          </p:cTn>
                        </p:par>
                        <p:par>
                          <p:cTn id="22" fill="hold">
                            <p:stCondLst>
                              <p:cond delay="1500"/>
                            </p:stCondLst>
                            <p:childTnLst>
                              <p:par>
                                <p:cTn id="23" presetID="44" presetClass="entr" presetSubtype="0" fill="hold" grpId="0" nodeType="after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Effect transition="in" filter="fade">
                                      <p:cBhvr>
                                        <p:cTn id="25" dur="500"/>
                                        <p:tgtEl>
                                          <p:spTgt spid="3075">
                                            <p:txEl>
                                              <p:pRg st="3" end="3"/>
                                            </p:txEl>
                                          </p:spTgt>
                                        </p:tgtEl>
                                      </p:cBhvr>
                                    </p:animEffect>
                                    <p:anim calcmode="lin" valueType="num">
                                      <p:cBhvr>
                                        <p:cTn id="26"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075">
                                            <p:txEl>
                                              <p:pRg st="3" end="3"/>
                                            </p:txEl>
                                          </p:spTgt>
                                        </p:tgtEl>
                                        <p:attrNameLst>
                                          <p:attrName>ppt_y</p:attrName>
                                        </p:attrNameLst>
                                      </p:cBhvr>
                                      <p:tavLst>
                                        <p:tav tm="0">
                                          <p:val>
                                            <p:strVal val="#ppt_y+.05"/>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3076"/>
                                        </p:tgtEl>
                                        <p:attrNameLst>
                                          <p:attrName>style.visibility</p:attrName>
                                        </p:attrNameLst>
                                      </p:cBhvr>
                                      <p:to>
                                        <p:strVal val="visible"/>
                                      </p:to>
                                    </p:set>
                                    <p:anim calcmode="lin" valueType="num">
                                      <p:cBhvr additive="base">
                                        <p:cTn id="30" dur="500" fill="hold"/>
                                        <p:tgtEl>
                                          <p:spTgt spid="3076"/>
                                        </p:tgtEl>
                                        <p:attrNameLst>
                                          <p:attrName>ppt_x</p:attrName>
                                        </p:attrNameLst>
                                      </p:cBhvr>
                                      <p:tavLst>
                                        <p:tav tm="0">
                                          <p:val>
                                            <p:strVal val="0-#ppt_w/2"/>
                                          </p:val>
                                        </p:tav>
                                        <p:tav tm="100000">
                                          <p:val>
                                            <p:strVal val="#ppt_x"/>
                                          </p:val>
                                        </p:tav>
                                      </p:tavLst>
                                    </p:anim>
                                    <p:anim calcmode="lin" valueType="num">
                                      <p:cBhvr additive="base">
                                        <p:cTn id="31"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r>
              <a:rPr lang="ru-RU" dirty="0" smtClean="0"/>
              <a:t>Сопоставление «эпического театра» с традиционным театром</a:t>
            </a:r>
            <a:endParaRPr lang="ru-RU" dirty="0"/>
          </a:p>
        </p:txBody>
      </p:sp>
      <p:sp>
        <p:nvSpPr>
          <p:cNvPr id="9" name="Текст 8"/>
          <p:cNvSpPr>
            <a:spLocks noGrp="1"/>
          </p:cNvSpPr>
          <p:nvPr>
            <p:ph type="body" idx="1"/>
          </p:nvPr>
        </p:nvSpPr>
        <p:spPr>
          <a:xfrm>
            <a:off x="457200" y="1500173"/>
            <a:ext cx="3971924" cy="674701"/>
          </a:xfrm>
        </p:spPr>
        <p:txBody>
          <a:bodyPr>
            <a:normAutofit fontScale="85000" lnSpcReduction="20000"/>
          </a:bodyPr>
          <a:lstStyle/>
          <a:p>
            <a:endParaRPr lang="ru-RU" dirty="0" smtClean="0"/>
          </a:p>
          <a:p>
            <a:r>
              <a:rPr lang="ru-RU" dirty="0" smtClean="0"/>
              <a:t>Драматический </a:t>
            </a:r>
            <a:r>
              <a:rPr lang="ru-RU" sz="2000" dirty="0" smtClean="0"/>
              <a:t>театр</a:t>
            </a:r>
          </a:p>
          <a:p>
            <a:endParaRPr lang="ru-RU" dirty="0"/>
          </a:p>
        </p:txBody>
      </p:sp>
      <p:sp>
        <p:nvSpPr>
          <p:cNvPr id="10" name="Содержимое 9"/>
          <p:cNvSpPr>
            <a:spLocks noGrp="1"/>
          </p:cNvSpPr>
          <p:nvPr>
            <p:ph sz="half" idx="2"/>
          </p:nvPr>
        </p:nvSpPr>
        <p:spPr/>
        <p:txBody>
          <a:bodyPr/>
          <a:lstStyle/>
          <a:p>
            <a:r>
              <a:rPr lang="ru-RU" dirty="0" smtClean="0"/>
              <a:t>Представляет собой действие , вовлекающее зрителя.</a:t>
            </a:r>
          </a:p>
          <a:p>
            <a:r>
              <a:rPr lang="ru-RU" dirty="0" smtClean="0"/>
              <a:t> Гасит активность зрителя, пробуждая у него эмоции</a:t>
            </a:r>
          </a:p>
          <a:p>
            <a:r>
              <a:rPr lang="ru-RU" dirty="0" smtClean="0"/>
              <a:t>Переносит зрителя в другую обстановку.</a:t>
            </a:r>
          </a:p>
          <a:p>
            <a:r>
              <a:rPr lang="ru-RU" dirty="0" smtClean="0"/>
              <a:t>Обращается к чувству зрителя.</a:t>
            </a:r>
          </a:p>
          <a:p>
            <a:endParaRPr lang="ru-RU" dirty="0" smtClean="0"/>
          </a:p>
          <a:p>
            <a:endParaRPr lang="ru-RU" dirty="0" smtClean="0"/>
          </a:p>
          <a:p>
            <a:endParaRPr lang="ru-RU" dirty="0"/>
          </a:p>
        </p:txBody>
      </p:sp>
      <p:sp>
        <p:nvSpPr>
          <p:cNvPr id="11" name="Текст 10"/>
          <p:cNvSpPr>
            <a:spLocks noGrp="1"/>
          </p:cNvSpPr>
          <p:nvPr>
            <p:ph type="body" sz="quarter" idx="3"/>
          </p:nvPr>
        </p:nvSpPr>
        <p:spPr/>
        <p:txBody>
          <a:bodyPr>
            <a:normAutofit fontScale="77500" lnSpcReduction="20000"/>
          </a:bodyPr>
          <a:lstStyle/>
          <a:p>
            <a:endParaRPr lang="ru-RU" dirty="0" smtClean="0"/>
          </a:p>
          <a:p>
            <a:r>
              <a:rPr lang="ru-RU" dirty="0" smtClean="0"/>
              <a:t>Драматический </a:t>
            </a:r>
            <a:r>
              <a:rPr lang="ru-RU" sz="2000" dirty="0" smtClean="0"/>
              <a:t>театр</a:t>
            </a:r>
          </a:p>
          <a:p>
            <a:endParaRPr lang="ru-RU" dirty="0"/>
          </a:p>
        </p:txBody>
      </p:sp>
      <p:sp>
        <p:nvSpPr>
          <p:cNvPr id="12" name="Содержимое 11"/>
          <p:cNvSpPr>
            <a:spLocks noGrp="1"/>
          </p:cNvSpPr>
          <p:nvPr>
            <p:ph sz="quarter" idx="4"/>
          </p:nvPr>
        </p:nvSpPr>
        <p:spPr/>
        <p:txBody>
          <a:bodyPr>
            <a:normAutofit lnSpcReduction="10000"/>
          </a:bodyPr>
          <a:lstStyle/>
          <a:p>
            <a:r>
              <a:rPr lang="ru-RU" dirty="0" smtClean="0"/>
              <a:t>Представляет собой рассказ, ставящий зрителя в положение наблюдателя</a:t>
            </a:r>
          </a:p>
          <a:p>
            <a:r>
              <a:rPr lang="ru-RU" dirty="0" smtClean="0"/>
              <a:t>Стимулирует активность зрителя заставляя принимать решения.</a:t>
            </a:r>
          </a:p>
          <a:p>
            <a:r>
              <a:rPr lang="ru-RU" dirty="0" smtClean="0"/>
              <a:t>Показывает зрителю другую обстановку</a:t>
            </a:r>
          </a:p>
          <a:p>
            <a:r>
              <a:rPr lang="ru-RU" dirty="0" smtClean="0"/>
              <a:t>Обращается к разуму зрителя.</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«Эффект </a:t>
            </a:r>
            <a:r>
              <a:rPr lang="ru-RU" dirty="0" err="1" smtClean="0"/>
              <a:t>очуждения</a:t>
            </a:r>
            <a:r>
              <a:rPr lang="ru-RU" dirty="0" smtClean="0"/>
              <a:t>»</a:t>
            </a:r>
            <a:endParaRPr lang="ru-RU" dirty="0"/>
          </a:p>
        </p:txBody>
      </p:sp>
      <p:sp>
        <p:nvSpPr>
          <p:cNvPr id="8" name="Содержимое 7"/>
          <p:cNvSpPr>
            <a:spLocks noGrp="1"/>
          </p:cNvSpPr>
          <p:nvPr>
            <p:ph idx="1"/>
          </p:nvPr>
        </p:nvSpPr>
        <p:spPr/>
        <p:txBody>
          <a:bodyPr/>
          <a:lstStyle/>
          <a:p>
            <a:r>
              <a:rPr lang="ru-RU" dirty="0" smtClean="0"/>
              <a:t>представление хорошо знакомого явления с неожиданной стороны — с целью преодолеть таким образом автоматизм и стереотипность восприятия или, как говорил сам Брехт, «просто лишить событие или характер всего, что само собой разумеется, знакомо, очевидно, и вызвать по поводу этого события удивление и любопытство».</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«Техника </a:t>
            </a:r>
            <a:r>
              <a:rPr lang="ru-RU" dirty="0" err="1" smtClean="0"/>
              <a:t>очуждения</a:t>
            </a:r>
            <a:r>
              <a:rPr lang="ru-RU" dirty="0" smtClean="0"/>
              <a:t>» оказалась особенно сложной для актёров. В теории Брехт не избежал полемических преувеличений, что впоследствии и сам признал в своём основном теоретическом труде — «„Малый органон“ для театра»; во многих статьях он отрицал необходимость вживания актёра в роль, а в иных случаях считал его даже вредным: идентификация с образом неизбежно превращает актёра либо в простой рупор персонажа, либо в его адвоката. Но в пьесах самого Брехта конфликты возникали не столько между персонажами, сколько между автором и его героями; актёр его театра должен был представить авторское — или своё собственное, если оно принципиально не противоречило авторскому, — отношение к персонажу.</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50825" y="0"/>
            <a:ext cx="8229600" cy="863600"/>
          </a:xfrm>
        </p:spPr>
        <p:txBody>
          <a:bodyPr>
            <a:normAutofit fontScale="92500" lnSpcReduction="10000"/>
          </a:bodyPr>
          <a:lstStyle/>
          <a:p>
            <a:pPr>
              <a:lnSpc>
                <a:spcPct val="80000"/>
              </a:lnSpc>
              <a:buFontTx/>
              <a:buNone/>
            </a:pPr>
            <a:r>
              <a:rPr lang="ru-RU" sz="2800" b="1" i="1" dirty="0">
                <a:solidFill>
                  <a:srgbClr val="FFFFFF"/>
                </a:solidFill>
                <a:latin typeface="Book Antiqua" pitchFamily="18" charset="0"/>
              </a:rPr>
              <a:t>«</a:t>
            </a:r>
            <a:r>
              <a:rPr lang="ru-RU" sz="2800" dirty="0" err="1">
                <a:latin typeface="Book Antiqua" pitchFamily="18" charset="0"/>
              </a:rPr>
              <a:t>Трёхгрошовая</a:t>
            </a:r>
            <a:r>
              <a:rPr lang="ru-RU" sz="2800" dirty="0">
                <a:latin typeface="Book Antiqua" pitchFamily="18" charset="0"/>
              </a:rPr>
              <a:t> опера»</a:t>
            </a:r>
            <a:r>
              <a:rPr lang="ru-RU" sz="2400" dirty="0">
                <a:latin typeface="Book Antiqua" pitchFamily="18" charset="0"/>
              </a:rPr>
              <a:t> - написана в 1928 году в сотрудничестве с Э. </a:t>
            </a:r>
            <a:r>
              <a:rPr lang="ru-RU" sz="2400" dirty="0" err="1">
                <a:latin typeface="Book Antiqua" pitchFamily="18" charset="0"/>
              </a:rPr>
              <a:t>Гауптман</a:t>
            </a:r>
            <a:r>
              <a:rPr lang="ru-RU" sz="2400" dirty="0">
                <a:latin typeface="Book Antiqua" pitchFamily="18" charset="0"/>
              </a:rPr>
              <a:t>; в жанре </a:t>
            </a:r>
            <a:r>
              <a:rPr lang="ru-RU" sz="2400" dirty="0" err="1">
                <a:latin typeface="Book Antiqua" pitchFamily="18" charset="0"/>
              </a:rPr>
              <a:t>зонг-оперы</a:t>
            </a:r>
            <a:r>
              <a:rPr lang="ru-RU" sz="2400" dirty="0">
                <a:latin typeface="Book Antiqua" pitchFamily="18" charset="0"/>
              </a:rPr>
              <a:t>; композитор </a:t>
            </a:r>
            <a:r>
              <a:rPr lang="ru-RU" sz="2400" dirty="0" err="1">
                <a:latin typeface="Book Antiqua" pitchFamily="18" charset="0"/>
              </a:rPr>
              <a:t>Курт</a:t>
            </a:r>
            <a:r>
              <a:rPr lang="ru-RU" sz="2400" dirty="0">
                <a:latin typeface="Book Antiqua" pitchFamily="18" charset="0"/>
              </a:rPr>
              <a:t> Вейль .</a:t>
            </a:r>
          </a:p>
        </p:txBody>
      </p:sp>
      <p:pic>
        <p:nvPicPr>
          <p:cNvPr id="11270" name="Picture 6" descr="opera5"/>
          <p:cNvPicPr>
            <a:picLocks noChangeAspect="1" noChangeArrowheads="1"/>
          </p:cNvPicPr>
          <p:nvPr/>
        </p:nvPicPr>
        <p:blipFill>
          <a:blip r:embed="rId2"/>
          <a:srcRect/>
          <a:stretch>
            <a:fillRect/>
          </a:stretch>
        </p:blipFill>
        <p:spPr bwMode="auto">
          <a:xfrm>
            <a:off x="107950" y="1052513"/>
            <a:ext cx="3810000" cy="2857500"/>
          </a:xfrm>
          <a:prstGeom prst="rect">
            <a:avLst/>
          </a:prstGeom>
          <a:noFill/>
        </p:spPr>
      </p:pic>
      <p:pic>
        <p:nvPicPr>
          <p:cNvPr id="11271" name="Picture 7" descr="100545_normal"/>
          <p:cNvPicPr>
            <a:picLocks noChangeAspect="1" noChangeArrowheads="1"/>
          </p:cNvPicPr>
          <p:nvPr/>
        </p:nvPicPr>
        <p:blipFill>
          <a:blip r:embed="rId3"/>
          <a:srcRect/>
          <a:stretch>
            <a:fillRect/>
          </a:stretch>
        </p:blipFill>
        <p:spPr bwMode="auto">
          <a:xfrm>
            <a:off x="6610350" y="2565400"/>
            <a:ext cx="2533650" cy="3810000"/>
          </a:xfrm>
          <a:prstGeom prst="rect">
            <a:avLst/>
          </a:prstGeom>
          <a:noFill/>
        </p:spPr>
      </p:pic>
      <p:pic>
        <p:nvPicPr>
          <p:cNvPr id="11272" name="Picture 8" descr="treh_opera7"/>
          <p:cNvPicPr>
            <a:picLocks noChangeAspect="1" noChangeArrowheads="1"/>
          </p:cNvPicPr>
          <p:nvPr/>
        </p:nvPicPr>
        <p:blipFill>
          <a:blip r:embed="rId4"/>
          <a:srcRect/>
          <a:stretch>
            <a:fillRect/>
          </a:stretch>
        </p:blipFill>
        <p:spPr bwMode="auto">
          <a:xfrm>
            <a:off x="4500563" y="765175"/>
            <a:ext cx="2533650" cy="3810000"/>
          </a:xfrm>
          <a:prstGeom prst="rect">
            <a:avLst/>
          </a:prstGeom>
          <a:noFill/>
        </p:spPr>
      </p:pic>
      <p:pic>
        <p:nvPicPr>
          <p:cNvPr id="11273" name="Picture 9" descr="7 (7)"/>
          <p:cNvPicPr>
            <a:picLocks noChangeAspect="1" noChangeArrowheads="1"/>
          </p:cNvPicPr>
          <p:nvPr/>
        </p:nvPicPr>
        <p:blipFill>
          <a:blip r:embed="rId5"/>
          <a:srcRect/>
          <a:stretch>
            <a:fillRect/>
          </a:stretch>
        </p:blipFill>
        <p:spPr bwMode="auto">
          <a:xfrm>
            <a:off x="250825" y="4005263"/>
            <a:ext cx="4105275" cy="273208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anim calcmode="lin" valueType="num">
                                      <p:cBhvr>
                                        <p:cTn id="8"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267">
                                            <p:txEl>
                                              <p:pRg st="0" end="0"/>
                                            </p:txEl>
                                          </p:spTgt>
                                        </p:tgtEl>
                                        <p:attrNameLst>
                                          <p:attrName>ppt_y</p:attrName>
                                        </p:attrNameLst>
                                      </p:cBhvr>
                                      <p:tavLst>
                                        <p:tav tm="0">
                                          <p:val>
                                            <p:strVal val="#ppt_y+.05"/>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1270"/>
                                        </p:tgtEl>
                                        <p:attrNameLst>
                                          <p:attrName>style.visibility</p:attrName>
                                        </p:attrNameLst>
                                      </p:cBhvr>
                                      <p:to>
                                        <p:strVal val="visible"/>
                                      </p:to>
                                    </p:set>
                                    <p:anim calcmode="lin" valueType="num">
                                      <p:cBhvr additive="base">
                                        <p:cTn id="12" dur="500" fill="hold"/>
                                        <p:tgtEl>
                                          <p:spTgt spid="11270"/>
                                        </p:tgtEl>
                                        <p:attrNameLst>
                                          <p:attrName>ppt_x</p:attrName>
                                        </p:attrNameLst>
                                      </p:cBhvr>
                                      <p:tavLst>
                                        <p:tav tm="0">
                                          <p:val>
                                            <p:strVal val="#ppt_x"/>
                                          </p:val>
                                        </p:tav>
                                        <p:tav tm="100000">
                                          <p:val>
                                            <p:strVal val="#ppt_x"/>
                                          </p:val>
                                        </p:tav>
                                      </p:tavLst>
                                    </p:anim>
                                    <p:anim calcmode="lin" valueType="num">
                                      <p:cBhvr additive="base">
                                        <p:cTn id="13" dur="500" fill="hold"/>
                                        <p:tgtEl>
                                          <p:spTgt spid="1127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271"/>
                                        </p:tgtEl>
                                        <p:attrNameLst>
                                          <p:attrName>style.visibility</p:attrName>
                                        </p:attrNameLst>
                                      </p:cBhvr>
                                      <p:to>
                                        <p:strVal val="visible"/>
                                      </p:to>
                                    </p:set>
                                    <p:anim calcmode="lin" valueType="num">
                                      <p:cBhvr additive="base">
                                        <p:cTn id="16" dur="500" fill="hold"/>
                                        <p:tgtEl>
                                          <p:spTgt spid="11271"/>
                                        </p:tgtEl>
                                        <p:attrNameLst>
                                          <p:attrName>ppt_x</p:attrName>
                                        </p:attrNameLst>
                                      </p:cBhvr>
                                      <p:tavLst>
                                        <p:tav tm="0">
                                          <p:val>
                                            <p:strVal val="#ppt_x"/>
                                          </p:val>
                                        </p:tav>
                                        <p:tav tm="100000">
                                          <p:val>
                                            <p:strVal val="#ppt_x"/>
                                          </p:val>
                                        </p:tav>
                                      </p:tavLst>
                                    </p:anim>
                                    <p:anim calcmode="lin" valueType="num">
                                      <p:cBhvr additive="base">
                                        <p:cTn id="17" dur="500" fill="hold"/>
                                        <p:tgtEl>
                                          <p:spTgt spid="11271"/>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1" fill="hold" nodeType="afterEffect">
                                  <p:stCondLst>
                                    <p:cond delay="0"/>
                                  </p:stCondLst>
                                  <p:childTnLst>
                                    <p:set>
                                      <p:cBhvr>
                                        <p:cTn id="20" dur="1" fill="hold">
                                          <p:stCondLst>
                                            <p:cond delay="0"/>
                                          </p:stCondLst>
                                        </p:cTn>
                                        <p:tgtEl>
                                          <p:spTgt spid="11272"/>
                                        </p:tgtEl>
                                        <p:attrNameLst>
                                          <p:attrName>style.visibility</p:attrName>
                                        </p:attrNameLst>
                                      </p:cBhvr>
                                      <p:to>
                                        <p:strVal val="visible"/>
                                      </p:to>
                                    </p:set>
                                    <p:anim calcmode="lin" valueType="num">
                                      <p:cBhvr additive="base">
                                        <p:cTn id="21" dur="500" fill="hold"/>
                                        <p:tgtEl>
                                          <p:spTgt spid="11272"/>
                                        </p:tgtEl>
                                        <p:attrNameLst>
                                          <p:attrName>ppt_x</p:attrName>
                                        </p:attrNameLst>
                                      </p:cBhvr>
                                      <p:tavLst>
                                        <p:tav tm="0">
                                          <p:val>
                                            <p:strVal val="#ppt_x"/>
                                          </p:val>
                                        </p:tav>
                                        <p:tav tm="100000">
                                          <p:val>
                                            <p:strVal val="#ppt_x"/>
                                          </p:val>
                                        </p:tav>
                                      </p:tavLst>
                                    </p:anim>
                                    <p:anim calcmode="lin" valueType="num">
                                      <p:cBhvr additive="base">
                                        <p:cTn id="22" dur="500" fill="hold"/>
                                        <p:tgtEl>
                                          <p:spTgt spid="11272"/>
                                        </p:tgtEl>
                                        <p:attrNameLst>
                                          <p:attrName>ppt_y</p:attrName>
                                        </p:attrNameLst>
                                      </p:cBhvr>
                                      <p:tavLst>
                                        <p:tav tm="0">
                                          <p:val>
                                            <p:strVal val="0-#ppt_h/2"/>
                                          </p:val>
                                        </p:tav>
                                        <p:tav tm="100000">
                                          <p:val>
                                            <p:strVal val="#ppt_y"/>
                                          </p:val>
                                        </p:tav>
                                      </p:tavLst>
                                    </p:anim>
                                  </p:childTnLst>
                                </p:cTn>
                              </p:par>
                            </p:childTnLst>
                          </p:cTn>
                        </p:par>
                        <p:par>
                          <p:cTn id="23" fill="hold">
                            <p:stCondLst>
                              <p:cond delay="1000"/>
                            </p:stCondLst>
                            <p:childTnLst>
                              <p:par>
                                <p:cTn id="24" presetID="2" presetClass="entr" presetSubtype="12" fill="hold" nodeType="afterEffect">
                                  <p:stCondLst>
                                    <p:cond delay="0"/>
                                  </p:stCondLst>
                                  <p:childTnLst>
                                    <p:set>
                                      <p:cBhvr>
                                        <p:cTn id="25" dur="1" fill="hold">
                                          <p:stCondLst>
                                            <p:cond delay="0"/>
                                          </p:stCondLst>
                                        </p:cTn>
                                        <p:tgtEl>
                                          <p:spTgt spid="11273"/>
                                        </p:tgtEl>
                                        <p:attrNameLst>
                                          <p:attrName>style.visibility</p:attrName>
                                        </p:attrNameLst>
                                      </p:cBhvr>
                                      <p:to>
                                        <p:strVal val="visible"/>
                                      </p:to>
                                    </p:set>
                                    <p:anim calcmode="lin" valueType="num">
                                      <p:cBhvr additive="base">
                                        <p:cTn id="26" dur="500" fill="hold"/>
                                        <p:tgtEl>
                                          <p:spTgt spid="11273"/>
                                        </p:tgtEl>
                                        <p:attrNameLst>
                                          <p:attrName>ppt_x</p:attrName>
                                        </p:attrNameLst>
                                      </p:cBhvr>
                                      <p:tavLst>
                                        <p:tav tm="0">
                                          <p:val>
                                            <p:strVal val="0-#ppt_w/2"/>
                                          </p:val>
                                        </p:tav>
                                        <p:tav tm="100000">
                                          <p:val>
                                            <p:strVal val="#ppt_x"/>
                                          </p:val>
                                        </p:tav>
                                      </p:tavLst>
                                    </p:anim>
                                    <p:anim calcmode="lin" valueType="num">
                                      <p:cBhvr additive="base">
                                        <p:cTn id="27"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765175"/>
          </a:xfrm>
        </p:spPr>
        <p:txBody>
          <a:bodyPr/>
          <a:lstStyle/>
          <a:p>
            <a:r>
              <a:rPr lang="ru-RU" sz="2800" b="1" i="1" dirty="0">
                <a:solidFill>
                  <a:srgbClr val="FFFFFF"/>
                </a:solidFill>
                <a:latin typeface="Book Antiqua" pitchFamily="18" charset="0"/>
              </a:rPr>
              <a:t>«</a:t>
            </a:r>
            <a:r>
              <a:rPr lang="ru-RU" sz="2800" dirty="0">
                <a:latin typeface="Book Antiqua" pitchFamily="18" charset="0"/>
              </a:rPr>
              <a:t>Мамаша Кураж и её дети» (1939 г.)</a:t>
            </a:r>
          </a:p>
        </p:txBody>
      </p:sp>
      <p:pic>
        <p:nvPicPr>
          <p:cNvPr id="12293" name="Picture 5" descr="064"/>
          <p:cNvPicPr>
            <a:picLocks noChangeAspect="1" noChangeArrowheads="1"/>
          </p:cNvPicPr>
          <p:nvPr/>
        </p:nvPicPr>
        <p:blipFill>
          <a:blip r:embed="rId2"/>
          <a:srcRect/>
          <a:stretch>
            <a:fillRect/>
          </a:stretch>
        </p:blipFill>
        <p:spPr bwMode="auto">
          <a:xfrm>
            <a:off x="1042988" y="3933825"/>
            <a:ext cx="3816350" cy="2794000"/>
          </a:xfrm>
          <a:prstGeom prst="rect">
            <a:avLst/>
          </a:prstGeom>
          <a:noFill/>
        </p:spPr>
      </p:pic>
      <p:pic>
        <p:nvPicPr>
          <p:cNvPr id="12294" name="Picture 6" descr="3562"/>
          <p:cNvPicPr>
            <a:picLocks noChangeAspect="1" noChangeArrowheads="1"/>
          </p:cNvPicPr>
          <p:nvPr/>
        </p:nvPicPr>
        <p:blipFill>
          <a:blip r:embed="rId3"/>
          <a:srcRect/>
          <a:stretch>
            <a:fillRect/>
          </a:stretch>
        </p:blipFill>
        <p:spPr bwMode="auto">
          <a:xfrm>
            <a:off x="5795963" y="3357563"/>
            <a:ext cx="2366962" cy="3333750"/>
          </a:xfrm>
          <a:prstGeom prst="rect">
            <a:avLst/>
          </a:prstGeom>
          <a:noFill/>
        </p:spPr>
      </p:pic>
      <p:pic>
        <p:nvPicPr>
          <p:cNvPr id="12295" name="Picture 7" descr="72674207"/>
          <p:cNvPicPr>
            <a:picLocks noChangeAspect="1" noChangeArrowheads="1"/>
          </p:cNvPicPr>
          <p:nvPr/>
        </p:nvPicPr>
        <p:blipFill>
          <a:blip r:embed="rId4"/>
          <a:srcRect/>
          <a:stretch>
            <a:fillRect/>
          </a:stretch>
        </p:blipFill>
        <p:spPr bwMode="auto">
          <a:xfrm>
            <a:off x="323850" y="765175"/>
            <a:ext cx="3816350" cy="2867025"/>
          </a:xfrm>
          <a:prstGeom prst="rect">
            <a:avLst/>
          </a:prstGeom>
          <a:noFill/>
        </p:spPr>
      </p:pic>
      <p:pic>
        <p:nvPicPr>
          <p:cNvPr id="12296" name="Picture 8" descr="mamasha3"/>
          <p:cNvPicPr>
            <a:picLocks noChangeAspect="1" noChangeArrowheads="1"/>
          </p:cNvPicPr>
          <p:nvPr/>
        </p:nvPicPr>
        <p:blipFill>
          <a:blip r:embed="rId5"/>
          <a:srcRect/>
          <a:stretch>
            <a:fillRect/>
          </a:stretch>
        </p:blipFill>
        <p:spPr bwMode="auto">
          <a:xfrm>
            <a:off x="5219700" y="692150"/>
            <a:ext cx="3744913" cy="248761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ppt_x</p:attrName>
                                        </p:attrNameLst>
                                      </p:cBhvr>
                                      <p:tavLst>
                                        <p:tav tm="0">
                                          <p:val>
                                            <p:strVal val="#ppt_x-.2"/>
                                          </p:val>
                                        </p:tav>
                                        <p:tav tm="100000">
                                          <p:val>
                                            <p:strVal val="#ppt_x"/>
                                          </p:val>
                                        </p:tav>
                                      </p:tavLst>
                                    </p:anim>
                                    <p:anim calcmode="lin" valueType="num">
                                      <p:cBhvr>
                                        <p:cTn id="8" dur="1000" fill="hold"/>
                                        <p:tgtEl>
                                          <p:spTgt spid="12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0"/>
                                        </p:tgtEl>
                                      </p:cBhvr>
                                    </p:animEffect>
                                  </p:childTnLst>
                                </p:cTn>
                              </p:par>
                              <p:par>
                                <p:cTn id="10" presetID="2" presetClass="entr" presetSubtype="4" fill="hold" nodeType="with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additive="base">
                                        <p:cTn id="12" dur="500" fill="hold"/>
                                        <p:tgtEl>
                                          <p:spTgt spid="12295"/>
                                        </p:tgtEl>
                                        <p:attrNameLst>
                                          <p:attrName>ppt_x</p:attrName>
                                        </p:attrNameLst>
                                      </p:cBhvr>
                                      <p:tavLst>
                                        <p:tav tm="0">
                                          <p:val>
                                            <p:strVal val="#ppt_x"/>
                                          </p:val>
                                        </p:tav>
                                        <p:tav tm="100000">
                                          <p:val>
                                            <p:strVal val="#ppt_x"/>
                                          </p:val>
                                        </p:tav>
                                      </p:tavLst>
                                    </p:anim>
                                    <p:anim calcmode="lin" valueType="num">
                                      <p:cBhvr additive="base">
                                        <p:cTn id="13" dur="500" fill="hold"/>
                                        <p:tgtEl>
                                          <p:spTgt spid="12295"/>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2296"/>
                                        </p:tgtEl>
                                        <p:attrNameLst>
                                          <p:attrName>style.visibility</p:attrName>
                                        </p:attrNameLst>
                                      </p:cBhvr>
                                      <p:to>
                                        <p:strVal val="visible"/>
                                      </p:to>
                                    </p:set>
                                    <p:anim calcmode="lin" valueType="num">
                                      <p:cBhvr additive="base">
                                        <p:cTn id="16" dur="500" fill="hold"/>
                                        <p:tgtEl>
                                          <p:spTgt spid="12296"/>
                                        </p:tgtEl>
                                        <p:attrNameLst>
                                          <p:attrName>ppt_x</p:attrName>
                                        </p:attrNameLst>
                                      </p:cBhvr>
                                      <p:tavLst>
                                        <p:tav tm="0">
                                          <p:val>
                                            <p:strVal val="#ppt_x"/>
                                          </p:val>
                                        </p:tav>
                                        <p:tav tm="100000">
                                          <p:val>
                                            <p:strVal val="#ppt_x"/>
                                          </p:val>
                                        </p:tav>
                                      </p:tavLst>
                                    </p:anim>
                                    <p:anim calcmode="lin" valueType="num">
                                      <p:cBhvr additive="base">
                                        <p:cTn id="17" dur="500" fill="hold"/>
                                        <p:tgtEl>
                                          <p:spTgt spid="1229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2" fill="hold" nodeType="afterEffect">
                                  <p:stCondLst>
                                    <p:cond delay="0"/>
                                  </p:stCondLst>
                                  <p:childTnLst>
                                    <p:set>
                                      <p:cBhvr>
                                        <p:cTn id="20" dur="1" fill="hold">
                                          <p:stCondLst>
                                            <p:cond delay="0"/>
                                          </p:stCondLst>
                                        </p:cTn>
                                        <p:tgtEl>
                                          <p:spTgt spid="12293"/>
                                        </p:tgtEl>
                                        <p:attrNameLst>
                                          <p:attrName>style.visibility</p:attrName>
                                        </p:attrNameLst>
                                      </p:cBhvr>
                                      <p:to>
                                        <p:strVal val="visible"/>
                                      </p:to>
                                    </p:set>
                                    <p:anim calcmode="lin" valueType="num">
                                      <p:cBhvr additive="base">
                                        <p:cTn id="21" dur="500" fill="hold"/>
                                        <p:tgtEl>
                                          <p:spTgt spid="12293"/>
                                        </p:tgtEl>
                                        <p:attrNameLst>
                                          <p:attrName>ppt_x</p:attrName>
                                        </p:attrNameLst>
                                      </p:cBhvr>
                                      <p:tavLst>
                                        <p:tav tm="0">
                                          <p:val>
                                            <p:strVal val="0-#ppt_w/2"/>
                                          </p:val>
                                        </p:tav>
                                        <p:tav tm="100000">
                                          <p:val>
                                            <p:strVal val="#ppt_x"/>
                                          </p:val>
                                        </p:tav>
                                      </p:tavLst>
                                    </p:anim>
                                    <p:anim calcmode="lin" valueType="num">
                                      <p:cBhvr additive="base">
                                        <p:cTn id="22" dur="500" fill="hold"/>
                                        <p:tgtEl>
                                          <p:spTgt spid="1229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6" fill="hold" nodeType="afterEffect">
                                  <p:stCondLst>
                                    <p:cond delay="0"/>
                                  </p:stCondLst>
                                  <p:childTnLst>
                                    <p:set>
                                      <p:cBhvr>
                                        <p:cTn id="25" dur="1" fill="hold">
                                          <p:stCondLst>
                                            <p:cond delay="0"/>
                                          </p:stCondLst>
                                        </p:cTn>
                                        <p:tgtEl>
                                          <p:spTgt spid="12294"/>
                                        </p:tgtEl>
                                        <p:attrNameLst>
                                          <p:attrName>style.visibility</p:attrName>
                                        </p:attrNameLst>
                                      </p:cBhvr>
                                      <p:to>
                                        <p:strVal val="visible"/>
                                      </p:to>
                                    </p:set>
                                    <p:anim calcmode="lin" valueType="num">
                                      <p:cBhvr additive="base">
                                        <p:cTn id="26" dur="500" fill="hold"/>
                                        <p:tgtEl>
                                          <p:spTgt spid="12294"/>
                                        </p:tgtEl>
                                        <p:attrNameLst>
                                          <p:attrName>ppt_x</p:attrName>
                                        </p:attrNameLst>
                                      </p:cBhvr>
                                      <p:tavLst>
                                        <p:tav tm="0">
                                          <p:val>
                                            <p:strVal val="1+#ppt_w/2"/>
                                          </p:val>
                                        </p:tav>
                                        <p:tav tm="100000">
                                          <p:val>
                                            <p:strVal val="#ppt_x"/>
                                          </p:val>
                                        </p:tav>
                                      </p:tavLst>
                                    </p:anim>
                                    <p:anim calcmode="lin" valueType="num">
                                      <p:cBhvr additive="base">
                                        <p:cTn id="27"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52400" y="304800"/>
            <a:ext cx="4419600" cy="6324600"/>
          </a:xfrm>
        </p:spPr>
        <p:txBody>
          <a:bodyPr/>
          <a:lstStyle/>
          <a:p>
            <a:pPr>
              <a:lnSpc>
                <a:spcPct val="90000"/>
              </a:lnSpc>
            </a:pPr>
            <a:r>
              <a:rPr lang="ru-RU" sz="2400" b="1" i="1" dirty="0" err="1">
                <a:effectLst/>
                <a:latin typeface="Georgia" pitchFamily="18" charset="0"/>
              </a:rPr>
              <a:t>Константи́н</a:t>
            </a:r>
            <a:r>
              <a:rPr lang="ru-RU" sz="2400" b="1" i="1" dirty="0">
                <a:effectLst/>
                <a:latin typeface="Georgia" pitchFamily="18" charset="0"/>
              </a:rPr>
              <a:t> </a:t>
            </a:r>
            <a:r>
              <a:rPr lang="ru-RU" sz="2400" b="1" i="1" dirty="0" err="1">
                <a:effectLst/>
                <a:latin typeface="Georgia" pitchFamily="18" charset="0"/>
              </a:rPr>
              <a:t>Серге́евич</a:t>
            </a:r>
            <a:r>
              <a:rPr lang="ru-RU" sz="2400" b="1" i="1" dirty="0">
                <a:effectLst/>
                <a:latin typeface="Georgia" pitchFamily="18" charset="0"/>
              </a:rPr>
              <a:t> </a:t>
            </a:r>
            <a:r>
              <a:rPr lang="ru-RU" sz="2400" b="1" i="1" dirty="0" err="1">
                <a:effectLst/>
                <a:latin typeface="Georgia" pitchFamily="18" charset="0"/>
              </a:rPr>
              <a:t>Станисла́вский</a:t>
            </a:r>
            <a:r>
              <a:rPr lang="ru-RU" sz="2400" i="1" dirty="0">
                <a:effectLst/>
                <a:latin typeface="Georgia" pitchFamily="18" charset="0"/>
              </a:rPr>
              <a:t> (настоящая фамилия — </a:t>
            </a:r>
            <a:r>
              <a:rPr lang="ru-RU" sz="2400" b="1" i="1" dirty="0" err="1">
                <a:effectLst/>
                <a:latin typeface="Georgia" pitchFamily="18" charset="0"/>
              </a:rPr>
              <a:t>Алексе́ев</a:t>
            </a:r>
            <a:r>
              <a:rPr lang="ru-RU" sz="2400" i="1" dirty="0">
                <a:effectLst/>
                <a:latin typeface="Georgia" pitchFamily="18" charset="0"/>
              </a:rPr>
              <a:t>; 5 (17) января 1863, Москва — 7 августа 1938, Москва) — русский театральный режиссёр, актёр и преподаватель. </a:t>
            </a:r>
          </a:p>
          <a:p>
            <a:pPr>
              <a:lnSpc>
                <a:spcPct val="90000"/>
              </a:lnSpc>
            </a:pPr>
            <a:r>
              <a:rPr lang="ru-RU" sz="2400" i="1" dirty="0">
                <a:effectLst/>
                <a:latin typeface="Georgia" pitchFamily="18" charset="0"/>
              </a:rPr>
              <a:t>Основатель знаменитой актёрской системы, которая на протяжении 100 лет имеет огромную популярность в России и в мире. </a:t>
            </a:r>
          </a:p>
          <a:p>
            <a:pPr>
              <a:lnSpc>
                <a:spcPct val="90000"/>
              </a:lnSpc>
            </a:pPr>
            <a:r>
              <a:rPr lang="ru-RU" sz="2400" i="1" dirty="0">
                <a:effectLst/>
                <a:latin typeface="Georgia" pitchFamily="18" charset="0"/>
              </a:rPr>
              <a:t>Народный артист СССР </a:t>
            </a:r>
            <a:r>
              <a:rPr lang="ru-RU" sz="2400" i="1" dirty="0">
                <a:solidFill>
                  <a:srgbClr val="F0F0F0"/>
                </a:solidFill>
                <a:effectLst/>
                <a:latin typeface="Georgia" pitchFamily="18" charset="0"/>
              </a:rPr>
              <a:t>.</a:t>
            </a:r>
          </a:p>
        </p:txBody>
      </p:sp>
      <p:pic>
        <p:nvPicPr>
          <p:cNvPr id="21508" name="Picture 4" descr="75181844_283220"/>
          <p:cNvPicPr>
            <a:picLocks noChangeAspect="1" noChangeArrowheads="1"/>
          </p:cNvPicPr>
          <p:nvPr/>
        </p:nvPicPr>
        <p:blipFill>
          <a:blip r:embed="rId2"/>
          <a:srcRect/>
          <a:stretch>
            <a:fillRect/>
          </a:stretch>
        </p:blipFill>
        <p:spPr bwMode="auto">
          <a:xfrm>
            <a:off x="4800600" y="838200"/>
            <a:ext cx="3813175" cy="52578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10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additive="base">
                                        <p:cTn id="12"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1507">
                                            <p:txEl>
                                              <p:pRg st="1" end="1"/>
                                            </p:txEl>
                                          </p:spTgt>
                                        </p:tgtEl>
                                        <p:attrNameLst>
                                          <p:attrName>style.visibility</p:attrName>
                                        </p:attrNameLst>
                                      </p:cBhvr>
                                      <p:to>
                                        <p:strVal val="visible"/>
                                      </p:to>
                                    </p:set>
                                    <p:anim calcmode="lin" valueType="num">
                                      <p:cBhvr additive="base">
                                        <p:cTn id="18"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21507">
                                            <p:txEl>
                                              <p:pRg st="2" end="2"/>
                                            </p:txEl>
                                          </p:spTgt>
                                        </p:tgtEl>
                                        <p:attrNameLst>
                                          <p:attrName>style.visibility</p:attrName>
                                        </p:attrNameLst>
                                      </p:cBhvr>
                                      <p:to>
                                        <p:strVal val="visible"/>
                                      </p:to>
                                    </p:set>
                                    <p:anim calcmode="lin" valueType="num">
                                      <p:cBhvr additive="base">
                                        <p:cTn id="24" dur="500" fill="hold"/>
                                        <p:tgtEl>
                                          <p:spTgt spid="21507">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ru-RU" sz="4000" b="1" i="1" u="sng">
                <a:solidFill>
                  <a:srgbClr val="000000"/>
                </a:solidFill>
                <a:effectLst>
                  <a:outerShdw blurRad="38100" dist="38100" dir="2700000" algn="tl">
                    <a:srgbClr val="FFFFFF"/>
                  </a:outerShdw>
                </a:effectLst>
                <a:latin typeface="Georgia" pitchFamily="18" charset="0"/>
              </a:rPr>
              <a:t>Биография</a:t>
            </a:r>
            <a:br>
              <a:rPr lang="ru-RU" sz="4000" b="1" i="1" u="sng">
                <a:solidFill>
                  <a:srgbClr val="000000"/>
                </a:solidFill>
                <a:effectLst>
                  <a:outerShdw blurRad="38100" dist="38100" dir="2700000" algn="tl">
                    <a:srgbClr val="FFFFFF"/>
                  </a:outerShdw>
                </a:effectLst>
                <a:latin typeface="Georgia" pitchFamily="18" charset="0"/>
              </a:rPr>
            </a:br>
            <a:endParaRPr lang="ru-RU" sz="4000" b="1" i="1" u="sng">
              <a:solidFill>
                <a:srgbClr val="000000"/>
              </a:solidFill>
              <a:effectLst>
                <a:outerShdw blurRad="38100" dist="38100" dir="2700000" algn="tl">
                  <a:srgbClr val="FFFFFF"/>
                </a:outerShdw>
              </a:effectLst>
              <a:latin typeface="Georgia" pitchFamily="18" charset="0"/>
            </a:endParaRPr>
          </a:p>
        </p:txBody>
      </p:sp>
      <p:sp>
        <p:nvSpPr>
          <p:cNvPr id="24579" name="Rectangle 3"/>
          <p:cNvSpPr>
            <a:spLocks noGrp="1" noChangeArrowheads="1"/>
          </p:cNvSpPr>
          <p:nvPr>
            <p:ph type="body" idx="1"/>
          </p:nvPr>
        </p:nvSpPr>
        <p:spPr>
          <a:xfrm>
            <a:off x="4267200" y="990600"/>
            <a:ext cx="4572000" cy="5867400"/>
          </a:xfrm>
        </p:spPr>
        <p:txBody>
          <a:bodyPr/>
          <a:lstStyle/>
          <a:p>
            <a:pPr algn="r">
              <a:lnSpc>
                <a:spcPct val="80000"/>
              </a:lnSpc>
            </a:pPr>
            <a:r>
              <a:rPr lang="ru-RU" sz="2000" i="1" dirty="0">
                <a:effectLst/>
                <a:latin typeface="Georgia" pitchFamily="18" charset="0"/>
              </a:rPr>
              <a:t>Принадлежал по рождению и воспитанию к высшим кругам русских промышленников, был в родстве со всей именитой купеческой и интеллигентной Москвой.</a:t>
            </a:r>
          </a:p>
          <a:p>
            <a:pPr algn="r">
              <a:lnSpc>
                <a:spcPct val="80000"/>
              </a:lnSpc>
            </a:pPr>
            <a:r>
              <a:rPr lang="ru-RU" sz="2000" i="1" dirty="0">
                <a:effectLst/>
                <a:latin typeface="Georgia" pitchFamily="18" charset="0"/>
              </a:rPr>
              <a:t>В 1881 вышел из Лазаревского института и начал службу в семейной фирме. В семье увлекались театром, в московском доме был специально перестроенный для театральных представлений зал, в имении </a:t>
            </a:r>
            <a:r>
              <a:rPr lang="ru-RU" sz="2000" i="1" dirty="0" err="1">
                <a:effectLst/>
                <a:latin typeface="Georgia" pitchFamily="18" charset="0"/>
              </a:rPr>
              <a:t>Любимовке</a:t>
            </a:r>
            <a:r>
              <a:rPr lang="ru-RU" sz="2000" i="1" dirty="0">
                <a:effectLst/>
                <a:latin typeface="Georgia" pitchFamily="18" charset="0"/>
              </a:rPr>
              <a:t> — театральный флигель. </a:t>
            </a:r>
          </a:p>
          <a:p>
            <a:pPr algn="r">
              <a:lnSpc>
                <a:spcPct val="80000"/>
              </a:lnSpc>
            </a:pPr>
            <a:r>
              <a:rPr lang="ru-RU" sz="2000" i="1" dirty="0">
                <a:effectLst/>
                <a:latin typeface="Georgia" pitchFamily="18" charset="0"/>
              </a:rPr>
              <a:t>Сценические опыты начал с 1877 в домашнем Алексеевском кружке. Усиленно занимался пластикой и вокалом с лучшими педагогами, учился на примерах актёров Малого театра.</a:t>
            </a:r>
          </a:p>
          <a:p>
            <a:pPr algn="r">
              <a:lnSpc>
                <a:spcPct val="80000"/>
              </a:lnSpc>
            </a:pPr>
            <a:endParaRPr lang="ru-RU" sz="2000" i="1" dirty="0">
              <a:effectLst/>
              <a:latin typeface="Georgia" pitchFamily="18" charset="0"/>
            </a:endParaRPr>
          </a:p>
        </p:txBody>
      </p:sp>
      <p:pic>
        <p:nvPicPr>
          <p:cNvPr id="24580" name="Picture 4" descr="504px-Konstantin_Stanislavskiy_1912"/>
          <p:cNvPicPr>
            <a:picLocks noChangeAspect="1" noChangeArrowheads="1"/>
          </p:cNvPicPr>
          <p:nvPr/>
        </p:nvPicPr>
        <p:blipFill>
          <a:blip r:embed="rId2"/>
          <a:srcRect/>
          <a:stretch>
            <a:fillRect/>
          </a:stretch>
        </p:blipFill>
        <p:spPr bwMode="auto">
          <a:xfrm>
            <a:off x="381000" y="1371600"/>
            <a:ext cx="3811588" cy="4529138"/>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7" dur="5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2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0"/>
            <a:ext cx="7467600" cy="3048000"/>
          </a:xfrm>
        </p:spPr>
        <p:txBody>
          <a:bodyPr/>
          <a:lstStyle/>
          <a:p>
            <a:r>
              <a:rPr lang="ru-RU" b="1" i="1" u="sng">
                <a:solidFill>
                  <a:srgbClr val="000000"/>
                </a:solidFill>
                <a:effectLst>
                  <a:outerShdw blurRad="38100" dist="38100" dir="2700000" algn="tl">
                    <a:srgbClr val="FFFFFF"/>
                  </a:outerShdw>
                </a:effectLst>
              </a:rPr>
              <a:t>Московский Художественный театр</a:t>
            </a:r>
            <a:r>
              <a:rPr lang="ru-RU" b="1"/>
              <a:t/>
            </a:r>
            <a:br>
              <a:rPr lang="ru-RU" b="1"/>
            </a:br>
            <a:endParaRPr lang="ru-RU" b="1"/>
          </a:p>
        </p:txBody>
      </p:sp>
      <p:sp>
        <p:nvSpPr>
          <p:cNvPr id="25603" name="Rectangle 3"/>
          <p:cNvSpPr>
            <a:spLocks noGrp="1" noChangeArrowheads="1"/>
          </p:cNvSpPr>
          <p:nvPr>
            <p:ph type="body" idx="1"/>
          </p:nvPr>
        </p:nvSpPr>
        <p:spPr>
          <a:xfrm>
            <a:off x="0" y="2438400"/>
            <a:ext cx="3657600" cy="3962400"/>
          </a:xfrm>
        </p:spPr>
        <p:txBody>
          <a:bodyPr/>
          <a:lstStyle/>
          <a:p>
            <a:pPr>
              <a:lnSpc>
                <a:spcPct val="80000"/>
              </a:lnSpc>
            </a:pPr>
            <a:r>
              <a:rPr lang="ru-RU" sz="2400" i="1" dirty="0">
                <a:effectLst/>
                <a:latin typeface="Georgia" pitchFamily="18" charset="0"/>
              </a:rPr>
              <a:t>В 1898 году, совместно с Немировичем-Данченко основал Московский Художественный театр. Первой постановкой новой труппы стала трагедия «Царь Фёдор Иоаннович» А. К. Толстого. </a:t>
            </a:r>
          </a:p>
        </p:txBody>
      </p:sp>
      <p:pic>
        <p:nvPicPr>
          <p:cNvPr id="25604" name="Picture 4" descr="57029203_1269712391_b711091dc34f"/>
          <p:cNvPicPr>
            <a:picLocks noChangeAspect="1" noChangeArrowheads="1"/>
          </p:cNvPicPr>
          <p:nvPr/>
        </p:nvPicPr>
        <p:blipFill>
          <a:blip r:embed="rId2"/>
          <a:srcRect/>
          <a:stretch>
            <a:fillRect/>
          </a:stretch>
        </p:blipFill>
        <p:spPr bwMode="auto">
          <a:xfrm>
            <a:off x="3810000" y="2438400"/>
            <a:ext cx="5086350" cy="4003675"/>
          </a:xfrm>
          <a:prstGeom prst="rect">
            <a:avLst/>
          </a:prstGeom>
          <a:noFill/>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1+#ppt_w/2"/>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381000"/>
            <a:ext cx="4800600" cy="3124200"/>
          </a:xfrm>
        </p:spPr>
        <p:txBody>
          <a:bodyPr/>
          <a:lstStyle/>
          <a:p>
            <a:r>
              <a:rPr lang="ru-RU" b="1" i="1" u="sng">
                <a:solidFill>
                  <a:srgbClr val="000000"/>
                </a:solidFill>
                <a:effectLst>
                  <a:outerShdw blurRad="38100" dist="38100" dir="2700000" algn="tl">
                    <a:srgbClr val="FFFFFF"/>
                  </a:outerShdw>
                </a:effectLst>
              </a:rPr>
              <a:t>Станиславский-актёр</a:t>
            </a:r>
            <a:br>
              <a:rPr lang="ru-RU" b="1" i="1" u="sng">
                <a:solidFill>
                  <a:srgbClr val="000000"/>
                </a:solidFill>
                <a:effectLst>
                  <a:outerShdw blurRad="38100" dist="38100" dir="2700000" algn="tl">
                    <a:srgbClr val="FFFFFF"/>
                  </a:outerShdw>
                </a:effectLst>
              </a:rPr>
            </a:br>
            <a:endParaRPr lang="ru-RU" b="1" i="1" u="sng">
              <a:solidFill>
                <a:srgbClr val="000000"/>
              </a:solidFill>
              <a:effectLst>
                <a:outerShdw blurRad="38100" dist="38100" dir="2700000" algn="tl">
                  <a:srgbClr val="FFFFFF"/>
                </a:outerShdw>
              </a:effectLst>
            </a:endParaRPr>
          </a:p>
        </p:txBody>
      </p:sp>
      <p:sp>
        <p:nvSpPr>
          <p:cNvPr id="26627" name="Rectangle 3"/>
          <p:cNvSpPr>
            <a:spLocks noGrp="1" noChangeArrowheads="1"/>
          </p:cNvSpPr>
          <p:nvPr>
            <p:ph type="body" idx="1"/>
          </p:nvPr>
        </p:nvSpPr>
        <p:spPr>
          <a:xfrm>
            <a:off x="152400" y="2971800"/>
            <a:ext cx="8839200" cy="3886200"/>
          </a:xfrm>
        </p:spPr>
        <p:txBody>
          <a:bodyPr/>
          <a:lstStyle/>
          <a:p>
            <a:pPr>
              <a:lnSpc>
                <a:spcPct val="80000"/>
              </a:lnSpc>
            </a:pPr>
            <a:r>
              <a:rPr lang="ru-RU" sz="2000" i="1" dirty="0">
                <a:effectLst/>
                <a:latin typeface="Georgia" pitchFamily="18" charset="0"/>
              </a:rPr>
              <a:t>Станиславский ставил перед собой все новые и новые задачи в актёрской профессии. Он требовал от себя создания системы, которая могла бы дать артисту возможность публичного творчества по законам «искусства переживания» во всякую минуту пребывания на сцене, возможность, которая открывается гениям в минуты высочайшего вдохновения. Свои искания в области театральной теории и педагогики Станиславский перенес в созданную им Первую студию. </a:t>
            </a:r>
          </a:p>
          <a:p>
            <a:pPr>
              <a:lnSpc>
                <a:spcPct val="80000"/>
              </a:lnSpc>
            </a:pPr>
            <a:r>
              <a:rPr lang="ru-RU" sz="2000" i="1" dirty="0">
                <a:effectLst/>
                <a:latin typeface="Georgia" pitchFamily="18" charset="0"/>
              </a:rPr>
              <a:t>По отзывам критиков, его шедеврами на </a:t>
            </a:r>
            <a:r>
              <a:rPr lang="ru-RU" sz="2000" i="1" dirty="0" err="1">
                <a:effectLst/>
                <a:latin typeface="Georgia" pitchFamily="18" charset="0"/>
              </a:rPr>
              <a:t>мхатовской</a:t>
            </a:r>
            <a:r>
              <a:rPr lang="ru-RU" sz="2000" i="1" dirty="0">
                <a:effectLst/>
                <a:latin typeface="Georgia" pitchFamily="18" charset="0"/>
              </a:rPr>
              <a:t> сцене стали роли: Астров («Дядя Ваня»), </a:t>
            </a:r>
            <a:r>
              <a:rPr lang="ru-RU" sz="2000" i="1" dirty="0" err="1">
                <a:effectLst/>
                <a:latin typeface="Georgia" pitchFamily="18" charset="0"/>
              </a:rPr>
              <a:t>Штокман</a:t>
            </a:r>
            <a:r>
              <a:rPr lang="ru-RU" sz="2000" i="1" dirty="0">
                <a:effectLst/>
                <a:latin typeface="Georgia" pitchFamily="18" charset="0"/>
              </a:rPr>
              <a:t> («Доктор </a:t>
            </a:r>
            <a:r>
              <a:rPr lang="ru-RU" sz="2000" i="1" dirty="0" err="1">
                <a:effectLst/>
                <a:latin typeface="Georgia" pitchFamily="18" charset="0"/>
              </a:rPr>
              <a:t>Штокман</a:t>
            </a:r>
            <a:r>
              <a:rPr lang="ru-RU" sz="2000" i="1" dirty="0">
                <a:effectLst/>
                <a:latin typeface="Georgia" pitchFamily="18" charset="0"/>
              </a:rPr>
              <a:t>»), </a:t>
            </a:r>
            <a:r>
              <a:rPr lang="ru-RU" sz="2000" i="1" dirty="0" err="1">
                <a:effectLst/>
                <a:latin typeface="Georgia" pitchFamily="18" charset="0"/>
              </a:rPr>
              <a:t>Вершинин</a:t>
            </a:r>
            <a:r>
              <a:rPr lang="ru-RU" sz="2000" i="1" dirty="0">
                <a:effectLst/>
                <a:latin typeface="Georgia" pitchFamily="18" charset="0"/>
              </a:rPr>
              <a:t> («Три сестры»), Сатин («На дне»), Гаев («Вишневый сад»), </a:t>
            </a:r>
            <a:r>
              <a:rPr lang="ru-RU" sz="2000" i="1" dirty="0" err="1">
                <a:effectLst/>
                <a:latin typeface="Georgia" pitchFamily="18" charset="0"/>
              </a:rPr>
              <a:t>Шабельский</a:t>
            </a:r>
            <a:r>
              <a:rPr lang="ru-RU" sz="2000" i="1" dirty="0">
                <a:effectLst/>
                <a:latin typeface="Georgia" pitchFamily="18" charset="0"/>
              </a:rPr>
              <a:t> («Иванов», 1904). Дуэт Вершинина — Станиславского и Маши — </a:t>
            </a:r>
            <a:r>
              <a:rPr lang="ru-RU" sz="2000" i="1" dirty="0" err="1">
                <a:effectLst/>
                <a:latin typeface="Georgia" pitchFamily="18" charset="0"/>
              </a:rPr>
              <a:t>Книппер-Чеховой</a:t>
            </a:r>
            <a:r>
              <a:rPr lang="ru-RU" sz="2000" i="1" dirty="0">
                <a:effectLst/>
                <a:latin typeface="Georgia" pitchFamily="18" charset="0"/>
              </a:rPr>
              <a:t>.</a:t>
            </a:r>
          </a:p>
        </p:txBody>
      </p:sp>
      <p:pic>
        <p:nvPicPr>
          <p:cNvPr id="26628" name="Picture 4" descr="606"/>
          <p:cNvPicPr>
            <a:picLocks noChangeAspect="1" noChangeArrowheads="1"/>
          </p:cNvPicPr>
          <p:nvPr/>
        </p:nvPicPr>
        <p:blipFill>
          <a:blip r:embed="rId2"/>
          <a:srcRect/>
          <a:stretch>
            <a:fillRect/>
          </a:stretch>
        </p:blipFill>
        <p:spPr bwMode="auto">
          <a:xfrm>
            <a:off x="5105400" y="457200"/>
            <a:ext cx="3733800" cy="2400300"/>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ox(out)">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627">
                                            <p:txEl>
                                              <p:pRg st="1" end="1"/>
                                            </p:txEl>
                                          </p:spTgt>
                                        </p:tgtEl>
                                        <p:attrNameLst>
                                          <p:attrName>style.visibility</p:attrName>
                                        </p:attrNameLst>
                                      </p:cBhvr>
                                      <p:to>
                                        <p:strVal val="visible"/>
                                      </p:to>
                                    </p:set>
                                    <p:anim calcmode="lin" valueType="num">
                                      <p:cBhvr additive="base">
                                        <p:cTn id="18"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Система </a:t>
            </a:r>
            <a:r>
              <a:rPr lang="ru-RU" dirty="0" err="1" smtClean="0"/>
              <a:t>Станиславског</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Ремесло</a:t>
            </a:r>
            <a:r>
              <a:rPr lang="ru-RU" dirty="0" smtClean="0"/>
              <a:t> по Станиславскому основано на использовании готовых штампов, по которым зритель может однозначно понять, какие эмоции имеет в виду актёр.</a:t>
            </a:r>
          </a:p>
          <a:p>
            <a:r>
              <a:rPr lang="ru-RU" b="1" dirty="0" smtClean="0"/>
              <a:t>Искусство представления </a:t>
            </a:r>
            <a:r>
              <a:rPr lang="ru-RU" dirty="0" smtClean="0"/>
              <a:t>основано на том, что в процессе длительных репетиций актёр испытывает подлинные переживания, которые автоматически создают форму проявления этих переживаний, но на самом спектакле актёр эти чувства не испытывает, а только воспроизводит форму, готовый внешний рисунок роли.</a:t>
            </a:r>
          </a:p>
          <a:p>
            <a:r>
              <a:rPr lang="ru-RU" b="1" dirty="0" smtClean="0"/>
              <a:t>Искусство переживания </a:t>
            </a:r>
            <a:r>
              <a:rPr lang="ru-RU" dirty="0" smtClean="0"/>
              <a:t>— актёр в процессе игры испытывает подлинные переживания, и это рождает жизнь образа на сцене.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Авангард в театре</a:t>
            </a:r>
            <a:endParaRPr lang="ru-RU" dirty="0"/>
          </a:p>
        </p:txBody>
      </p:sp>
      <p:sp>
        <p:nvSpPr>
          <p:cNvPr id="3" name="Содержимое 2"/>
          <p:cNvSpPr>
            <a:spLocks noGrp="1"/>
          </p:cNvSpPr>
          <p:nvPr>
            <p:ph idx="1"/>
          </p:nvPr>
        </p:nvSpPr>
        <p:spPr/>
        <p:txBody>
          <a:bodyPr>
            <a:normAutofit fontScale="70000" lnSpcReduction="20000"/>
          </a:bodyPr>
          <a:lstStyle/>
          <a:p>
            <a:pPr algn="just"/>
            <a:r>
              <a:rPr lang="ru-RU" dirty="0" smtClean="0"/>
              <a:t>Отцом театрального авангарда считается Альфред </a:t>
            </a:r>
            <a:r>
              <a:rPr lang="ru-RU" dirty="0" err="1" smtClean="0"/>
              <a:t>Жарри</a:t>
            </a:r>
            <a:r>
              <a:rPr lang="ru-RU" dirty="0" smtClean="0"/>
              <a:t> (1873–1907), автор пьесы «Король </a:t>
            </a:r>
            <a:r>
              <a:rPr lang="ru-RU" dirty="0" err="1" smtClean="0"/>
              <a:t>Убю</a:t>
            </a:r>
            <a:r>
              <a:rPr lang="ru-RU" dirty="0" smtClean="0"/>
              <a:t>», впервые поставленной в 1896 на сцене символистского театра «Творчество» в Париже. </a:t>
            </a:r>
            <a:r>
              <a:rPr lang="ru-RU" dirty="0" err="1" smtClean="0"/>
              <a:t>Трагифарс</a:t>
            </a:r>
            <a:r>
              <a:rPr lang="ru-RU" dirty="0" smtClean="0"/>
              <a:t> о разлагающем действии власти на человека, осуществленный </a:t>
            </a:r>
            <a:r>
              <a:rPr lang="ru-RU" dirty="0" err="1" smtClean="0"/>
              <a:t>О.Люнье-По</a:t>
            </a:r>
            <a:r>
              <a:rPr lang="ru-RU" dirty="0" smtClean="0"/>
              <a:t> в жанре буффонады, произвел грандиозный скандал в обществе и революцию в театре. Парижане, воспитанные на классицизме, были шокированы непристойным слогом и озадачены непривычной формой пьесы. Многие историки театра утверждают, что папаша </a:t>
            </a:r>
            <a:r>
              <a:rPr lang="ru-RU" dirty="0" err="1" smtClean="0"/>
              <a:t>Убю</a:t>
            </a:r>
            <a:r>
              <a:rPr lang="ru-RU" dirty="0" smtClean="0"/>
              <a:t> породил все авангардные театральные течения 20 в.: и сюрреализм, и абсурд, и «театр жестокости». В России эта пьеса практически не ставилась, в 2001г ее осуществил московский театр «</a:t>
            </a:r>
            <a:r>
              <a:rPr lang="ru-RU" dirty="0" err="1" smtClean="0"/>
              <a:t>Et</a:t>
            </a:r>
            <a:r>
              <a:rPr lang="ru-RU" dirty="0" smtClean="0"/>
              <a:t> </a:t>
            </a:r>
            <a:r>
              <a:rPr lang="ru-RU" dirty="0" err="1" smtClean="0"/>
              <a:t>cetera</a:t>
            </a:r>
            <a:r>
              <a:rPr lang="ru-RU" dirty="0" smtClean="0"/>
              <a:t>». Один из важнейших манифестов </a:t>
            </a:r>
            <a:r>
              <a:rPr lang="ru-RU" dirty="0" err="1" smtClean="0"/>
              <a:t>Жарри</a:t>
            </a:r>
            <a:r>
              <a:rPr lang="ru-RU" dirty="0" smtClean="0"/>
              <a:t> назывался «О бесполезности театра для театра».</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Система в полной мере описана в книге К. С. Станиславского «Работа актёра над собой», которая вышла в свет в 1938 году.</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idx="1"/>
          </p:nvPr>
        </p:nvSpPr>
        <p:spPr/>
        <p:txBody>
          <a:bodyPr>
            <a:normAutofit fontScale="70000" lnSpcReduction="20000"/>
          </a:bodyPr>
          <a:lstStyle/>
          <a:p>
            <a:r>
              <a:rPr lang="ru-RU" dirty="0" smtClean="0"/>
              <a:t>Основной принцип игры актёра — правда переживаний. Актёр должен переживать то, что происходит с персонажем. Эмоции, испытываемые актёром, должны быть подлинными. Актёр должен верить в «правду» того, что он делает, не должен изображать что-то, но должен проживать на сцене что-то. Если актёр сможет что-то прожить, максимально в это поверив, он сможет максимально правильно сыграть роль. Его игра будет максимально приближена к реальности, и зритель ему поверит. К. С. Станиславский писал по этому поводу: «Каждый момент вашего пребывания на сцене должен быть санкционирован верой в правду переживаемого чувства и в правду производимых действий»</a:t>
            </a:r>
            <a:endParaRPr lang="ru-RU" dirty="0"/>
          </a:p>
        </p:txBody>
      </p:sp>
      <p:sp>
        <p:nvSpPr>
          <p:cNvPr id="6" name="Текст 5"/>
          <p:cNvSpPr>
            <a:spLocks noGrp="1"/>
          </p:cNvSpPr>
          <p:nvPr>
            <p:ph type="body" sz="half" idx="2"/>
          </p:nvPr>
        </p:nvSpPr>
        <p:spPr/>
        <p:txBody>
          <a:bodyPr/>
          <a:lstStyle/>
          <a:p>
            <a:endParaRPr lang="ru-RU" dirty="0"/>
          </a:p>
        </p:txBody>
      </p:sp>
      <p:pic>
        <p:nvPicPr>
          <p:cNvPr id="2050" name="Picture 2"/>
          <p:cNvPicPr>
            <a:picLocks noChangeAspect="1" noChangeArrowheads="1"/>
          </p:cNvPicPr>
          <p:nvPr/>
        </p:nvPicPr>
        <p:blipFill>
          <a:blip r:embed="rId2"/>
          <a:srcRect/>
          <a:stretch>
            <a:fillRect/>
          </a:stretch>
        </p:blipFill>
        <p:spPr bwMode="auto">
          <a:xfrm>
            <a:off x="428596" y="1785926"/>
            <a:ext cx="3000396" cy="3974751"/>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normAutofit fontScale="77500" lnSpcReduction="20000"/>
          </a:bodyPr>
          <a:lstStyle/>
          <a:p>
            <a:r>
              <a:rPr lang="ru-RU" dirty="0" smtClean="0"/>
              <a:t>Очень важная особенность актёрской игры — переживание «здесь и сейчас». Любая эмоция, любое действие должно родиться на сцене. Актёр, несмотря на то, что он знает, что он должен делать как тот или иной персонаж, должен дать себе возможность захотеть совершить то или иное действие. Действие, таким образом совершённое, будет естественным и оправданным. Если одно и то же действие из спектакля в спектакль будет совершаться каждый раз «здесь и сейчас», то оно не станет у актёра неким «штампом». Актёр каждый раз будет выполнять его по-новому. И для самого актёра выполнение этого действия каждый раз будет давать ощущение новизны, необходимое для того, чтобы получать удовольствие от своей работы.</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ru-RU" b="1" i="1" u="sng">
                <a:solidFill>
                  <a:srgbClr val="000000"/>
                </a:solidFill>
                <a:effectLst>
                  <a:outerShdw blurRad="38100" dist="38100" dir="2700000" algn="tl">
                    <a:srgbClr val="FFFFFF"/>
                  </a:outerShdw>
                </a:effectLst>
              </a:rPr>
              <a:t>Не верю!!!</a:t>
            </a:r>
          </a:p>
        </p:txBody>
      </p:sp>
      <p:sp>
        <p:nvSpPr>
          <p:cNvPr id="28675" name="Rectangle 3"/>
          <p:cNvSpPr>
            <a:spLocks noGrp="1" noChangeArrowheads="1"/>
          </p:cNvSpPr>
          <p:nvPr>
            <p:ph type="body" idx="1"/>
          </p:nvPr>
        </p:nvSpPr>
        <p:spPr>
          <a:xfrm>
            <a:off x="685800" y="1752600"/>
            <a:ext cx="4191000" cy="4572000"/>
          </a:xfrm>
        </p:spPr>
        <p:txBody>
          <a:bodyPr/>
          <a:lstStyle/>
          <a:p>
            <a:pPr>
              <a:lnSpc>
                <a:spcPct val="90000"/>
              </a:lnSpc>
            </a:pPr>
            <a:r>
              <a:rPr lang="ru-RU" sz="2800" b="1" dirty="0"/>
              <a:t>«Не верю!»</a:t>
            </a:r>
            <a:r>
              <a:rPr lang="ru-RU" sz="2800" dirty="0"/>
              <a:t> — фраза, ставшая легендарной в мире кино, театра и в бытовой сфере, после того, как её стал употреблять в качестве режиссёрского приёма Станиславский</a:t>
            </a:r>
            <a:r>
              <a:rPr lang="ru-RU" sz="2800" dirty="0">
                <a:solidFill>
                  <a:srgbClr val="F0F0F0"/>
                </a:solidFill>
              </a:rPr>
              <a:t>. </a:t>
            </a:r>
          </a:p>
        </p:txBody>
      </p:sp>
      <p:pic>
        <p:nvPicPr>
          <p:cNvPr id="28676" name="Picture 4" descr="014671_2"/>
          <p:cNvPicPr>
            <a:picLocks noChangeAspect="1" noChangeArrowheads="1"/>
          </p:cNvPicPr>
          <p:nvPr/>
        </p:nvPicPr>
        <p:blipFill>
          <a:blip r:embed="rId2"/>
          <a:srcRect/>
          <a:stretch>
            <a:fillRect/>
          </a:stretch>
        </p:blipFill>
        <p:spPr bwMode="auto">
          <a:xfrm>
            <a:off x="5181600" y="1752600"/>
            <a:ext cx="3205163" cy="4495800"/>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amond(in)">
                                      <p:cBhvr>
                                        <p:cTn id="7" dur="20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diamond(in)">
                                      <p:cBhvr>
                                        <p:cTn id="12" dur="20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Камерный театр Таирова</a:t>
            </a:r>
            <a:endParaRPr lang="ru-RU" dirty="0"/>
          </a:p>
        </p:txBody>
      </p:sp>
      <p:sp>
        <p:nvSpPr>
          <p:cNvPr id="6" name="Текст 5"/>
          <p:cNvSpPr>
            <a:spLocks noGrp="1"/>
          </p:cNvSpPr>
          <p:nvPr>
            <p:ph type="body" sz="half" idx="2"/>
          </p:nvPr>
        </p:nvSpPr>
        <p:spPr/>
        <p:txBody>
          <a:bodyPr>
            <a:normAutofit lnSpcReduction="10000"/>
          </a:bodyPr>
          <a:lstStyle/>
          <a:p>
            <a:r>
              <a:rPr lang="ru-RU" dirty="0" smtClean="0"/>
              <a:t>драматический театр, основанный в Москве в 1914 году А. Я. Таировым. Первый спектакль — «</a:t>
            </a:r>
            <a:r>
              <a:rPr lang="ru-RU" dirty="0" err="1" smtClean="0"/>
              <a:t>Сакунтала</a:t>
            </a:r>
            <a:r>
              <a:rPr lang="ru-RU" dirty="0" smtClean="0"/>
              <a:t>» Калидасы — был показан 12 декабря 1914 года. Все основные спектакли ставил Таиров, ведущей актрисой была его жена Алиса </a:t>
            </a:r>
            <a:r>
              <a:rPr lang="ru-RU" dirty="0" err="1" smtClean="0"/>
              <a:t>Коонен</a:t>
            </a:r>
            <a:r>
              <a:rPr lang="ru-RU" dirty="0" smtClean="0"/>
              <a:t>. В 1950 году Камерный театр был закрыт; на основе его труппы и в том же здании на Тверском бульваре был организован Московский драматический театр имени А. С. Пушкина.</a:t>
            </a:r>
          </a:p>
          <a:p>
            <a:r>
              <a:rPr lang="ru-RU" dirty="0" smtClean="0"/>
              <a:t>Таиров отдавал предпочтение произведениям «чистых» жанров — трагедии и комедии («мистерии» и «арлекинаде» в его терминологии), причём отбирал для репертуара преимущественно западные пьесы. </a:t>
            </a:r>
            <a:r>
              <a:rPr lang="ru-RU" smtClean="0"/>
              <a:t>Таиров стремился к созданию синтетического театра, уделяя большое внимание актёрскому движению и пластике.</a:t>
            </a:r>
            <a:endParaRPr lang="ru-RU" dirty="0"/>
          </a:p>
        </p:txBody>
      </p:sp>
      <p:pic>
        <p:nvPicPr>
          <p:cNvPr id="3074" name="Picture 2"/>
          <p:cNvPicPr>
            <a:picLocks noGrp="1" noChangeAspect="1" noChangeArrowheads="1"/>
          </p:cNvPicPr>
          <p:nvPr>
            <p:ph idx="1"/>
          </p:nvPr>
        </p:nvPicPr>
        <p:blipFill>
          <a:blip r:embed="rId2"/>
          <a:srcRect/>
          <a:stretch>
            <a:fillRect/>
          </a:stretch>
        </p:blipFill>
        <p:spPr bwMode="auto">
          <a:xfrm>
            <a:off x="4572000" y="653634"/>
            <a:ext cx="3786214" cy="518711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dirty="0" smtClean="0"/>
              <a:t>За реформу театра были все представители авангардных течений, но наиболее полно высказались футуристы во главе с </a:t>
            </a:r>
            <a:r>
              <a:rPr lang="ru-RU" dirty="0" err="1" smtClean="0"/>
              <a:t>Ф.-Т.Маринетти</a:t>
            </a:r>
            <a:r>
              <a:rPr lang="ru-RU" dirty="0" smtClean="0"/>
              <a:t> (1876–1944) и дадаисты во главе с </a:t>
            </a:r>
            <a:r>
              <a:rPr lang="ru-RU" dirty="0" err="1" smtClean="0"/>
              <a:t>Т.Тцара</a:t>
            </a:r>
            <a:r>
              <a:rPr lang="ru-RU" dirty="0" smtClean="0"/>
              <a:t> (1896–1963). Их театральные теории оказали влияние на всю последующую европейскую режиссуру 20 в. У итальянского футуризма и дадаизма общие корни – творчество </a:t>
            </a:r>
            <a:r>
              <a:rPr lang="ru-RU" dirty="0" err="1" smtClean="0"/>
              <a:t>А.Жарри</a:t>
            </a:r>
            <a:r>
              <a:rPr lang="ru-RU" dirty="0" smtClean="0"/>
              <a:t>. </a:t>
            </a:r>
            <a:r>
              <a:rPr lang="ru-RU" dirty="0" err="1" smtClean="0"/>
              <a:t>Маринетти</a:t>
            </a:r>
            <a:r>
              <a:rPr lang="ru-RU" dirty="0" smtClean="0"/>
              <a:t> присутствовал на легендарной премьере «Короля </a:t>
            </a:r>
            <a:r>
              <a:rPr lang="ru-RU" dirty="0" err="1" smtClean="0"/>
              <a:t>Убю</a:t>
            </a:r>
            <a:r>
              <a:rPr lang="ru-RU" dirty="0" smtClean="0"/>
              <a:t>», и в подражание </a:t>
            </a:r>
            <a:r>
              <a:rPr lang="ru-RU" dirty="0" err="1" smtClean="0"/>
              <a:t>Жарри</a:t>
            </a:r>
            <a:r>
              <a:rPr lang="ru-RU" dirty="0" smtClean="0"/>
              <a:t> написал пьесу «Король Кутеж» (1904). Дадаисты своими предшественниками также считали </a:t>
            </a:r>
            <a:r>
              <a:rPr lang="ru-RU" dirty="0" err="1" smtClean="0"/>
              <a:t>Ш.Бодлера</a:t>
            </a:r>
            <a:r>
              <a:rPr lang="ru-RU" dirty="0" smtClean="0"/>
              <a:t>, А.Рембо, У.Уитмена.</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pPr algn="just"/>
            <a:r>
              <a:rPr lang="ru-RU" dirty="0" smtClean="0"/>
              <a:t>Футуристы и дадаисты поставили под сомнение современную им театральную систему. Новые театральные решения футуристы обосновали в двенадцати теоретических документах-манифестах (1911–1915). Их критика начиналась с осуждения примата драматургии в театральном искусстве, которая расценивалась как насилие над игрой – свободной творческой стихией. В «Манифесте синтетического театра» (1915) футуристы заявили о создании нового театра – импровизационного, динамичного, симультанного, алогичного, ирреального. Они отняли приоритет у слова, главного элемента академического театра, и отдали его физическому действию: </a:t>
            </a:r>
            <a:r>
              <a:rPr lang="ru-RU" dirty="0" err="1" smtClean="0"/>
              <a:t>хэппенингу</a:t>
            </a:r>
            <a:r>
              <a:rPr lang="ru-RU" dirty="0" smtClean="0"/>
              <a:t> и </a:t>
            </a:r>
            <a:r>
              <a:rPr lang="ru-RU" dirty="0" err="1" smtClean="0"/>
              <a:t>перфомансу</a:t>
            </a:r>
            <a:r>
              <a:rPr lang="ru-RU" dirty="0" smtClean="0"/>
              <a:t>, которые стали формами футуристического и </a:t>
            </a:r>
            <a:r>
              <a:rPr lang="ru-RU" dirty="0" err="1" smtClean="0"/>
              <a:t>дадаистского</a:t>
            </a:r>
            <a:r>
              <a:rPr lang="ru-RU" dirty="0" smtClean="0"/>
              <a:t> театра действия и пространственных акций (в России аналогичными экспериментами занимался С.Эйзенштейн – концепция монтажа аттракционов, 1923). Место драматургии заняли короткие пьески без слов, синтезы, которые можно сравнить со сценариями комедии </a:t>
            </a:r>
            <a:r>
              <a:rPr lang="ru-RU" dirty="0" err="1" smtClean="0"/>
              <a:t>дель</a:t>
            </a:r>
            <a:r>
              <a:rPr lang="ru-RU" dirty="0" smtClean="0"/>
              <a:t> арте, в них существовали каркасы сценок, но отсутствовали логика действия, психологическая разработка образа. Впоследствии из этих </a:t>
            </a:r>
            <a:r>
              <a:rPr lang="ru-RU" dirty="0" err="1" smtClean="0"/>
              <a:t>перфомансов</a:t>
            </a:r>
            <a:r>
              <a:rPr lang="ru-RU" dirty="0" smtClean="0"/>
              <a:t> и </a:t>
            </a:r>
            <a:r>
              <a:rPr lang="ru-RU" dirty="0" err="1" smtClean="0"/>
              <a:t>хэппенингов</a:t>
            </a:r>
            <a:r>
              <a:rPr lang="ru-RU" dirty="0" smtClean="0"/>
              <a:t> во второй половине 20 в. возник пластический театр художника (Т.Кантор и его театр «</a:t>
            </a:r>
            <a:r>
              <a:rPr lang="ru-RU" dirty="0" err="1" smtClean="0"/>
              <a:t>Крико</a:t>
            </a:r>
            <a:r>
              <a:rPr lang="ru-RU" dirty="0" smtClean="0"/>
              <a:t>», </a:t>
            </a:r>
            <a:r>
              <a:rPr lang="ru-RU" dirty="0" err="1" smtClean="0"/>
              <a:t>театр</a:t>
            </a:r>
            <a:r>
              <a:rPr lang="ru-RU" dirty="0" smtClean="0"/>
              <a:t> Р.Уилсона).</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pPr algn="just"/>
            <a:r>
              <a:rPr lang="ru-RU" dirty="0" smtClean="0"/>
              <a:t>И футуризм, и дадаизм скептически относились и к главному завоеванию начала 20 в. – режиссерскому театру. В режиссере они видели буржуа от искусства и цензора импровизации. Они отвергали и позиции актера, который считался не более чем предметом на сцене, таким же, как стол или стул. Крайним выражением изгнания актера стала теория художника </a:t>
            </a:r>
            <a:r>
              <a:rPr lang="ru-RU" dirty="0" err="1" smtClean="0"/>
              <a:t>Э.Прамполини</a:t>
            </a:r>
            <a:r>
              <a:rPr lang="ru-RU" dirty="0" smtClean="0"/>
              <a:t> (1894–1956), который ввел в обиход новый термин – «актер-пространство». Человек становился в новом театре клоуном, марионеткой, маленьким электрическим роботом (теория художника </a:t>
            </a:r>
            <a:r>
              <a:rPr lang="ru-RU" dirty="0" err="1" smtClean="0"/>
              <a:t>Ф.Деперо</a:t>
            </a:r>
            <a:r>
              <a:rPr lang="ru-RU" dirty="0" smtClean="0"/>
              <a:t>) или вовсе исчезал со сцены. Роль публики в театральном процессе также изменилась, она должна была стать активной и творческой (манифест «Театр-варьете», 1913). При этом культивировалось презрение к публике, отвращение к успеху, «наслаждение быть освистанным». Разрушение рампы, разделяющей сцену и публику, привело к тому, что идеальной моделью для авангардистов стал цирк, кабаре, варьете и мюзик-холл. Мюзик-холл с его блестящими поверхностями символизировал урбанистическую культуру, близкую эстетике футуризма, цирк также представал как метафора мегаполиса. Клоуна футуристы считали главным артистом </a:t>
            </a:r>
            <a:r>
              <a:rPr lang="ru-RU" dirty="0" err="1" smtClean="0"/>
              <a:t>перформанса</a:t>
            </a:r>
            <a:r>
              <a:rPr lang="ru-RU" dirty="0" smtClean="0"/>
              <a:t>, и клоун из артиста низкого жанра превратился в хозяина революционных утопий авангарда.</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15888"/>
            <a:ext cx="8229600" cy="1143000"/>
          </a:xfrm>
        </p:spPr>
        <p:txBody>
          <a:bodyPr>
            <a:normAutofit fontScale="90000"/>
          </a:bodyPr>
          <a:lstStyle/>
          <a:p>
            <a:r>
              <a:rPr lang="ru-RU" sz="4000" b="1" i="1" dirty="0">
                <a:latin typeface="Book Antiqua" pitchFamily="18" charset="0"/>
              </a:rPr>
              <a:t>ЛЕОНГАРД ФРАНК </a:t>
            </a:r>
            <a:br>
              <a:rPr lang="ru-RU" sz="4000" b="1" i="1" dirty="0">
                <a:latin typeface="Book Antiqua" pitchFamily="18" charset="0"/>
              </a:rPr>
            </a:br>
            <a:r>
              <a:rPr lang="ru-RU" sz="4000" b="1" i="1" dirty="0">
                <a:latin typeface="Book Antiqua" pitchFamily="18" charset="0"/>
              </a:rPr>
              <a:t>(1882-1961 г.г.)</a:t>
            </a:r>
          </a:p>
        </p:txBody>
      </p:sp>
      <p:sp>
        <p:nvSpPr>
          <p:cNvPr id="15363" name="Rectangle 3"/>
          <p:cNvSpPr>
            <a:spLocks noGrp="1" noChangeArrowheads="1"/>
          </p:cNvSpPr>
          <p:nvPr>
            <p:ph type="body" idx="1"/>
          </p:nvPr>
        </p:nvSpPr>
        <p:spPr>
          <a:xfrm>
            <a:off x="2627313" y="1600200"/>
            <a:ext cx="6059487" cy="2549525"/>
          </a:xfrm>
        </p:spPr>
        <p:txBody>
          <a:bodyPr>
            <a:normAutofit fontScale="77500" lnSpcReduction="20000"/>
          </a:bodyPr>
          <a:lstStyle/>
          <a:p>
            <a:pPr>
              <a:lnSpc>
                <a:spcPct val="80000"/>
              </a:lnSpc>
              <a:buFontTx/>
              <a:buNone/>
            </a:pPr>
            <a:r>
              <a:rPr lang="ru-RU" sz="2400" b="1" dirty="0">
                <a:latin typeface="Book Antiqua" pitchFamily="18" charset="0"/>
              </a:rPr>
              <a:t>Название первой его книги — «Человек добр» (1917 г.) — стало девизом экспрессионистов, программным лозунгом их «революции любви».</a:t>
            </a:r>
          </a:p>
          <a:p>
            <a:pPr>
              <a:lnSpc>
                <a:spcPct val="80000"/>
              </a:lnSpc>
              <a:buFontTx/>
              <a:buNone/>
            </a:pPr>
            <a:r>
              <a:rPr lang="ru-RU" sz="2400" b="1" dirty="0">
                <a:latin typeface="Book Antiqua" pitchFamily="18" charset="0"/>
              </a:rPr>
              <a:t>Произведения:</a:t>
            </a:r>
          </a:p>
          <a:p>
            <a:pPr>
              <a:lnSpc>
                <a:spcPct val="80000"/>
              </a:lnSpc>
              <a:buFontTx/>
              <a:buNone/>
            </a:pPr>
            <a:r>
              <a:rPr lang="ru-RU" sz="2400" b="1" dirty="0">
                <a:latin typeface="Book Antiqua" pitchFamily="18" charset="0"/>
              </a:rPr>
              <a:t>Роман «Шайка разбойников» (1914 г.);</a:t>
            </a:r>
          </a:p>
          <a:p>
            <a:pPr>
              <a:lnSpc>
                <a:spcPct val="80000"/>
              </a:lnSpc>
              <a:buFontTx/>
              <a:buNone/>
            </a:pPr>
            <a:r>
              <a:rPr lang="ru-RU" sz="2400" b="1" dirty="0">
                <a:latin typeface="Book Antiqua" pitchFamily="18" charset="0"/>
              </a:rPr>
              <a:t>новелла «В последнем вагоне», (1925 г.);</a:t>
            </a:r>
          </a:p>
          <a:p>
            <a:pPr>
              <a:lnSpc>
                <a:spcPct val="80000"/>
              </a:lnSpc>
              <a:buFontTx/>
              <a:buNone/>
            </a:pPr>
            <a:r>
              <a:rPr lang="ru-RU" sz="2400" b="1" dirty="0">
                <a:latin typeface="Book Antiqua" pitchFamily="18" charset="0"/>
              </a:rPr>
              <a:t>в романе «Слева, где сердце» (1952 г.)  выразились симпатии Франка  к социализму.</a:t>
            </a:r>
          </a:p>
          <a:p>
            <a:pPr>
              <a:lnSpc>
                <a:spcPct val="80000"/>
              </a:lnSpc>
              <a:buFontTx/>
              <a:buNone/>
            </a:pPr>
            <a:r>
              <a:rPr lang="ru-RU" sz="2400" b="1" dirty="0">
                <a:latin typeface="Book Antiqua" pitchFamily="18" charset="0"/>
              </a:rPr>
              <a:t>Театральные пьесы были поставлены В Швейцарии, Франции, Великобритании, США, СССР.</a:t>
            </a:r>
          </a:p>
          <a:p>
            <a:pPr>
              <a:lnSpc>
                <a:spcPct val="80000"/>
              </a:lnSpc>
              <a:buFontTx/>
              <a:buNone/>
            </a:pPr>
            <a:endParaRPr lang="ru-RU" sz="2400" b="1" dirty="0">
              <a:latin typeface="Book Antiqua" pitchFamily="18" charset="0"/>
            </a:endParaRPr>
          </a:p>
        </p:txBody>
      </p:sp>
      <p:pic>
        <p:nvPicPr>
          <p:cNvPr id="15364" name="Picture 4"/>
          <p:cNvPicPr>
            <a:picLocks noChangeAspect="1" noChangeArrowheads="1"/>
          </p:cNvPicPr>
          <p:nvPr/>
        </p:nvPicPr>
        <p:blipFill>
          <a:blip r:embed="rId2"/>
          <a:srcRect/>
          <a:stretch>
            <a:fillRect/>
          </a:stretch>
        </p:blipFill>
        <p:spPr bwMode="auto">
          <a:xfrm>
            <a:off x="323850" y="908050"/>
            <a:ext cx="2095500" cy="3076575"/>
          </a:xfrm>
          <a:prstGeom prst="rect">
            <a:avLst/>
          </a:prstGeom>
          <a:noFill/>
          <a:ln w="9525">
            <a:noFill/>
            <a:miter lim="800000"/>
            <a:headEnd/>
            <a:tailEnd/>
          </a:ln>
          <a:effectLst/>
        </p:spPr>
      </p:pic>
      <p:pic>
        <p:nvPicPr>
          <p:cNvPr id="15365" name="Picture 5" descr="b7fcf7b01564d57974370413e94_prev"/>
          <p:cNvPicPr>
            <a:picLocks noChangeAspect="1" noChangeArrowheads="1"/>
          </p:cNvPicPr>
          <p:nvPr/>
        </p:nvPicPr>
        <p:blipFill>
          <a:blip r:embed="rId3"/>
          <a:srcRect/>
          <a:stretch>
            <a:fillRect/>
          </a:stretch>
        </p:blipFill>
        <p:spPr bwMode="auto">
          <a:xfrm>
            <a:off x="250825" y="4724400"/>
            <a:ext cx="2376488" cy="20224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par>
                          <p:cTn id="10" fill="hold">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fade">
                                      <p:cBhvr>
                                        <p:cTn id="13" dur="500"/>
                                        <p:tgtEl>
                                          <p:spTgt spid="15363">
                                            <p:txEl>
                                              <p:pRg st="0" end="0"/>
                                            </p:txEl>
                                          </p:spTgt>
                                        </p:tgtEl>
                                      </p:cBhvr>
                                    </p:animEffect>
                                    <p:anim calcmode="lin" valueType="num">
                                      <p:cBhvr>
                                        <p:cTn id="14"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5363">
                                            <p:txEl>
                                              <p:pRg st="0" end="0"/>
                                            </p:txEl>
                                          </p:spTgt>
                                        </p:tgtEl>
                                        <p:attrNameLst>
                                          <p:attrName>ppt_y</p:attrName>
                                        </p:attrNameLst>
                                      </p:cBhvr>
                                      <p:tavLst>
                                        <p:tav tm="0">
                                          <p:val>
                                            <p:strVal val="#ppt_y+.05"/>
                                          </p:val>
                                        </p:tav>
                                        <p:tav tm="100000">
                                          <p:val>
                                            <p:strVal val="#ppt_y"/>
                                          </p:val>
                                        </p:tav>
                                      </p:tavLst>
                                    </p:anim>
                                  </p:childTnLst>
                                </p:cTn>
                              </p:par>
                            </p:childTnLst>
                          </p:cTn>
                        </p:par>
                        <p:par>
                          <p:cTn id="16" fill="hold">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Effect transition="in" filter="fade">
                                      <p:cBhvr>
                                        <p:cTn id="19" dur="500"/>
                                        <p:tgtEl>
                                          <p:spTgt spid="15363">
                                            <p:txEl>
                                              <p:pRg st="1" end="1"/>
                                            </p:txEl>
                                          </p:spTgt>
                                        </p:tgtEl>
                                      </p:cBhvr>
                                    </p:animEffect>
                                    <p:anim calcmode="lin" valueType="num">
                                      <p:cBhvr>
                                        <p:cTn id="20"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5363">
                                            <p:txEl>
                                              <p:pRg st="1" end="1"/>
                                            </p:txEl>
                                          </p:spTgt>
                                        </p:tgtEl>
                                        <p:attrNameLst>
                                          <p:attrName>ppt_y</p:attrName>
                                        </p:attrNameLst>
                                      </p:cBhvr>
                                      <p:tavLst>
                                        <p:tav tm="0">
                                          <p:val>
                                            <p:strVal val="#ppt_y+.05"/>
                                          </p:val>
                                        </p:tav>
                                        <p:tav tm="100000">
                                          <p:val>
                                            <p:strVal val="#ppt_y"/>
                                          </p:val>
                                        </p:tav>
                                      </p:tavLst>
                                    </p:anim>
                                  </p:childTnLst>
                                </p:cTn>
                              </p:par>
                            </p:childTnLst>
                          </p:cTn>
                        </p:par>
                        <p:par>
                          <p:cTn id="22" fill="hold">
                            <p:stCondLst>
                              <p:cond delay="2000"/>
                            </p:stCondLst>
                            <p:childTnLst>
                              <p:par>
                                <p:cTn id="23" presetID="44" presetClass="entr" presetSubtype="0" fill="hold" grpId="0" nodeType="after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Effect transition="in" filter="fade">
                                      <p:cBhvr>
                                        <p:cTn id="25" dur="500"/>
                                        <p:tgtEl>
                                          <p:spTgt spid="15363">
                                            <p:txEl>
                                              <p:pRg st="2" end="2"/>
                                            </p:txEl>
                                          </p:spTgt>
                                        </p:tgtEl>
                                      </p:cBhvr>
                                    </p:animEffect>
                                    <p:anim calcmode="lin" valueType="num">
                                      <p:cBhvr>
                                        <p:cTn id="26"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5363">
                                            <p:txEl>
                                              <p:pRg st="2" end="2"/>
                                            </p:txEl>
                                          </p:spTgt>
                                        </p:tgtEl>
                                        <p:attrNameLst>
                                          <p:attrName>ppt_y</p:attrName>
                                        </p:attrNameLst>
                                      </p:cBhvr>
                                      <p:tavLst>
                                        <p:tav tm="0">
                                          <p:val>
                                            <p:strVal val="#ppt_y+.05"/>
                                          </p:val>
                                        </p:tav>
                                        <p:tav tm="100000">
                                          <p:val>
                                            <p:strVal val="#ppt_y"/>
                                          </p:val>
                                        </p:tav>
                                      </p:tavLst>
                                    </p:anim>
                                  </p:childTnLst>
                                </p:cTn>
                              </p:par>
                            </p:childTnLst>
                          </p:cTn>
                        </p:par>
                        <p:par>
                          <p:cTn id="28" fill="hold">
                            <p:stCondLst>
                              <p:cond delay="2500"/>
                            </p:stCondLst>
                            <p:childTnLst>
                              <p:par>
                                <p:cTn id="29" presetID="44" presetClass="entr" presetSubtype="0" fill="hold" grpId="0" nodeType="afterEffect">
                                  <p:stCondLst>
                                    <p:cond delay="0"/>
                                  </p:stCondLst>
                                  <p:childTnLst>
                                    <p:set>
                                      <p:cBhvr>
                                        <p:cTn id="30" dur="1" fill="hold">
                                          <p:stCondLst>
                                            <p:cond delay="0"/>
                                          </p:stCondLst>
                                        </p:cTn>
                                        <p:tgtEl>
                                          <p:spTgt spid="15363">
                                            <p:txEl>
                                              <p:pRg st="3" end="3"/>
                                            </p:txEl>
                                          </p:spTgt>
                                        </p:tgtEl>
                                        <p:attrNameLst>
                                          <p:attrName>style.visibility</p:attrName>
                                        </p:attrNameLst>
                                      </p:cBhvr>
                                      <p:to>
                                        <p:strVal val="visible"/>
                                      </p:to>
                                    </p:set>
                                    <p:animEffect transition="in" filter="fade">
                                      <p:cBhvr>
                                        <p:cTn id="31" dur="500"/>
                                        <p:tgtEl>
                                          <p:spTgt spid="15363">
                                            <p:txEl>
                                              <p:pRg st="3" end="3"/>
                                            </p:txEl>
                                          </p:spTgt>
                                        </p:tgtEl>
                                      </p:cBhvr>
                                    </p:animEffect>
                                    <p:anim calcmode="lin" valueType="num">
                                      <p:cBhvr>
                                        <p:cTn id="32"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15363">
                                            <p:txEl>
                                              <p:pRg st="3" end="3"/>
                                            </p:txEl>
                                          </p:spTgt>
                                        </p:tgtEl>
                                        <p:attrNameLst>
                                          <p:attrName>ppt_y</p:attrName>
                                        </p:attrNameLst>
                                      </p:cBhvr>
                                      <p:tavLst>
                                        <p:tav tm="0">
                                          <p:val>
                                            <p:strVal val="#ppt_y+.05"/>
                                          </p:val>
                                        </p:tav>
                                        <p:tav tm="100000">
                                          <p:val>
                                            <p:strVal val="#ppt_y"/>
                                          </p:val>
                                        </p:tav>
                                      </p:tavLst>
                                    </p:anim>
                                  </p:childTnLst>
                                </p:cTn>
                              </p:par>
                            </p:childTnLst>
                          </p:cTn>
                        </p:par>
                        <p:par>
                          <p:cTn id="34" fill="hold">
                            <p:stCondLst>
                              <p:cond delay="3000"/>
                            </p:stCondLst>
                            <p:childTnLst>
                              <p:par>
                                <p:cTn id="35" presetID="44" presetClass="entr" presetSubtype="0" fill="hold" grpId="0" nodeType="afterEffect">
                                  <p:stCondLst>
                                    <p:cond delay="0"/>
                                  </p:stCondLst>
                                  <p:childTnLst>
                                    <p:set>
                                      <p:cBhvr>
                                        <p:cTn id="36" dur="1" fill="hold">
                                          <p:stCondLst>
                                            <p:cond delay="0"/>
                                          </p:stCondLst>
                                        </p:cTn>
                                        <p:tgtEl>
                                          <p:spTgt spid="15363">
                                            <p:txEl>
                                              <p:pRg st="4" end="4"/>
                                            </p:txEl>
                                          </p:spTgt>
                                        </p:tgtEl>
                                        <p:attrNameLst>
                                          <p:attrName>style.visibility</p:attrName>
                                        </p:attrNameLst>
                                      </p:cBhvr>
                                      <p:to>
                                        <p:strVal val="visible"/>
                                      </p:to>
                                    </p:set>
                                    <p:animEffect transition="in" filter="fade">
                                      <p:cBhvr>
                                        <p:cTn id="37" dur="500"/>
                                        <p:tgtEl>
                                          <p:spTgt spid="15363">
                                            <p:txEl>
                                              <p:pRg st="4" end="4"/>
                                            </p:txEl>
                                          </p:spTgt>
                                        </p:tgtEl>
                                      </p:cBhvr>
                                    </p:animEffect>
                                    <p:anim calcmode="lin" valueType="num">
                                      <p:cBhvr>
                                        <p:cTn id="38"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15363">
                                            <p:txEl>
                                              <p:pRg st="4" end="4"/>
                                            </p:txEl>
                                          </p:spTgt>
                                        </p:tgtEl>
                                        <p:attrNameLst>
                                          <p:attrName>ppt_y</p:attrName>
                                        </p:attrNameLst>
                                      </p:cBhvr>
                                      <p:tavLst>
                                        <p:tav tm="0">
                                          <p:val>
                                            <p:strVal val="#ppt_y+.05"/>
                                          </p:val>
                                        </p:tav>
                                        <p:tav tm="100000">
                                          <p:val>
                                            <p:strVal val="#ppt_y"/>
                                          </p:val>
                                        </p:tav>
                                      </p:tavLst>
                                    </p:anim>
                                  </p:childTnLst>
                                </p:cTn>
                              </p:par>
                            </p:childTnLst>
                          </p:cTn>
                        </p:par>
                        <p:par>
                          <p:cTn id="40" fill="hold">
                            <p:stCondLst>
                              <p:cond delay="3500"/>
                            </p:stCondLst>
                            <p:childTnLst>
                              <p:par>
                                <p:cTn id="41" presetID="44" presetClass="entr" presetSubtype="0" fill="hold" grpId="0" nodeType="afterEffect">
                                  <p:stCondLst>
                                    <p:cond delay="0"/>
                                  </p:stCondLst>
                                  <p:childTnLst>
                                    <p:set>
                                      <p:cBhvr>
                                        <p:cTn id="42" dur="1" fill="hold">
                                          <p:stCondLst>
                                            <p:cond delay="0"/>
                                          </p:stCondLst>
                                        </p:cTn>
                                        <p:tgtEl>
                                          <p:spTgt spid="15363">
                                            <p:txEl>
                                              <p:pRg st="5" end="5"/>
                                            </p:txEl>
                                          </p:spTgt>
                                        </p:tgtEl>
                                        <p:attrNameLst>
                                          <p:attrName>style.visibility</p:attrName>
                                        </p:attrNameLst>
                                      </p:cBhvr>
                                      <p:to>
                                        <p:strVal val="visible"/>
                                      </p:to>
                                    </p:set>
                                    <p:animEffect transition="in" filter="fade">
                                      <p:cBhvr>
                                        <p:cTn id="43" dur="500"/>
                                        <p:tgtEl>
                                          <p:spTgt spid="15363">
                                            <p:txEl>
                                              <p:pRg st="5" end="5"/>
                                            </p:txEl>
                                          </p:spTgt>
                                        </p:tgtEl>
                                      </p:cBhvr>
                                    </p:animEffect>
                                    <p:anim calcmode="lin" valueType="num">
                                      <p:cBhvr>
                                        <p:cTn id="44"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15363">
                                            <p:txEl>
                                              <p:pRg st="5" end="5"/>
                                            </p:txEl>
                                          </p:spTgt>
                                        </p:tgtEl>
                                        <p:attrNameLst>
                                          <p:attrName>ppt_y</p:attrName>
                                        </p:attrNameLst>
                                      </p:cBhvr>
                                      <p:tavLst>
                                        <p:tav tm="0">
                                          <p:val>
                                            <p:strVal val="#ppt_y+.05"/>
                                          </p:val>
                                        </p:tav>
                                        <p:tav tm="100000">
                                          <p:val>
                                            <p:strVal val="#ppt_y"/>
                                          </p:val>
                                        </p:tav>
                                      </p:tavLst>
                                    </p:anim>
                                  </p:childTnLst>
                                </p:cTn>
                              </p:par>
                              <p:par>
                                <p:cTn id="46" presetID="2" presetClass="entr" presetSubtype="9" fill="hold" nodeType="withEffect">
                                  <p:stCondLst>
                                    <p:cond delay="0"/>
                                  </p:stCondLst>
                                  <p:childTnLst>
                                    <p:set>
                                      <p:cBhvr>
                                        <p:cTn id="47" dur="1" fill="hold">
                                          <p:stCondLst>
                                            <p:cond delay="0"/>
                                          </p:stCondLst>
                                        </p:cTn>
                                        <p:tgtEl>
                                          <p:spTgt spid="15364"/>
                                        </p:tgtEl>
                                        <p:attrNameLst>
                                          <p:attrName>style.visibility</p:attrName>
                                        </p:attrNameLst>
                                      </p:cBhvr>
                                      <p:to>
                                        <p:strVal val="visible"/>
                                      </p:to>
                                    </p:set>
                                    <p:anim calcmode="lin" valueType="num">
                                      <p:cBhvr additive="base">
                                        <p:cTn id="48" dur="500" fill="hold"/>
                                        <p:tgtEl>
                                          <p:spTgt spid="15364"/>
                                        </p:tgtEl>
                                        <p:attrNameLst>
                                          <p:attrName>ppt_x</p:attrName>
                                        </p:attrNameLst>
                                      </p:cBhvr>
                                      <p:tavLst>
                                        <p:tav tm="0">
                                          <p:val>
                                            <p:strVal val="0-#ppt_w/2"/>
                                          </p:val>
                                        </p:tav>
                                        <p:tav tm="100000">
                                          <p:val>
                                            <p:strVal val="#ppt_x"/>
                                          </p:val>
                                        </p:tav>
                                      </p:tavLst>
                                    </p:anim>
                                    <p:anim calcmode="lin" valueType="num">
                                      <p:cBhvr additive="base">
                                        <p:cTn id="49" dur="500" fill="hold"/>
                                        <p:tgtEl>
                                          <p:spTgt spid="15364"/>
                                        </p:tgtEl>
                                        <p:attrNameLst>
                                          <p:attrName>ppt_y</p:attrName>
                                        </p:attrNameLst>
                                      </p:cBhvr>
                                      <p:tavLst>
                                        <p:tav tm="0">
                                          <p:val>
                                            <p:strVal val="0-#ppt_h/2"/>
                                          </p:val>
                                        </p:tav>
                                        <p:tav tm="100000">
                                          <p:val>
                                            <p:strVal val="#ppt_y"/>
                                          </p:val>
                                        </p:tav>
                                      </p:tavLst>
                                    </p:anim>
                                  </p:childTnLst>
                                </p:cTn>
                              </p:par>
                              <p:par>
                                <p:cTn id="50" presetID="2" presetClass="entr" presetSubtype="12" fill="hold" nodeType="withEffect">
                                  <p:stCondLst>
                                    <p:cond delay="0"/>
                                  </p:stCondLst>
                                  <p:childTnLst>
                                    <p:set>
                                      <p:cBhvr>
                                        <p:cTn id="51" dur="1" fill="hold">
                                          <p:stCondLst>
                                            <p:cond delay="0"/>
                                          </p:stCondLst>
                                        </p:cTn>
                                        <p:tgtEl>
                                          <p:spTgt spid="15365"/>
                                        </p:tgtEl>
                                        <p:attrNameLst>
                                          <p:attrName>style.visibility</p:attrName>
                                        </p:attrNameLst>
                                      </p:cBhvr>
                                      <p:to>
                                        <p:strVal val="visible"/>
                                      </p:to>
                                    </p:set>
                                    <p:anim calcmode="lin" valueType="num">
                                      <p:cBhvr additive="base">
                                        <p:cTn id="52" dur="500" fill="hold"/>
                                        <p:tgtEl>
                                          <p:spTgt spid="15365"/>
                                        </p:tgtEl>
                                        <p:attrNameLst>
                                          <p:attrName>ppt_x</p:attrName>
                                        </p:attrNameLst>
                                      </p:cBhvr>
                                      <p:tavLst>
                                        <p:tav tm="0">
                                          <p:val>
                                            <p:strVal val="0-#ppt_w/2"/>
                                          </p:val>
                                        </p:tav>
                                        <p:tav tm="100000">
                                          <p:val>
                                            <p:strVal val="#ppt_x"/>
                                          </p:val>
                                        </p:tav>
                                      </p:tavLst>
                                    </p:anim>
                                    <p:anim calcmode="lin" valueType="num">
                                      <p:cBhvr additive="base">
                                        <p:cTn id="53"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188913"/>
            <a:ext cx="8229600" cy="836612"/>
          </a:xfrm>
        </p:spPr>
        <p:txBody>
          <a:bodyPr>
            <a:normAutofit fontScale="90000"/>
          </a:bodyPr>
          <a:lstStyle/>
          <a:p>
            <a:r>
              <a:rPr lang="ru-RU" sz="4000" b="1" i="1" dirty="0">
                <a:latin typeface="Book Antiqua" pitchFamily="18" charset="0"/>
              </a:rPr>
              <a:t>Сюрреализм во Франции.</a:t>
            </a:r>
            <a:br>
              <a:rPr lang="ru-RU" sz="4000" b="1" i="1" dirty="0">
                <a:latin typeface="Book Antiqua" pitchFamily="18" charset="0"/>
              </a:rPr>
            </a:br>
            <a:r>
              <a:rPr lang="ru-RU" sz="2400" b="1" i="1" dirty="0">
                <a:latin typeface="Georgia" pitchFamily="18" charset="0"/>
              </a:rPr>
              <a:t>(фр. «</a:t>
            </a:r>
            <a:r>
              <a:rPr lang="ru-RU" sz="2400" b="1" i="1" dirty="0" err="1">
                <a:latin typeface="Georgia" pitchFamily="18" charset="0"/>
              </a:rPr>
              <a:t>сверхреализм</a:t>
            </a:r>
            <a:r>
              <a:rPr lang="ru-RU" sz="2400" b="1" i="1" dirty="0">
                <a:latin typeface="Georgia" pitchFamily="18" charset="0"/>
              </a:rPr>
              <a:t>», «стоящий над реальностью»)</a:t>
            </a:r>
          </a:p>
        </p:txBody>
      </p:sp>
      <p:sp>
        <p:nvSpPr>
          <p:cNvPr id="9219" name="Rectangle 3"/>
          <p:cNvSpPr>
            <a:spLocks noGrp="1" noChangeArrowheads="1"/>
          </p:cNvSpPr>
          <p:nvPr>
            <p:ph type="body" idx="1"/>
          </p:nvPr>
        </p:nvSpPr>
        <p:spPr>
          <a:xfrm>
            <a:off x="179388" y="1268413"/>
            <a:ext cx="8713787" cy="2016125"/>
          </a:xfrm>
        </p:spPr>
        <p:txBody>
          <a:bodyPr>
            <a:normAutofit lnSpcReduction="10000"/>
          </a:bodyPr>
          <a:lstStyle/>
          <a:p>
            <a:pPr>
              <a:lnSpc>
                <a:spcPct val="80000"/>
              </a:lnSpc>
              <a:buFontTx/>
              <a:buNone/>
            </a:pPr>
            <a:r>
              <a:rPr lang="ru-RU" sz="1800" dirty="0">
                <a:latin typeface="Georgia" pitchFamily="18" charset="0"/>
              </a:rPr>
              <a:t>Последователи  С. отрицали  логику в искусстве и предлагали  художникам  обратиться  к  сферам человеческого  подсознания (к сновидениям, галлюцинациям, бредовым  речам), сохраняя некоторые  черты  действительности</a:t>
            </a:r>
            <a:r>
              <a:rPr lang="ru-RU" sz="1800" dirty="0" smtClean="0">
                <a:latin typeface="Georgia" pitchFamily="18" charset="0"/>
              </a:rPr>
              <a:t>. Он растворяет историю в хаосе отдельных произвольных действий и отрицает объективность исторических событий.</a:t>
            </a:r>
            <a:endParaRPr lang="ru-RU" sz="1800" dirty="0">
              <a:latin typeface="Georgia" pitchFamily="18" charset="0"/>
            </a:endParaRPr>
          </a:p>
          <a:p>
            <a:pPr>
              <a:lnSpc>
                <a:spcPct val="80000"/>
              </a:lnSpc>
              <a:buFontTx/>
              <a:buNone/>
            </a:pPr>
            <a:endParaRPr lang="ru-RU" sz="1800" dirty="0">
              <a:latin typeface="Georgia" pitchFamily="18" charset="0"/>
            </a:endParaRPr>
          </a:p>
          <a:p>
            <a:pPr>
              <a:lnSpc>
                <a:spcPct val="80000"/>
              </a:lnSpc>
              <a:buFontTx/>
              <a:buNone/>
            </a:pPr>
            <a:r>
              <a:rPr lang="ru-RU" sz="1800" dirty="0">
                <a:latin typeface="Georgia" pitchFamily="18" charset="0"/>
              </a:rPr>
              <a:t>   Жан Поль Сартр (1905 – 1980 г.г.) – французский философ и писатель.</a:t>
            </a:r>
          </a:p>
          <a:p>
            <a:pPr>
              <a:lnSpc>
                <a:spcPct val="80000"/>
              </a:lnSpc>
              <a:buFontTx/>
              <a:buNone/>
            </a:pPr>
            <a:r>
              <a:rPr lang="ru-RU" sz="1800" dirty="0">
                <a:latin typeface="Georgia" pitchFamily="18" charset="0"/>
              </a:rPr>
              <a:t>В 1943 г. поставил в оккупированном Париже драму – притчу «Мухи»  на сюжет  античного мифа об Оресте.</a:t>
            </a:r>
          </a:p>
        </p:txBody>
      </p:sp>
      <p:pic>
        <p:nvPicPr>
          <p:cNvPr id="9220" name="Picture 4" descr="b7fcf7b01564d57974370413e94_prev"/>
          <p:cNvPicPr>
            <a:picLocks noChangeAspect="1" noChangeArrowheads="1"/>
          </p:cNvPicPr>
          <p:nvPr/>
        </p:nvPicPr>
        <p:blipFill>
          <a:blip r:embed="rId2"/>
          <a:srcRect/>
          <a:stretch>
            <a:fillRect/>
          </a:stretch>
        </p:blipFill>
        <p:spPr bwMode="auto">
          <a:xfrm>
            <a:off x="250825" y="4724400"/>
            <a:ext cx="2376488" cy="2022475"/>
          </a:xfrm>
          <a:prstGeom prst="rect">
            <a:avLst/>
          </a:prstGeom>
          <a:noFill/>
        </p:spPr>
      </p:pic>
      <p:pic>
        <p:nvPicPr>
          <p:cNvPr id="9221" name="Picture 5" descr="jean_paul_sartre_01"/>
          <p:cNvPicPr>
            <a:picLocks noChangeAspect="1" noChangeArrowheads="1"/>
          </p:cNvPicPr>
          <p:nvPr/>
        </p:nvPicPr>
        <p:blipFill>
          <a:blip r:embed="rId3"/>
          <a:srcRect/>
          <a:stretch>
            <a:fillRect/>
          </a:stretch>
        </p:blipFill>
        <p:spPr bwMode="auto">
          <a:xfrm>
            <a:off x="5003800" y="3860800"/>
            <a:ext cx="3863975" cy="26955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par>
                          <p:cTn id="10" fill="hold">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fade">
                                      <p:cBhvr>
                                        <p:cTn id="13" dur="500"/>
                                        <p:tgtEl>
                                          <p:spTgt spid="9219">
                                            <p:txEl>
                                              <p:pRg st="0" end="0"/>
                                            </p:txEl>
                                          </p:spTgt>
                                        </p:tgtEl>
                                      </p:cBhvr>
                                    </p:animEffect>
                                    <p:anim calcmode="lin" valueType="num">
                                      <p:cBhvr>
                                        <p:cTn id="14"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par>
                          <p:cTn id="16" fill="hold">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Effect transition="in" filter="fade">
                                      <p:cBhvr>
                                        <p:cTn id="19" dur="500"/>
                                        <p:tgtEl>
                                          <p:spTgt spid="9219">
                                            <p:txEl>
                                              <p:pRg st="2" end="2"/>
                                            </p:txEl>
                                          </p:spTgt>
                                        </p:tgtEl>
                                      </p:cBhvr>
                                    </p:animEffect>
                                    <p:anim calcmode="lin" valueType="num">
                                      <p:cBhvr>
                                        <p:cTn id="20"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9219">
                                            <p:txEl>
                                              <p:pRg st="2" end="2"/>
                                            </p:txEl>
                                          </p:spTgt>
                                        </p:tgtEl>
                                        <p:attrNameLst>
                                          <p:attrName>ppt_y</p:attrName>
                                        </p:attrNameLst>
                                      </p:cBhvr>
                                      <p:tavLst>
                                        <p:tav tm="0">
                                          <p:val>
                                            <p:strVal val="#ppt_y+.05"/>
                                          </p:val>
                                        </p:tav>
                                        <p:tav tm="100000">
                                          <p:val>
                                            <p:strVal val="#ppt_y"/>
                                          </p:val>
                                        </p:tav>
                                      </p:tavLst>
                                    </p:anim>
                                  </p:childTnLst>
                                </p:cTn>
                              </p:par>
                            </p:childTnLst>
                          </p:cTn>
                        </p:par>
                        <p:par>
                          <p:cTn id="22" fill="hold">
                            <p:stCondLst>
                              <p:cond delay="2000"/>
                            </p:stCondLst>
                            <p:childTnLst>
                              <p:par>
                                <p:cTn id="23" presetID="44" presetClass="entr" presetSubtype="0" fill="hold" grpId="0" nodeType="after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Effect transition="in" filter="fade">
                                      <p:cBhvr>
                                        <p:cTn id="25" dur="500"/>
                                        <p:tgtEl>
                                          <p:spTgt spid="9219">
                                            <p:txEl>
                                              <p:pRg st="3" end="3"/>
                                            </p:txEl>
                                          </p:spTgt>
                                        </p:tgtEl>
                                      </p:cBhvr>
                                    </p:animEffect>
                                    <p:anim calcmode="lin" valueType="num">
                                      <p:cBhvr>
                                        <p:cTn id="26"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9219">
                                            <p:txEl>
                                              <p:pRg st="3" end="3"/>
                                            </p:txEl>
                                          </p:spTgt>
                                        </p:tgtEl>
                                        <p:attrNameLst>
                                          <p:attrName>ppt_y</p:attrName>
                                        </p:attrNameLst>
                                      </p:cBhvr>
                                      <p:tavLst>
                                        <p:tav tm="0">
                                          <p:val>
                                            <p:strVal val="#ppt_y+.05"/>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9220"/>
                                        </p:tgtEl>
                                        <p:attrNameLst>
                                          <p:attrName>style.visibility</p:attrName>
                                        </p:attrNameLst>
                                      </p:cBhvr>
                                      <p:to>
                                        <p:strVal val="visible"/>
                                      </p:to>
                                    </p:set>
                                    <p:anim calcmode="lin" valueType="num">
                                      <p:cBhvr additive="base">
                                        <p:cTn id="30" dur="500" fill="hold"/>
                                        <p:tgtEl>
                                          <p:spTgt spid="9220"/>
                                        </p:tgtEl>
                                        <p:attrNameLst>
                                          <p:attrName>ppt_x</p:attrName>
                                        </p:attrNameLst>
                                      </p:cBhvr>
                                      <p:tavLst>
                                        <p:tav tm="0">
                                          <p:val>
                                            <p:strVal val="0-#ppt_w/2"/>
                                          </p:val>
                                        </p:tav>
                                        <p:tav tm="100000">
                                          <p:val>
                                            <p:strVal val="#ppt_x"/>
                                          </p:val>
                                        </p:tav>
                                      </p:tavLst>
                                    </p:anim>
                                    <p:anim calcmode="lin" valueType="num">
                                      <p:cBhvr additive="base">
                                        <p:cTn id="31" dur="500" fill="hold"/>
                                        <p:tgtEl>
                                          <p:spTgt spid="9220"/>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0"/>
                                  </p:stCondLst>
                                  <p:childTnLst>
                                    <p:set>
                                      <p:cBhvr>
                                        <p:cTn id="33" dur="1" fill="hold">
                                          <p:stCondLst>
                                            <p:cond delay="0"/>
                                          </p:stCondLst>
                                        </p:cTn>
                                        <p:tgtEl>
                                          <p:spTgt spid="9221"/>
                                        </p:tgtEl>
                                        <p:attrNameLst>
                                          <p:attrName>style.visibility</p:attrName>
                                        </p:attrNameLst>
                                      </p:cBhvr>
                                      <p:to>
                                        <p:strVal val="visible"/>
                                      </p:to>
                                    </p:set>
                                    <p:anim calcmode="lin" valueType="num">
                                      <p:cBhvr additive="base">
                                        <p:cTn id="34" dur="500" fill="hold"/>
                                        <p:tgtEl>
                                          <p:spTgt spid="9221"/>
                                        </p:tgtEl>
                                        <p:attrNameLst>
                                          <p:attrName>ppt_x</p:attrName>
                                        </p:attrNameLst>
                                      </p:cBhvr>
                                      <p:tavLst>
                                        <p:tav tm="0">
                                          <p:val>
                                            <p:strVal val="1+#ppt_w/2"/>
                                          </p:val>
                                        </p:tav>
                                        <p:tav tm="100000">
                                          <p:val>
                                            <p:strVal val="#ppt_x"/>
                                          </p:val>
                                        </p:tav>
                                      </p:tavLst>
                                    </p:anim>
                                    <p:anim calcmode="lin" valueType="num">
                                      <p:cBhvr additive="base">
                                        <p:cTn id="35"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smtClean="0"/>
              <a:t>Как художественное направление, сюрреализм оформился в 1924, о чем объявил в первом сюрреалистическом манифесте его лидер </a:t>
            </a:r>
            <a:r>
              <a:rPr lang="ru-RU" dirty="0" err="1" smtClean="0"/>
              <a:t>А.Бретон</a:t>
            </a:r>
            <a:r>
              <a:rPr lang="ru-RU" dirty="0" smtClean="0"/>
              <a:t>. Задача театра – обрушиться на зрителя как чума, ввести его в состояние шока путем показывания преступлений, крови, грубой эротики, демонстрации инстинктов человека, т.к. образы насилия и жестокости способны очистить общество. Находясь под влиянием Фрейда, он считал театр жестокости видом психотерапии</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2430</Words>
  <Application>Microsoft Office PowerPoint</Application>
  <PresentationFormat>Экран (4:3)</PresentationFormat>
  <Paragraphs>96</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Зарубежная  и русская театральная культура  XX в. Авангард в театральном искусстве </vt:lpstr>
      <vt:lpstr>Слайд 2</vt:lpstr>
      <vt:lpstr>Авангард в театре</vt:lpstr>
      <vt:lpstr>Слайд 4</vt:lpstr>
      <vt:lpstr>Слайд 5</vt:lpstr>
      <vt:lpstr>Слайд 6</vt:lpstr>
      <vt:lpstr>ЛЕОНГАРД ФРАНК  (1882-1961 г.г.)</vt:lpstr>
      <vt:lpstr>Сюрреализм во Франции. (фр. «сверхреализм», «стоящий над реальностью»)</vt:lpstr>
      <vt:lpstr>Слайд 9</vt:lpstr>
      <vt:lpstr>Джордж Бернард Шоу (1856-1950 г.г.)</vt:lpstr>
      <vt:lpstr>Слайд 11</vt:lpstr>
      <vt:lpstr>Пьесы Б.Шоу</vt:lpstr>
      <vt:lpstr>Пигмалион</vt:lpstr>
      <vt:lpstr>Слова Шоу после поездки в СССР</vt:lpstr>
      <vt:lpstr>Бертольд Брехт и его «эпический театр»</vt:lpstr>
      <vt:lpstr>Слайд 16</vt:lpstr>
      <vt:lpstr>Бертольт Брехт (1898-1956)</vt:lpstr>
      <vt:lpstr>«Эпический театр»</vt:lpstr>
      <vt:lpstr>Слайд 19</vt:lpstr>
      <vt:lpstr>Сопоставление «эпического театра» с традиционным театром</vt:lpstr>
      <vt:lpstr>«Эффект очуждения»</vt:lpstr>
      <vt:lpstr>Слайд 22</vt:lpstr>
      <vt:lpstr>Слайд 23</vt:lpstr>
      <vt:lpstr>«Мамаша Кураж и её дети» (1939 г.)</vt:lpstr>
      <vt:lpstr>Слайд 25</vt:lpstr>
      <vt:lpstr>Биография </vt:lpstr>
      <vt:lpstr>Московский Художественный театр </vt:lpstr>
      <vt:lpstr>Станиславский-актёр </vt:lpstr>
      <vt:lpstr>Система Станиславског</vt:lpstr>
      <vt:lpstr>Слайд 30</vt:lpstr>
      <vt:lpstr>Слайд 31</vt:lpstr>
      <vt:lpstr>Слайд 32</vt:lpstr>
      <vt:lpstr>Не верю!!!</vt:lpstr>
      <vt:lpstr>Камерный театр Таирова</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Зарубежная  и русская театральная культура  XX в. Авангард в театральном искусстве </dc:title>
  <dc:creator>Home</dc:creator>
  <cp:lastModifiedBy>Home</cp:lastModifiedBy>
  <cp:revision>17</cp:revision>
  <dcterms:created xsi:type="dcterms:W3CDTF">2014-05-06T16:42:02Z</dcterms:created>
  <dcterms:modified xsi:type="dcterms:W3CDTF">2014-05-06T18:14:48Z</dcterms:modified>
</cp:coreProperties>
</file>