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73" r:id="rId6"/>
    <p:sldId id="277" r:id="rId7"/>
    <p:sldId id="280" r:id="rId8"/>
    <p:sldId id="281" r:id="rId9"/>
    <p:sldId id="282" r:id="rId10"/>
    <p:sldId id="278" r:id="rId11"/>
    <p:sldId id="275" r:id="rId12"/>
    <p:sldId id="270" r:id="rId13"/>
    <p:sldId id="274" r:id="rId14"/>
    <p:sldId id="286" r:id="rId15"/>
    <p:sldId id="283" r:id="rId16"/>
    <p:sldId id="284" r:id="rId17"/>
    <p:sldId id="285" r:id="rId18"/>
    <p:sldId id="267" r:id="rId19"/>
    <p:sldId id="259" r:id="rId20"/>
    <p:sldId id="271" r:id="rId21"/>
    <p:sldId id="268" r:id="rId22"/>
    <p:sldId id="269" r:id="rId23"/>
    <p:sldId id="260" r:id="rId24"/>
    <p:sldId id="266" r:id="rId25"/>
    <p:sldId id="261" r:id="rId26"/>
    <p:sldId id="262" r:id="rId27"/>
    <p:sldId id="279" r:id="rId28"/>
    <p:sldId id="295" r:id="rId29"/>
    <p:sldId id="296" r:id="rId30"/>
    <p:sldId id="297" r:id="rId31"/>
    <p:sldId id="298" r:id="rId32"/>
    <p:sldId id="299" r:id="rId33"/>
    <p:sldId id="300" r:id="rId34"/>
    <p:sldId id="294" r:id="rId35"/>
    <p:sldId id="293" r:id="rId36"/>
    <p:sldId id="288" r:id="rId37"/>
    <p:sldId id="290" r:id="rId38"/>
    <p:sldId id="291" r:id="rId39"/>
    <p:sldId id="292" r:id="rId40"/>
    <p:sldId id="276" r:id="rId41"/>
    <p:sldId id="263" r:id="rId42"/>
    <p:sldId id="289" r:id="rId43"/>
    <p:sldId id="287" r:id="rId44"/>
    <p:sldId id="301" r:id="rId45"/>
    <p:sldId id="302"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BD4B8-77E3-44DE-A4BC-AA90FBAAE2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0AA06A86-1700-49F7-953A-00222BFD9871}">
      <dgm:prSet phldrT="[Текст]"/>
      <dgm:spPr/>
      <dgm:t>
        <a:bodyPr/>
        <a:lstStyle/>
        <a:p>
          <a:r>
            <a:rPr lang="ru-RU" dirty="0" smtClean="0"/>
            <a:t>Суннизм</a:t>
          </a:r>
          <a:endParaRPr lang="ru-RU" dirty="0"/>
        </a:p>
      </dgm:t>
    </dgm:pt>
    <dgm:pt modelId="{1D027484-151D-4FC1-9A0B-622E52E85DB3}" type="parTrans" cxnId="{AAC32D4D-BD02-4318-AB19-C27BA7BE01B2}">
      <dgm:prSet/>
      <dgm:spPr/>
      <dgm:t>
        <a:bodyPr/>
        <a:lstStyle/>
        <a:p>
          <a:endParaRPr lang="ru-RU"/>
        </a:p>
      </dgm:t>
    </dgm:pt>
    <dgm:pt modelId="{7392872E-19F4-4C93-B195-C88979DB47BA}" type="sibTrans" cxnId="{AAC32D4D-BD02-4318-AB19-C27BA7BE01B2}">
      <dgm:prSet/>
      <dgm:spPr/>
      <dgm:t>
        <a:bodyPr/>
        <a:lstStyle/>
        <a:p>
          <a:endParaRPr lang="ru-RU"/>
        </a:p>
      </dgm:t>
    </dgm:pt>
    <dgm:pt modelId="{1E9E3929-DC76-4762-9AF1-4B26153173B0}">
      <dgm:prSet phldrT="[Текст]"/>
      <dgm:spPr/>
      <dgm:t>
        <a:bodyPr/>
        <a:lstStyle/>
        <a:p>
          <a:r>
            <a:rPr lang="ru-RU" dirty="0" smtClean="0"/>
            <a:t>Сунниты были сторонниками выборности халифов</a:t>
          </a:r>
          <a:endParaRPr lang="ru-RU" dirty="0"/>
        </a:p>
      </dgm:t>
    </dgm:pt>
    <dgm:pt modelId="{50EB9C0F-8CDE-4FF0-908C-41FBF1C22CF2}" type="parTrans" cxnId="{AF275EB9-378B-44F3-89EB-16A2E6FC65B1}">
      <dgm:prSet/>
      <dgm:spPr/>
      <dgm:t>
        <a:bodyPr/>
        <a:lstStyle/>
        <a:p>
          <a:endParaRPr lang="ru-RU"/>
        </a:p>
      </dgm:t>
    </dgm:pt>
    <dgm:pt modelId="{CA1D7CAD-DE30-4535-97C2-6F1241568950}" type="sibTrans" cxnId="{AF275EB9-378B-44F3-89EB-16A2E6FC65B1}">
      <dgm:prSet/>
      <dgm:spPr/>
      <dgm:t>
        <a:bodyPr/>
        <a:lstStyle/>
        <a:p>
          <a:endParaRPr lang="ru-RU"/>
        </a:p>
      </dgm:t>
    </dgm:pt>
    <dgm:pt modelId="{A15D0F37-F4D3-4B6A-99BC-6953B8A70F8A}">
      <dgm:prSet phldrT="[Текст]"/>
      <dgm:spPr/>
      <dgm:t>
        <a:bodyPr/>
        <a:lstStyle/>
        <a:p>
          <a:r>
            <a:rPr lang="ru-RU" dirty="0" smtClean="0"/>
            <a:t>Шиизм</a:t>
          </a:r>
          <a:endParaRPr lang="ru-RU" dirty="0"/>
        </a:p>
      </dgm:t>
    </dgm:pt>
    <dgm:pt modelId="{A3ECF67B-487A-4797-AD90-89E2DAEFF222}" type="parTrans" cxnId="{F9CDF640-60CE-4CE0-A9DE-DCCF74F5B2C9}">
      <dgm:prSet/>
      <dgm:spPr/>
      <dgm:t>
        <a:bodyPr/>
        <a:lstStyle/>
        <a:p>
          <a:endParaRPr lang="ru-RU"/>
        </a:p>
      </dgm:t>
    </dgm:pt>
    <dgm:pt modelId="{810F8F15-749B-439A-85E9-630B81FF1F53}" type="sibTrans" cxnId="{F9CDF640-60CE-4CE0-A9DE-DCCF74F5B2C9}">
      <dgm:prSet/>
      <dgm:spPr/>
      <dgm:t>
        <a:bodyPr/>
        <a:lstStyle/>
        <a:p>
          <a:endParaRPr lang="ru-RU"/>
        </a:p>
      </dgm:t>
    </dgm:pt>
    <dgm:pt modelId="{F541D71A-9B72-4CA8-B1F6-ECBE24CB4F2E}">
      <dgm:prSet phldrT="[Текст]"/>
      <dgm:spPr/>
      <dgm:t>
        <a:bodyPr/>
        <a:lstStyle/>
        <a:p>
          <a:r>
            <a:rPr lang="ru-RU" dirty="0" smtClean="0"/>
            <a:t>Сторонники Али, мужа дочери Пророка. Шииты считают, что только его потомки могут быть халифами</a:t>
          </a:r>
          <a:endParaRPr lang="ru-RU" dirty="0"/>
        </a:p>
      </dgm:t>
    </dgm:pt>
    <dgm:pt modelId="{964F1223-B388-4AA2-AB28-586F40D3B1F2}" type="parTrans" cxnId="{1A09D207-818A-4FF8-834C-435C3CF8106A}">
      <dgm:prSet/>
      <dgm:spPr/>
      <dgm:t>
        <a:bodyPr/>
        <a:lstStyle/>
        <a:p>
          <a:endParaRPr lang="ru-RU"/>
        </a:p>
      </dgm:t>
    </dgm:pt>
    <dgm:pt modelId="{0B885DDB-CCE6-44A2-BCA3-9B4C63DAE276}" type="sibTrans" cxnId="{1A09D207-818A-4FF8-834C-435C3CF8106A}">
      <dgm:prSet/>
      <dgm:spPr/>
      <dgm:t>
        <a:bodyPr/>
        <a:lstStyle/>
        <a:p>
          <a:endParaRPr lang="ru-RU"/>
        </a:p>
      </dgm:t>
    </dgm:pt>
    <dgm:pt modelId="{35E2FAD9-7341-40E3-BE4C-B49B296C361D}">
      <dgm:prSet phldrT="[Текст]" phldr="1"/>
      <dgm:spPr/>
      <dgm:t>
        <a:bodyPr/>
        <a:lstStyle/>
        <a:p>
          <a:endParaRPr lang="ru-RU"/>
        </a:p>
      </dgm:t>
    </dgm:pt>
    <dgm:pt modelId="{7EB0FAAA-6253-4F16-8A99-3E0DEFD0A44D}" type="parTrans" cxnId="{1A8254D1-C020-4D81-A6C6-70A95AFF397B}">
      <dgm:prSet/>
      <dgm:spPr/>
      <dgm:t>
        <a:bodyPr/>
        <a:lstStyle/>
        <a:p>
          <a:endParaRPr lang="ru-RU"/>
        </a:p>
      </dgm:t>
    </dgm:pt>
    <dgm:pt modelId="{09F5EBCB-7200-4444-9D20-B8A9F7D142ED}" type="sibTrans" cxnId="{1A8254D1-C020-4D81-A6C6-70A95AFF397B}">
      <dgm:prSet/>
      <dgm:spPr/>
      <dgm:t>
        <a:bodyPr/>
        <a:lstStyle/>
        <a:p>
          <a:endParaRPr lang="ru-RU"/>
        </a:p>
      </dgm:t>
    </dgm:pt>
    <dgm:pt modelId="{AD0702FA-19DA-4C20-85C7-62F35FF697DB}">
      <dgm:prSet phldrT="[Текст]"/>
      <dgm:spPr/>
      <dgm:t>
        <a:bodyPr/>
        <a:lstStyle/>
        <a:p>
          <a:r>
            <a:rPr lang="ru-RU" dirty="0" err="1" smtClean="0"/>
            <a:t>Суффизм</a:t>
          </a:r>
          <a:endParaRPr lang="ru-RU" dirty="0"/>
        </a:p>
      </dgm:t>
    </dgm:pt>
    <dgm:pt modelId="{2366D8D8-E22B-4513-B386-C56D7A694460}" type="parTrans" cxnId="{8D1147AA-DF2C-415B-99BE-503AAF884702}">
      <dgm:prSet/>
      <dgm:spPr/>
      <dgm:t>
        <a:bodyPr/>
        <a:lstStyle/>
        <a:p>
          <a:endParaRPr lang="ru-RU"/>
        </a:p>
      </dgm:t>
    </dgm:pt>
    <dgm:pt modelId="{129575CC-0473-4F1A-B358-620EE9A956A4}" type="sibTrans" cxnId="{8D1147AA-DF2C-415B-99BE-503AAF884702}">
      <dgm:prSet/>
      <dgm:spPr/>
      <dgm:t>
        <a:bodyPr/>
        <a:lstStyle/>
        <a:p>
          <a:endParaRPr lang="ru-RU"/>
        </a:p>
      </dgm:t>
    </dgm:pt>
    <dgm:pt modelId="{E39C1CD6-1415-423A-8F5F-5C4BB71B4302}">
      <dgm:prSet phldrT="[Текст]"/>
      <dgm:spPr/>
      <dgm:t>
        <a:bodyPr/>
        <a:lstStyle/>
        <a:p>
          <a:r>
            <a:rPr lang="ru-RU" dirty="0" smtClean="0"/>
            <a:t>Мистическое течение в исламе</a:t>
          </a:r>
          <a:endParaRPr lang="ru-RU" dirty="0"/>
        </a:p>
      </dgm:t>
    </dgm:pt>
    <dgm:pt modelId="{6360EB55-779F-4C53-A127-61F9A1A92AAB}" type="parTrans" cxnId="{B17E0C78-C8F1-4DC0-86C4-4FD659E7F860}">
      <dgm:prSet/>
      <dgm:spPr/>
      <dgm:t>
        <a:bodyPr/>
        <a:lstStyle/>
        <a:p>
          <a:endParaRPr lang="ru-RU"/>
        </a:p>
      </dgm:t>
    </dgm:pt>
    <dgm:pt modelId="{61BC442F-72E9-4D3B-AFE9-4BFF98C372F7}" type="sibTrans" cxnId="{B17E0C78-C8F1-4DC0-86C4-4FD659E7F860}">
      <dgm:prSet/>
      <dgm:spPr/>
      <dgm:t>
        <a:bodyPr/>
        <a:lstStyle/>
        <a:p>
          <a:endParaRPr lang="ru-RU"/>
        </a:p>
      </dgm:t>
    </dgm:pt>
    <dgm:pt modelId="{DCFA8261-8EA0-45FC-8266-DA7FFFAFE318}">
      <dgm:prSet phldrT="[Текст]"/>
      <dgm:spPr/>
      <dgm:t>
        <a:bodyPr/>
        <a:lstStyle/>
        <a:p>
          <a:r>
            <a:rPr lang="ru-RU" dirty="0" smtClean="0"/>
            <a:t>Характерен аскетизм</a:t>
          </a:r>
          <a:endParaRPr lang="ru-RU" dirty="0"/>
        </a:p>
      </dgm:t>
    </dgm:pt>
    <dgm:pt modelId="{0F3101F8-CCEA-456D-954F-B23EDBA50DA0}" type="parTrans" cxnId="{08CD146A-8B26-45AE-8317-8F5765FB01DF}">
      <dgm:prSet/>
      <dgm:spPr/>
      <dgm:t>
        <a:bodyPr/>
        <a:lstStyle/>
        <a:p>
          <a:endParaRPr lang="ru-RU"/>
        </a:p>
      </dgm:t>
    </dgm:pt>
    <dgm:pt modelId="{524823D3-693D-4023-A29B-F14527B0BC17}" type="sibTrans" cxnId="{08CD146A-8B26-45AE-8317-8F5765FB01DF}">
      <dgm:prSet/>
      <dgm:spPr/>
      <dgm:t>
        <a:bodyPr/>
        <a:lstStyle/>
        <a:p>
          <a:endParaRPr lang="ru-RU"/>
        </a:p>
      </dgm:t>
    </dgm:pt>
    <dgm:pt modelId="{3C3AECDD-4954-4897-85C7-6C7F9D100BEE}">
      <dgm:prSet phldrT="[Текст]"/>
      <dgm:spPr/>
      <dgm:t>
        <a:bodyPr/>
        <a:lstStyle/>
        <a:p>
          <a:r>
            <a:rPr lang="ru-RU" dirty="0" smtClean="0"/>
            <a:t>Признают сунну-сборник тестов о Пророке</a:t>
          </a:r>
          <a:endParaRPr lang="ru-RU" dirty="0"/>
        </a:p>
      </dgm:t>
    </dgm:pt>
    <dgm:pt modelId="{88C827F8-F9C9-4708-B110-1FAB80656A6F}" type="parTrans" cxnId="{2D0C5519-0B09-463B-8744-13281E1D6E16}">
      <dgm:prSet/>
      <dgm:spPr/>
    </dgm:pt>
    <dgm:pt modelId="{717A06DA-CC76-46F9-8613-C91FB7BE545F}" type="sibTrans" cxnId="{2D0C5519-0B09-463B-8744-13281E1D6E16}">
      <dgm:prSet/>
      <dgm:spPr/>
    </dgm:pt>
    <dgm:pt modelId="{FFDD3785-4639-4E83-BCDC-6327A53AF4AE}">
      <dgm:prSet phldrT="[Текст]"/>
      <dgm:spPr/>
      <dgm:t>
        <a:bodyPr/>
        <a:lstStyle/>
        <a:p>
          <a:endParaRPr lang="ru-RU" dirty="0"/>
        </a:p>
      </dgm:t>
    </dgm:pt>
    <dgm:pt modelId="{7CB49E6C-68FD-4AEE-9DE7-BBD15C0D1EFF}" type="parTrans" cxnId="{51ED46A0-BE08-42F2-9EEF-F8B1F97A2840}">
      <dgm:prSet/>
      <dgm:spPr/>
    </dgm:pt>
    <dgm:pt modelId="{9F4FC69F-29F9-47F4-A501-9E714EFED178}" type="sibTrans" cxnId="{51ED46A0-BE08-42F2-9EEF-F8B1F97A2840}">
      <dgm:prSet/>
      <dgm:spPr/>
    </dgm:pt>
    <dgm:pt modelId="{51D9314C-AF73-4498-9070-188301C55AE6}">
      <dgm:prSet phldrT="[Текст]"/>
      <dgm:spPr/>
      <dgm:t>
        <a:bodyPr/>
        <a:lstStyle/>
        <a:p>
          <a:r>
            <a:rPr lang="ru-RU" dirty="0" smtClean="0"/>
            <a:t>Существует особый мистический путь, пройдя по которому можно достичь спасения.</a:t>
          </a:r>
          <a:endParaRPr lang="ru-RU" dirty="0"/>
        </a:p>
      </dgm:t>
    </dgm:pt>
    <dgm:pt modelId="{DC946165-629E-4BB4-AF64-1C8CA9082725}" type="parTrans" cxnId="{C1D6F984-B125-44E8-8B22-587B3B2F5079}">
      <dgm:prSet/>
      <dgm:spPr/>
    </dgm:pt>
    <dgm:pt modelId="{EB85423A-08C3-49BA-A7C6-7A521CBF5E38}" type="sibTrans" cxnId="{C1D6F984-B125-44E8-8B22-587B3B2F5079}">
      <dgm:prSet/>
      <dgm:spPr/>
    </dgm:pt>
    <dgm:pt modelId="{1475C793-B6F9-4DFB-A7A2-FC6DF325B478}">
      <dgm:prSet phldrT="[Текст]"/>
      <dgm:spPr/>
      <dgm:t>
        <a:bodyPr/>
        <a:lstStyle/>
        <a:p>
          <a:r>
            <a:rPr lang="ru-RU" dirty="0" smtClean="0"/>
            <a:t>Характерные представители-монахи дервиши.</a:t>
          </a:r>
          <a:endParaRPr lang="ru-RU" dirty="0"/>
        </a:p>
      </dgm:t>
    </dgm:pt>
    <dgm:pt modelId="{2A82E8E1-578C-432C-8340-A508ECF89294}" type="parTrans" cxnId="{4DB47F8A-9012-4B2E-A7D8-475D35592CF2}">
      <dgm:prSet/>
      <dgm:spPr/>
    </dgm:pt>
    <dgm:pt modelId="{F305365D-3C42-4CD3-8BEF-488B6073BA5E}" type="sibTrans" cxnId="{4DB47F8A-9012-4B2E-A7D8-475D35592CF2}">
      <dgm:prSet/>
      <dgm:spPr/>
    </dgm:pt>
    <dgm:pt modelId="{D33D77AD-2F6A-4E75-A490-97092AF4720A}" type="pres">
      <dgm:prSet presAssocID="{C61BD4B8-77E3-44DE-A4BC-AA90FBAAE2DC}" presName="Name0" presStyleCnt="0">
        <dgm:presLayoutVars>
          <dgm:dir/>
          <dgm:animLvl val="lvl"/>
          <dgm:resizeHandles val="exact"/>
        </dgm:presLayoutVars>
      </dgm:prSet>
      <dgm:spPr/>
    </dgm:pt>
    <dgm:pt modelId="{CBE937B7-4199-4189-9BF8-2560EF46F34B}" type="pres">
      <dgm:prSet presAssocID="{0AA06A86-1700-49F7-953A-00222BFD9871}" presName="composite" presStyleCnt="0"/>
      <dgm:spPr/>
    </dgm:pt>
    <dgm:pt modelId="{16279DF0-FC70-4C86-BE90-E5DA85A665B6}" type="pres">
      <dgm:prSet presAssocID="{0AA06A86-1700-49F7-953A-00222BFD9871}" presName="parTx" presStyleLbl="alignNode1" presStyleIdx="0" presStyleCnt="3">
        <dgm:presLayoutVars>
          <dgm:chMax val="0"/>
          <dgm:chPref val="0"/>
          <dgm:bulletEnabled val="1"/>
        </dgm:presLayoutVars>
      </dgm:prSet>
      <dgm:spPr/>
    </dgm:pt>
    <dgm:pt modelId="{74580DCC-0580-4D17-A02E-5DA710CCCF18}" type="pres">
      <dgm:prSet presAssocID="{0AA06A86-1700-49F7-953A-00222BFD9871}" presName="desTx" presStyleLbl="alignAccFollowNode1" presStyleIdx="0" presStyleCnt="3">
        <dgm:presLayoutVars>
          <dgm:bulletEnabled val="1"/>
        </dgm:presLayoutVars>
      </dgm:prSet>
      <dgm:spPr/>
      <dgm:t>
        <a:bodyPr/>
        <a:lstStyle/>
        <a:p>
          <a:endParaRPr lang="ru-RU"/>
        </a:p>
      </dgm:t>
    </dgm:pt>
    <dgm:pt modelId="{8FD76232-6CBB-466E-BF1B-8C39D9F59B22}" type="pres">
      <dgm:prSet presAssocID="{7392872E-19F4-4C93-B195-C88979DB47BA}" presName="space" presStyleCnt="0"/>
      <dgm:spPr/>
    </dgm:pt>
    <dgm:pt modelId="{7A9A0F7A-C520-41BA-AD95-40B326318C2C}" type="pres">
      <dgm:prSet presAssocID="{A15D0F37-F4D3-4B6A-99BC-6953B8A70F8A}" presName="composite" presStyleCnt="0"/>
      <dgm:spPr/>
    </dgm:pt>
    <dgm:pt modelId="{60DA0123-8877-4D88-9E42-208D1E87FAF8}" type="pres">
      <dgm:prSet presAssocID="{A15D0F37-F4D3-4B6A-99BC-6953B8A70F8A}" presName="parTx" presStyleLbl="alignNode1" presStyleIdx="1" presStyleCnt="3">
        <dgm:presLayoutVars>
          <dgm:chMax val="0"/>
          <dgm:chPref val="0"/>
          <dgm:bulletEnabled val="1"/>
        </dgm:presLayoutVars>
      </dgm:prSet>
      <dgm:spPr/>
      <dgm:t>
        <a:bodyPr/>
        <a:lstStyle/>
        <a:p>
          <a:endParaRPr lang="ru-RU"/>
        </a:p>
      </dgm:t>
    </dgm:pt>
    <dgm:pt modelId="{82DA825A-E224-46F7-9A16-E483BA45FCC3}" type="pres">
      <dgm:prSet presAssocID="{A15D0F37-F4D3-4B6A-99BC-6953B8A70F8A}" presName="desTx" presStyleLbl="alignAccFollowNode1" presStyleIdx="1" presStyleCnt="3">
        <dgm:presLayoutVars>
          <dgm:bulletEnabled val="1"/>
        </dgm:presLayoutVars>
      </dgm:prSet>
      <dgm:spPr/>
      <dgm:t>
        <a:bodyPr/>
        <a:lstStyle/>
        <a:p>
          <a:endParaRPr lang="ru-RU"/>
        </a:p>
      </dgm:t>
    </dgm:pt>
    <dgm:pt modelId="{DAC7D335-2EB7-4061-8F3B-0DC077FE1084}" type="pres">
      <dgm:prSet presAssocID="{810F8F15-749B-439A-85E9-630B81FF1F53}" presName="space" presStyleCnt="0"/>
      <dgm:spPr/>
    </dgm:pt>
    <dgm:pt modelId="{E561939A-1599-4318-868D-6A49E34E5881}" type="pres">
      <dgm:prSet presAssocID="{AD0702FA-19DA-4C20-85C7-62F35FF697DB}" presName="composite" presStyleCnt="0"/>
      <dgm:spPr/>
    </dgm:pt>
    <dgm:pt modelId="{DD349FF0-610F-4ADA-AD67-B6753FEAB9E7}" type="pres">
      <dgm:prSet presAssocID="{AD0702FA-19DA-4C20-85C7-62F35FF697DB}" presName="parTx" presStyleLbl="alignNode1" presStyleIdx="2" presStyleCnt="3">
        <dgm:presLayoutVars>
          <dgm:chMax val="0"/>
          <dgm:chPref val="0"/>
          <dgm:bulletEnabled val="1"/>
        </dgm:presLayoutVars>
      </dgm:prSet>
      <dgm:spPr/>
    </dgm:pt>
    <dgm:pt modelId="{9111FDB1-59C7-4D47-B6DB-377B72D23C26}" type="pres">
      <dgm:prSet presAssocID="{AD0702FA-19DA-4C20-85C7-62F35FF697DB}" presName="desTx" presStyleLbl="alignAccFollowNode1" presStyleIdx="2" presStyleCnt="3">
        <dgm:presLayoutVars>
          <dgm:bulletEnabled val="1"/>
        </dgm:presLayoutVars>
      </dgm:prSet>
      <dgm:spPr/>
      <dgm:t>
        <a:bodyPr/>
        <a:lstStyle/>
        <a:p>
          <a:endParaRPr lang="ru-RU"/>
        </a:p>
      </dgm:t>
    </dgm:pt>
  </dgm:ptLst>
  <dgm:cxnLst>
    <dgm:cxn modelId="{7D95DA96-4251-48E2-AB60-255A38522ACE}" type="presOf" srcId="{C61BD4B8-77E3-44DE-A4BC-AA90FBAAE2DC}" destId="{D33D77AD-2F6A-4E75-A490-97092AF4720A}" srcOrd="0" destOrd="0" presId="urn:microsoft.com/office/officeart/2005/8/layout/hList1"/>
    <dgm:cxn modelId="{7255F209-5E35-414C-8AB7-5392F470092B}" type="presOf" srcId="{AD0702FA-19DA-4C20-85C7-62F35FF697DB}" destId="{DD349FF0-610F-4ADA-AD67-B6753FEAB9E7}" srcOrd="0" destOrd="0" presId="urn:microsoft.com/office/officeart/2005/8/layout/hList1"/>
    <dgm:cxn modelId="{3B453A6E-FEBD-4BC4-B4EF-1D0605C09017}" type="presOf" srcId="{51D9314C-AF73-4498-9070-188301C55AE6}" destId="{9111FDB1-59C7-4D47-B6DB-377B72D23C26}" srcOrd="0" destOrd="2" presId="urn:microsoft.com/office/officeart/2005/8/layout/hList1"/>
    <dgm:cxn modelId="{2D0C5519-0B09-463B-8744-13281E1D6E16}" srcId="{0AA06A86-1700-49F7-953A-00222BFD9871}" destId="{3C3AECDD-4954-4897-85C7-6C7F9D100BEE}" srcOrd="1" destOrd="0" parTransId="{88C827F8-F9C9-4708-B110-1FAB80656A6F}" sibTransId="{717A06DA-CC76-46F9-8613-C91FB7BE545F}"/>
    <dgm:cxn modelId="{C1E0E263-5DD7-46B4-A10E-A0E0B788F3A5}" type="presOf" srcId="{35E2FAD9-7341-40E3-BE4C-B49B296C361D}" destId="{82DA825A-E224-46F7-9A16-E483BA45FCC3}" srcOrd="0" destOrd="1" presId="urn:microsoft.com/office/officeart/2005/8/layout/hList1"/>
    <dgm:cxn modelId="{C1D6F984-B125-44E8-8B22-587B3B2F5079}" srcId="{AD0702FA-19DA-4C20-85C7-62F35FF697DB}" destId="{51D9314C-AF73-4498-9070-188301C55AE6}" srcOrd="2" destOrd="0" parTransId="{DC946165-629E-4BB4-AF64-1C8CA9082725}" sibTransId="{EB85423A-08C3-49BA-A7C6-7A521CBF5E38}"/>
    <dgm:cxn modelId="{B17E0C78-C8F1-4DC0-86C4-4FD659E7F860}" srcId="{AD0702FA-19DA-4C20-85C7-62F35FF697DB}" destId="{E39C1CD6-1415-423A-8F5F-5C4BB71B4302}" srcOrd="0" destOrd="0" parTransId="{6360EB55-779F-4C53-A127-61F9A1A92AAB}" sibTransId="{61BC442F-72E9-4D3B-AFE9-4BFF98C372F7}"/>
    <dgm:cxn modelId="{4DB47F8A-9012-4B2E-A7D8-475D35592CF2}" srcId="{AD0702FA-19DA-4C20-85C7-62F35FF697DB}" destId="{1475C793-B6F9-4DFB-A7A2-FC6DF325B478}" srcOrd="3" destOrd="0" parTransId="{2A82E8E1-578C-432C-8340-A508ECF89294}" sibTransId="{F305365D-3C42-4CD3-8BEF-488B6073BA5E}"/>
    <dgm:cxn modelId="{1A09D207-818A-4FF8-834C-435C3CF8106A}" srcId="{A15D0F37-F4D3-4B6A-99BC-6953B8A70F8A}" destId="{F541D71A-9B72-4CA8-B1F6-ECBE24CB4F2E}" srcOrd="0" destOrd="0" parTransId="{964F1223-B388-4AA2-AB28-586F40D3B1F2}" sibTransId="{0B885DDB-CCE6-44A2-BCA3-9B4C63DAE276}"/>
    <dgm:cxn modelId="{50523D64-309B-4DF3-9E6E-6A085F21790A}" type="presOf" srcId="{F541D71A-9B72-4CA8-B1F6-ECBE24CB4F2E}" destId="{82DA825A-E224-46F7-9A16-E483BA45FCC3}" srcOrd="0" destOrd="0" presId="urn:microsoft.com/office/officeart/2005/8/layout/hList1"/>
    <dgm:cxn modelId="{08CD146A-8B26-45AE-8317-8F5765FB01DF}" srcId="{AD0702FA-19DA-4C20-85C7-62F35FF697DB}" destId="{DCFA8261-8EA0-45FC-8266-DA7FFFAFE318}" srcOrd="1" destOrd="0" parTransId="{0F3101F8-CCEA-456D-954F-B23EDBA50DA0}" sibTransId="{524823D3-693D-4023-A29B-F14527B0BC17}"/>
    <dgm:cxn modelId="{CED9FB47-0317-4C9D-B06B-4DFFD94882F9}" type="presOf" srcId="{FFDD3785-4639-4E83-BCDC-6327A53AF4AE}" destId="{9111FDB1-59C7-4D47-B6DB-377B72D23C26}" srcOrd="0" destOrd="4" presId="urn:microsoft.com/office/officeart/2005/8/layout/hList1"/>
    <dgm:cxn modelId="{51ED46A0-BE08-42F2-9EEF-F8B1F97A2840}" srcId="{AD0702FA-19DA-4C20-85C7-62F35FF697DB}" destId="{FFDD3785-4639-4E83-BCDC-6327A53AF4AE}" srcOrd="4" destOrd="0" parTransId="{7CB49E6C-68FD-4AEE-9DE7-BBD15C0D1EFF}" sibTransId="{9F4FC69F-29F9-47F4-A501-9E714EFED178}"/>
    <dgm:cxn modelId="{BB9C2C66-CD9B-4029-A8EB-8A4774259ECA}" type="presOf" srcId="{DCFA8261-8EA0-45FC-8266-DA7FFFAFE318}" destId="{9111FDB1-59C7-4D47-B6DB-377B72D23C26}" srcOrd="0" destOrd="1" presId="urn:microsoft.com/office/officeart/2005/8/layout/hList1"/>
    <dgm:cxn modelId="{73560A6C-9DFB-4278-A32C-A05FE5E6A451}" type="presOf" srcId="{3C3AECDD-4954-4897-85C7-6C7F9D100BEE}" destId="{74580DCC-0580-4D17-A02E-5DA710CCCF18}" srcOrd="0" destOrd="1" presId="urn:microsoft.com/office/officeart/2005/8/layout/hList1"/>
    <dgm:cxn modelId="{F9CDF640-60CE-4CE0-A9DE-DCCF74F5B2C9}" srcId="{C61BD4B8-77E3-44DE-A4BC-AA90FBAAE2DC}" destId="{A15D0F37-F4D3-4B6A-99BC-6953B8A70F8A}" srcOrd="1" destOrd="0" parTransId="{A3ECF67B-487A-4797-AD90-89E2DAEFF222}" sibTransId="{810F8F15-749B-439A-85E9-630B81FF1F53}"/>
    <dgm:cxn modelId="{083EEF05-51EE-4B6A-BE9D-21C33BCDA34C}" type="presOf" srcId="{0AA06A86-1700-49F7-953A-00222BFD9871}" destId="{16279DF0-FC70-4C86-BE90-E5DA85A665B6}" srcOrd="0" destOrd="0" presId="urn:microsoft.com/office/officeart/2005/8/layout/hList1"/>
    <dgm:cxn modelId="{8BBF03A1-3742-4949-98B1-C3D446D7FD88}" type="presOf" srcId="{1E9E3929-DC76-4762-9AF1-4B26153173B0}" destId="{74580DCC-0580-4D17-A02E-5DA710CCCF18}" srcOrd="0" destOrd="0" presId="urn:microsoft.com/office/officeart/2005/8/layout/hList1"/>
    <dgm:cxn modelId="{AAC32D4D-BD02-4318-AB19-C27BA7BE01B2}" srcId="{C61BD4B8-77E3-44DE-A4BC-AA90FBAAE2DC}" destId="{0AA06A86-1700-49F7-953A-00222BFD9871}" srcOrd="0" destOrd="0" parTransId="{1D027484-151D-4FC1-9A0B-622E52E85DB3}" sibTransId="{7392872E-19F4-4C93-B195-C88979DB47BA}"/>
    <dgm:cxn modelId="{1A8254D1-C020-4D81-A6C6-70A95AFF397B}" srcId="{A15D0F37-F4D3-4B6A-99BC-6953B8A70F8A}" destId="{35E2FAD9-7341-40E3-BE4C-B49B296C361D}" srcOrd="1" destOrd="0" parTransId="{7EB0FAAA-6253-4F16-8A99-3E0DEFD0A44D}" sibTransId="{09F5EBCB-7200-4444-9D20-B8A9F7D142ED}"/>
    <dgm:cxn modelId="{AF275EB9-378B-44F3-89EB-16A2E6FC65B1}" srcId="{0AA06A86-1700-49F7-953A-00222BFD9871}" destId="{1E9E3929-DC76-4762-9AF1-4B26153173B0}" srcOrd="0" destOrd="0" parTransId="{50EB9C0F-8CDE-4FF0-908C-41FBF1C22CF2}" sibTransId="{CA1D7CAD-DE30-4535-97C2-6F1241568950}"/>
    <dgm:cxn modelId="{68681685-8E6F-4636-940E-73DCE4133E56}" type="presOf" srcId="{E39C1CD6-1415-423A-8F5F-5C4BB71B4302}" destId="{9111FDB1-59C7-4D47-B6DB-377B72D23C26}" srcOrd="0" destOrd="0" presId="urn:microsoft.com/office/officeart/2005/8/layout/hList1"/>
    <dgm:cxn modelId="{2C4CBEA4-720F-4834-9D7B-5D5B33503BDE}" type="presOf" srcId="{1475C793-B6F9-4DFB-A7A2-FC6DF325B478}" destId="{9111FDB1-59C7-4D47-B6DB-377B72D23C26}" srcOrd="0" destOrd="3" presId="urn:microsoft.com/office/officeart/2005/8/layout/hList1"/>
    <dgm:cxn modelId="{72C73E27-E352-444A-824D-145C645F6A64}" type="presOf" srcId="{A15D0F37-F4D3-4B6A-99BC-6953B8A70F8A}" destId="{60DA0123-8877-4D88-9E42-208D1E87FAF8}" srcOrd="0" destOrd="0" presId="urn:microsoft.com/office/officeart/2005/8/layout/hList1"/>
    <dgm:cxn modelId="{8D1147AA-DF2C-415B-99BE-503AAF884702}" srcId="{C61BD4B8-77E3-44DE-A4BC-AA90FBAAE2DC}" destId="{AD0702FA-19DA-4C20-85C7-62F35FF697DB}" srcOrd="2" destOrd="0" parTransId="{2366D8D8-E22B-4513-B386-C56D7A694460}" sibTransId="{129575CC-0473-4F1A-B358-620EE9A956A4}"/>
    <dgm:cxn modelId="{B4A91B32-86CF-444D-9B43-F0988237A45D}" type="presParOf" srcId="{D33D77AD-2F6A-4E75-A490-97092AF4720A}" destId="{CBE937B7-4199-4189-9BF8-2560EF46F34B}" srcOrd="0" destOrd="0" presId="urn:microsoft.com/office/officeart/2005/8/layout/hList1"/>
    <dgm:cxn modelId="{7D9F3503-E4AF-4700-A9BB-84D55BCF5733}" type="presParOf" srcId="{CBE937B7-4199-4189-9BF8-2560EF46F34B}" destId="{16279DF0-FC70-4C86-BE90-E5DA85A665B6}" srcOrd="0" destOrd="0" presId="urn:microsoft.com/office/officeart/2005/8/layout/hList1"/>
    <dgm:cxn modelId="{A0674E1D-A8D7-45D5-AEE0-738D5E9934C3}" type="presParOf" srcId="{CBE937B7-4199-4189-9BF8-2560EF46F34B}" destId="{74580DCC-0580-4D17-A02E-5DA710CCCF18}" srcOrd="1" destOrd="0" presId="urn:microsoft.com/office/officeart/2005/8/layout/hList1"/>
    <dgm:cxn modelId="{5919D267-BE44-4E9F-AD52-7B53C113D350}" type="presParOf" srcId="{D33D77AD-2F6A-4E75-A490-97092AF4720A}" destId="{8FD76232-6CBB-466E-BF1B-8C39D9F59B22}" srcOrd="1" destOrd="0" presId="urn:microsoft.com/office/officeart/2005/8/layout/hList1"/>
    <dgm:cxn modelId="{442E67FC-158D-48E1-8B96-B57CFB545602}" type="presParOf" srcId="{D33D77AD-2F6A-4E75-A490-97092AF4720A}" destId="{7A9A0F7A-C520-41BA-AD95-40B326318C2C}" srcOrd="2" destOrd="0" presId="urn:microsoft.com/office/officeart/2005/8/layout/hList1"/>
    <dgm:cxn modelId="{D327412C-0F69-46F9-921A-87F8EEAAFCCE}" type="presParOf" srcId="{7A9A0F7A-C520-41BA-AD95-40B326318C2C}" destId="{60DA0123-8877-4D88-9E42-208D1E87FAF8}" srcOrd="0" destOrd="0" presId="urn:microsoft.com/office/officeart/2005/8/layout/hList1"/>
    <dgm:cxn modelId="{F3069039-E5AB-492A-B264-8CB3AB6B02B6}" type="presParOf" srcId="{7A9A0F7A-C520-41BA-AD95-40B326318C2C}" destId="{82DA825A-E224-46F7-9A16-E483BA45FCC3}" srcOrd="1" destOrd="0" presId="urn:microsoft.com/office/officeart/2005/8/layout/hList1"/>
    <dgm:cxn modelId="{6EB924F7-2052-4DF6-9AFE-75227696E2DC}" type="presParOf" srcId="{D33D77AD-2F6A-4E75-A490-97092AF4720A}" destId="{DAC7D335-2EB7-4061-8F3B-0DC077FE1084}" srcOrd="3" destOrd="0" presId="urn:microsoft.com/office/officeart/2005/8/layout/hList1"/>
    <dgm:cxn modelId="{0BE4F0E8-542E-4344-A583-6E7BAB4BD099}" type="presParOf" srcId="{D33D77AD-2F6A-4E75-A490-97092AF4720A}" destId="{E561939A-1599-4318-868D-6A49E34E5881}" srcOrd="4" destOrd="0" presId="urn:microsoft.com/office/officeart/2005/8/layout/hList1"/>
    <dgm:cxn modelId="{4223E068-4F5B-4D82-A79B-384BB7E73B88}" type="presParOf" srcId="{E561939A-1599-4318-868D-6A49E34E5881}" destId="{DD349FF0-610F-4ADA-AD67-B6753FEAB9E7}" srcOrd="0" destOrd="0" presId="urn:microsoft.com/office/officeart/2005/8/layout/hList1"/>
    <dgm:cxn modelId="{0986025A-F03C-4767-840B-89B8835DE251}" type="presParOf" srcId="{E561939A-1599-4318-868D-6A49E34E5881}" destId="{9111FDB1-59C7-4D47-B6DB-377B72D23C26}"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0648773-CB7F-4325-9D95-01AF5C62D930}" type="datetimeFigureOut">
              <a:rPr lang="ru-RU" smtClean="0"/>
              <a:t>14.12.2012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6E8A0FB-1286-4AFE-8D60-9216251CD96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648773-CB7F-4325-9D95-01AF5C62D930}" type="datetimeFigureOut">
              <a:rPr lang="ru-RU" smtClean="0"/>
              <a:t>14.12.2012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E8A0FB-1286-4AFE-8D60-9216251CD96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648773-CB7F-4325-9D95-01AF5C62D930}" type="datetimeFigureOut">
              <a:rPr lang="ru-RU" smtClean="0"/>
              <a:t>14.12.2012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E8A0FB-1286-4AFE-8D60-9216251CD96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648773-CB7F-4325-9D95-01AF5C62D930}" type="datetimeFigureOut">
              <a:rPr lang="ru-RU" smtClean="0"/>
              <a:t>14.12.2012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E8A0FB-1286-4AFE-8D60-9216251CD96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0648773-CB7F-4325-9D95-01AF5C62D930}" type="datetimeFigureOut">
              <a:rPr lang="ru-RU" smtClean="0"/>
              <a:t>14.12.2012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E8A0FB-1286-4AFE-8D60-9216251CD96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648773-CB7F-4325-9D95-01AF5C62D930}" type="datetimeFigureOut">
              <a:rPr lang="ru-RU" smtClean="0"/>
              <a:t>14.12.2012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E8A0FB-1286-4AFE-8D60-9216251CD96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0648773-CB7F-4325-9D95-01AF5C62D930}" type="datetimeFigureOut">
              <a:rPr lang="ru-RU" smtClean="0"/>
              <a:t>14.12.2012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E8A0FB-1286-4AFE-8D60-9216251CD96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0648773-CB7F-4325-9D95-01AF5C62D930}" type="datetimeFigureOut">
              <a:rPr lang="ru-RU" smtClean="0"/>
              <a:t>14.12.2012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E8A0FB-1286-4AFE-8D60-9216251CD96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648773-CB7F-4325-9D95-01AF5C62D930}" type="datetimeFigureOut">
              <a:rPr lang="ru-RU" smtClean="0"/>
              <a:t>14.12.2012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E8A0FB-1286-4AFE-8D60-9216251CD96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648773-CB7F-4325-9D95-01AF5C62D930}" type="datetimeFigureOut">
              <a:rPr lang="ru-RU" smtClean="0"/>
              <a:t>14.12.2012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E8A0FB-1286-4AFE-8D60-9216251CD96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0648773-CB7F-4325-9D95-01AF5C62D930}" type="datetimeFigureOut">
              <a:rPr lang="ru-RU" smtClean="0"/>
              <a:t>14.12.2012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6E8A0FB-1286-4AFE-8D60-9216251CD96A}"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648773-CB7F-4325-9D95-01AF5C62D930}" type="datetimeFigureOut">
              <a:rPr lang="ru-RU" smtClean="0"/>
              <a:t>14.12.2012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E8A0FB-1286-4AFE-8D60-9216251CD96A}"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chemeClr val="tx1"/>
                </a:solidFill>
              </a:rPr>
              <a:t>Арабо-мусульманская культура в Средние века </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Кааба</a:t>
            </a:r>
            <a:endParaRPr lang="ru-RU" dirty="0"/>
          </a:p>
        </p:txBody>
      </p:sp>
      <p:sp>
        <p:nvSpPr>
          <p:cNvPr id="3" name="Текст 2"/>
          <p:cNvSpPr>
            <a:spLocks noGrp="1"/>
          </p:cNvSpPr>
          <p:nvPr>
            <p:ph type="body" idx="2"/>
          </p:nvPr>
        </p:nvSpPr>
        <p:spPr/>
        <p:txBody>
          <a:bodyPr/>
          <a:lstStyle/>
          <a:p>
            <a:pPr algn="just"/>
            <a:r>
              <a:rPr lang="ru-RU" dirty="0" smtClean="0"/>
              <a:t> мусульманская святыня в виде кубической постройки во внутреннем дворе Заповедной Мечети (Мекка). Это одно из основных мест, собирающее согласно кораническим предписаниям паломников во время </a:t>
            </a:r>
            <a:r>
              <a:rPr lang="ru-RU" b="1" i="1" dirty="0" smtClean="0"/>
              <a:t>хаджа</a:t>
            </a:r>
            <a:endParaRPr lang="ru-RU" b="1" i="1" dirty="0" smtClean="0"/>
          </a:p>
          <a:p>
            <a:pPr algn="just"/>
            <a:r>
              <a:rPr lang="ru-RU" b="1" i="1" dirty="0" smtClean="0"/>
              <a:t>Чёрный </a:t>
            </a:r>
            <a:r>
              <a:rPr lang="ru-RU" b="1" i="1" dirty="0" smtClean="0"/>
              <a:t>камень</a:t>
            </a:r>
            <a:r>
              <a:rPr lang="ru-RU" dirty="0" smtClean="0"/>
              <a:t> находится в восточном углу Каабы на высоте 1,5 м и заключён в серебряную оправу</a:t>
            </a:r>
            <a:r>
              <a:rPr lang="ru-RU" dirty="0" smtClean="0"/>
              <a:t>. </a:t>
            </a:r>
            <a:r>
              <a:rPr lang="ru-RU" dirty="0" smtClean="0"/>
              <a:t>Видимая поверхность камня имеет площадь примерно 16,5 × 20 см. Чёрный камень состоит из трех скрепленных воедино и обрамленных в серебро обломков красновато-черного цвета</a:t>
            </a:r>
            <a:endParaRPr lang="ru-RU" dirty="0"/>
          </a:p>
        </p:txBody>
      </p:sp>
      <p:pic>
        <p:nvPicPr>
          <p:cNvPr id="11266" name="Picture 2" descr="C:\Documents and Settings\admin\Мои документы\Владение Дмитрия Федотова\Работа\ислам\800px-A_packed_house_-_Flickr_-_Al_Jazeera_English.webp"/>
          <p:cNvPicPr>
            <a:picLocks noGrp="1" noChangeAspect="1" noChangeArrowheads="1"/>
          </p:cNvPicPr>
          <p:nvPr>
            <p:ph sz="half" idx="1"/>
          </p:nvPr>
        </p:nvPicPr>
        <p:blipFill>
          <a:blip r:embed="rId2"/>
          <a:srcRect/>
          <a:stretch>
            <a:fillRect/>
          </a:stretch>
        </p:blipFill>
        <p:spPr bwMode="auto">
          <a:xfrm>
            <a:off x="3575050" y="2045493"/>
            <a:ext cx="5111750" cy="38338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Направления Ислама</a:t>
            </a:r>
            <a:endParaRPr lang="ru-RU" dirty="0"/>
          </a:p>
        </p:txBody>
      </p:sp>
      <p:graphicFrame>
        <p:nvGraphicFramePr>
          <p:cNvPr id="5" name="Содержимое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Арабский халифат</a:t>
            </a:r>
            <a:endParaRPr lang="ru-RU" dirty="0"/>
          </a:p>
        </p:txBody>
      </p:sp>
      <p:sp>
        <p:nvSpPr>
          <p:cNvPr id="3" name="Содержимое 2"/>
          <p:cNvSpPr>
            <a:spLocks noGrp="1"/>
          </p:cNvSpPr>
          <p:nvPr>
            <p:ph idx="1"/>
          </p:nvPr>
        </p:nvSpPr>
        <p:spPr/>
        <p:txBody>
          <a:bodyPr>
            <a:normAutofit fontScale="92500"/>
          </a:bodyPr>
          <a:lstStyle/>
          <a:p>
            <a:r>
              <a:rPr lang="ru-RU" dirty="0" smtClean="0"/>
              <a:t>Арабский халифат получил широкое распространение власти и влияния на обширных территориях от Гибралтара до Инда, благодаря пророку Мухаммеду в VII в., который провозгласил новую монотеистическую религию (ислам). Арабский халифат стал новым центром развития, накопления и взаимодействия различных культурных традиций. В период «золотого века» мусульманской культуры (IX-XII веков), который получил развитие на почве цивилизации ислама, мусульманская культура стала одной из главных определяющих в материальной и духовной культуре.</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Арабский халифат</a:t>
            </a:r>
            <a:endParaRPr lang="ru-RU" dirty="0"/>
          </a:p>
        </p:txBody>
      </p:sp>
      <p:pic>
        <p:nvPicPr>
          <p:cNvPr id="7170" name="Picture 2" descr="C:\Documents and Settings\admin\Мои документы\Владение Дмитрия Федотова\Работа\ислам\ar_hal_8_9.jpg"/>
          <p:cNvPicPr>
            <a:picLocks noGrp="1" noChangeAspect="1" noChangeArrowheads="1"/>
          </p:cNvPicPr>
          <p:nvPr>
            <p:ph idx="1"/>
          </p:nvPr>
        </p:nvPicPr>
        <p:blipFill>
          <a:blip r:embed="rId2"/>
          <a:srcRect/>
          <a:stretch>
            <a:fillRect/>
          </a:stretch>
        </p:blipFill>
        <p:spPr bwMode="auto">
          <a:xfrm>
            <a:off x="1406540" y="1935163"/>
            <a:ext cx="6330919" cy="43894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Культура халифата</a:t>
            </a:r>
            <a:endParaRPr lang="ru-RU" dirty="0"/>
          </a:p>
        </p:txBody>
      </p:sp>
      <p:sp>
        <p:nvSpPr>
          <p:cNvPr id="3" name="Содержимое 2"/>
          <p:cNvSpPr>
            <a:spLocks noGrp="1"/>
          </p:cNvSpPr>
          <p:nvPr>
            <p:ph idx="1"/>
          </p:nvPr>
        </p:nvSpPr>
        <p:spPr/>
        <p:txBody>
          <a:bodyPr>
            <a:normAutofit fontScale="92500" lnSpcReduction="20000"/>
          </a:bodyPr>
          <a:lstStyle/>
          <a:p>
            <a:pPr algn="just"/>
            <a:r>
              <a:rPr lang="ru-RU" dirty="0" smtClean="0"/>
              <a:t>Обыкновенно называют эту культуру арабской, потому что органом умственной жизни для всех народов халифата сделался язык арабский, — говорят поэтому: «арабское искусство», «арабская наука» и т. п.; но в сущности это были больше всего остатки культуры </a:t>
            </a:r>
            <a:r>
              <a:rPr lang="ru-RU" dirty="0" err="1" smtClean="0"/>
              <a:t>сасанидской</a:t>
            </a:r>
            <a:r>
              <a:rPr lang="ru-RU" dirty="0" smtClean="0"/>
              <a:t> и вообще </a:t>
            </a:r>
            <a:r>
              <a:rPr lang="ru-RU" dirty="0" err="1" smtClean="0"/>
              <a:t>староперсидской</a:t>
            </a:r>
            <a:r>
              <a:rPr lang="ru-RU" dirty="0" smtClean="0"/>
              <a:t> (которая, как известно, восприняла также многое из Индии, Ассирии, Вавилона и, </a:t>
            </a:r>
            <a:r>
              <a:rPr lang="ru-RU" dirty="0" err="1" smtClean="0"/>
              <a:t>опосредственно</a:t>
            </a:r>
            <a:r>
              <a:rPr lang="ru-RU" dirty="0" smtClean="0"/>
              <a:t>, из Греции). В западно-азиатских и египетской частях халифата мы наблюдаем развитие остатков культуры византийской, подобно тому, как в Северной Африке, Сицилии и Испании — культуры римской и римско-испанской, — и однородности в них незаметно, если исключить связующее их звено — арабский язык.</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Арабская Испания.</a:t>
            </a:r>
            <a:endParaRPr lang="ru-RU" dirty="0"/>
          </a:p>
        </p:txBody>
      </p:sp>
      <p:sp>
        <p:nvSpPr>
          <p:cNvPr id="3" name="Содержимое 2"/>
          <p:cNvSpPr>
            <a:spLocks noGrp="1"/>
          </p:cNvSpPr>
          <p:nvPr>
            <p:ph idx="1"/>
          </p:nvPr>
        </p:nvSpPr>
        <p:spPr/>
        <p:txBody>
          <a:bodyPr/>
          <a:lstStyle/>
          <a:p>
            <a:r>
              <a:rPr lang="ru-RU" dirty="0" smtClean="0"/>
              <a:t>Блестящий расцвет пережила арабо-испанская цивилизация в 10—15 вв. Центрами её были Кордова, Севилья, Малага и Гранада.</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Дворец </a:t>
            </a:r>
            <a:r>
              <a:rPr lang="ru-RU" dirty="0" err="1" smtClean="0"/>
              <a:t>Альгамбра</a:t>
            </a:r>
            <a:r>
              <a:rPr lang="ru-RU" dirty="0" smtClean="0"/>
              <a:t> в Гранаде</a:t>
            </a:r>
            <a:endParaRPr lang="ru-RU" dirty="0"/>
          </a:p>
        </p:txBody>
      </p:sp>
      <p:sp>
        <p:nvSpPr>
          <p:cNvPr id="6" name="Текст 5"/>
          <p:cNvSpPr>
            <a:spLocks noGrp="1"/>
          </p:cNvSpPr>
          <p:nvPr>
            <p:ph type="body" idx="2"/>
          </p:nvPr>
        </p:nvSpPr>
        <p:spPr/>
        <p:txBody>
          <a:bodyPr/>
          <a:lstStyle/>
          <a:p>
            <a:pPr algn="just"/>
            <a:r>
              <a:rPr lang="ru-RU" dirty="0" smtClean="0"/>
              <a:t>архитектурно-парковый ансамбль, расположенный на холмистой террасе в восточной части города Гранада в Южной Испании. В состав обширного комплекса, заключенного в крепостные стены с башнями, входили также мечети, жилые дома, бани, сады, склады, кладбище. В настоящее время является музеем исламской архитектуры.</a:t>
            </a:r>
            <a:endParaRPr lang="ru-RU" dirty="0"/>
          </a:p>
        </p:txBody>
      </p:sp>
      <p:pic>
        <p:nvPicPr>
          <p:cNvPr id="15362" name="Picture 2" descr="C:\Documents and Settings\admin\Мои документы\Владение Дмитрия Федотова\Работа\ислам\85220233_granada3.jpg"/>
          <p:cNvPicPr>
            <a:picLocks noGrp="1" noChangeAspect="1" noChangeArrowheads="1"/>
          </p:cNvPicPr>
          <p:nvPr>
            <p:ph sz="half" idx="1"/>
          </p:nvPr>
        </p:nvPicPr>
        <p:blipFill>
          <a:blip r:embed="rId2"/>
          <a:srcRect/>
          <a:stretch>
            <a:fillRect/>
          </a:stretch>
        </p:blipFill>
        <p:spPr bwMode="auto">
          <a:xfrm>
            <a:off x="4143372" y="-25645"/>
            <a:ext cx="5000628" cy="3205485"/>
          </a:xfrm>
          <a:prstGeom prst="rect">
            <a:avLst/>
          </a:prstGeom>
          <a:noFill/>
        </p:spPr>
      </p:pic>
      <p:pic>
        <p:nvPicPr>
          <p:cNvPr id="15363" name="Picture 3" descr="C:\Documents and Settings\admin\Мои документы\Владение Дмитрия Федотова\Работа\ислам\GranadaAlhambraLions2.webp"/>
          <p:cNvPicPr>
            <a:picLocks noChangeAspect="1" noChangeArrowheads="1"/>
          </p:cNvPicPr>
          <p:nvPr/>
        </p:nvPicPr>
        <p:blipFill>
          <a:blip r:embed="rId3"/>
          <a:srcRect/>
          <a:stretch>
            <a:fillRect/>
          </a:stretch>
        </p:blipFill>
        <p:spPr bwMode="auto">
          <a:xfrm>
            <a:off x="6522300" y="3214686"/>
            <a:ext cx="2621700" cy="3643314"/>
          </a:xfrm>
          <a:prstGeom prst="rect">
            <a:avLst/>
          </a:prstGeom>
          <a:noFill/>
        </p:spPr>
      </p:pic>
      <p:pic>
        <p:nvPicPr>
          <p:cNvPr id="15364" name="Picture 4" descr="C:\Documents and Settings\admin\Мои документы\Владение Дмитрия Федотова\Работа\ислам\450px-Patio_de_los_Arrayanes.webp"/>
          <p:cNvPicPr>
            <a:picLocks noChangeAspect="1" noChangeArrowheads="1"/>
          </p:cNvPicPr>
          <p:nvPr/>
        </p:nvPicPr>
        <p:blipFill>
          <a:blip r:embed="rId4"/>
          <a:srcRect/>
          <a:stretch>
            <a:fillRect/>
          </a:stretch>
        </p:blipFill>
        <p:spPr bwMode="auto">
          <a:xfrm>
            <a:off x="3768322" y="3214686"/>
            <a:ext cx="2732486" cy="364331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Мои документы\Владение Дмитрия Федотова\Работа\ислам\alhambra1.jpg"/>
          <p:cNvPicPr>
            <a:picLocks noChangeAspect="1" noChangeArrowheads="1"/>
          </p:cNvPicPr>
          <p:nvPr/>
        </p:nvPicPr>
        <p:blipFill>
          <a:blip r:embed="rId2"/>
          <a:srcRect/>
          <a:stretch>
            <a:fillRect/>
          </a:stretch>
        </p:blipFill>
        <p:spPr bwMode="auto">
          <a:xfrm>
            <a:off x="-1" y="0"/>
            <a:ext cx="4381499" cy="3286124"/>
          </a:xfrm>
          <a:prstGeom prst="rect">
            <a:avLst/>
          </a:prstGeom>
          <a:noFill/>
        </p:spPr>
      </p:pic>
      <p:pic>
        <p:nvPicPr>
          <p:cNvPr id="16387" name="Picture 3" descr="C:\Documents and Settings\admin\Мои документы\Владение Дмитрия Федотова\Работа\ислам\1229535534_5.webp"/>
          <p:cNvPicPr>
            <a:picLocks noChangeAspect="1" noChangeArrowheads="1"/>
          </p:cNvPicPr>
          <p:nvPr/>
        </p:nvPicPr>
        <p:blipFill>
          <a:blip r:embed="rId3"/>
          <a:srcRect/>
          <a:stretch>
            <a:fillRect/>
          </a:stretch>
        </p:blipFill>
        <p:spPr bwMode="auto">
          <a:xfrm>
            <a:off x="4357686" y="3286124"/>
            <a:ext cx="4572032" cy="34290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Архитектурный комплекс Храмовой горы в Иерусалиме.</a:t>
            </a:r>
            <a:endParaRPr lang="ru-RU" dirty="0"/>
          </a:p>
        </p:txBody>
      </p:sp>
      <p:pic>
        <p:nvPicPr>
          <p:cNvPr id="3074" name="Picture 2" descr="C:\Documents and Settings\admin\Мои документы\Владение Дмитрия Федотова\Работа\ислам\dome-du-rocher-mont-du-temple1.jpg"/>
          <p:cNvPicPr>
            <a:picLocks noGrp="1" noChangeAspect="1" noChangeArrowheads="1"/>
          </p:cNvPicPr>
          <p:nvPr>
            <p:ph idx="1"/>
          </p:nvPr>
        </p:nvPicPr>
        <p:blipFill>
          <a:blip r:embed="rId2"/>
          <a:srcRect/>
          <a:stretch>
            <a:fillRect/>
          </a:stretch>
        </p:blipFill>
        <p:spPr bwMode="auto">
          <a:xfrm>
            <a:off x="1568598" y="1935163"/>
            <a:ext cx="6006803" cy="438943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Мечеть Купол </a:t>
            </a:r>
            <a:r>
              <a:rPr lang="ru-RU" dirty="0" smtClean="0"/>
              <a:t>Скалы.</a:t>
            </a:r>
            <a:br>
              <a:rPr lang="ru-RU" dirty="0" smtClean="0"/>
            </a:br>
            <a:r>
              <a:rPr lang="ru-RU" dirty="0" smtClean="0"/>
              <a:t> </a:t>
            </a:r>
            <a:r>
              <a:rPr lang="ru-RU" dirty="0" smtClean="0"/>
              <a:t>            </a:t>
            </a:r>
            <a:r>
              <a:rPr lang="ru-RU" dirty="0" err="1" smtClean="0"/>
              <a:t>Куббат</a:t>
            </a:r>
            <a:r>
              <a:rPr lang="ru-RU" dirty="0" smtClean="0"/>
              <a:t> </a:t>
            </a:r>
            <a:r>
              <a:rPr lang="ru-RU" dirty="0" err="1" smtClean="0"/>
              <a:t>ас-Сахра</a:t>
            </a:r>
            <a:endParaRPr lang="ru-RU" dirty="0"/>
          </a:p>
        </p:txBody>
      </p:sp>
      <p:pic>
        <p:nvPicPr>
          <p:cNvPr id="1026" name="Picture 2" descr="C:\Documents and Settings\admin\Мои документы\Владение Дмитрия Федотова\Работа\ислам\264980.jpg"/>
          <p:cNvPicPr>
            <a:picLocks noGrp="1" noChangeAspect="1" noChangeArrowheads="1"/>
          </p:cNvPicPr>
          <p:nvPr>
            <p:ph idx="1"/>
          </p:nvPr>
        </p:nvPicPr>
        <p:blipFill>
          <a:blip r:embed="rId2"/>
          <a:srcRect/>
          <a:stretch>
            <a:fillRect/>
          </a:stretch>
        </p:blipFill>
        <p:spPr bwMode="auto">
          <a:xfrm>
            <a:off x="1071538" y="1954654"/>
            <a:ext cx="6786610" cy="45842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a:t>
            </a:r>
            <a:r>
              <a:rPr lang="ru-RU" dirty="0" smtClean="0"/>
              <a:t>лан</a:t>
            </a:r>
            <a:endParaRPr lang="ru-RU" dirty="0"/>
          </a:p>
        </p:txBody>
      </p:sp>
      <p:sp>
        <p:nvSpPr>
          <p:cNvPr id="3" name="Содержимое 2"/>
          <p:cNvSpPr>
            <a:spLocks noGrp="1"/>
          </p:cNvSpPr>
          <p:nvPr>
            <p:ph idx="1"/>
          </p:nvPr>
        </p:nvSpPr>
        <p:spPr/>
        <p:txBody>
          <a:bodyPr/>
          <a:lstStyle/>
          <a:p>
            <a:pPr>
              <a:buNone/>
            </a:pPr>
            <a:r>
              <a:rPr lang="ru-RU" i="1" dirty="0" smtClean="0"/>
              <a:t>1. Образ мусульманского рая в архитектуре и орнаментальном декоре мечетей и </a:t>
            </a:r>
            <a:r>
              <a:rPr lang="ru-RU" i="1" dirty="0" smtClean="0"/>
              <a:t>мавзолеев</a:t>
            </a:r>
          </a:p>
          <a:p>
            <a:pPr>
              <a:buNone/>
            </a:pPr>
            <a:r>
              <a:rPr lang="ru-RU" i="1" dirty="0" smtClean="0"/>
              <a:t>2</a:t>
            </a:r>
            <a:r>
              <a:rPr lang="ru-RU" i="1" dirty="0" smtClean="0"/>
              <a:t>. Купольная мечеть </a:t>
            </a:r>
            <a:r>
              <a:rPr lang="ru-RU" i="1" dirty="0" err="1" smtClean="0"/>
              <a:t>Куббат-ас-Сахра</a:t>
            </a:r>
            <a:r>
              <a:rPr lang="ru-RU" i="1" dirty="0" smtClean="0"/>
              <a:t> в Иерусалиме.  Колонная мечеть </a:t>
            </a:r>
            <a:r>
              <a:rPr lang="ru-RU" i="1" dirty="0" err="1" smtClean="0"/>
              <a:t>Омейядов</a:t>
            </a:r>
            <a:r>
              <a:rPr lang="ru-RU" i="1" dirty="0" smtClean="0"/>
              <a:t> в Дамаске</a:t>
            </a:r>
            <a:endParaRPr lang="ru-RU" dirty="0" smtClean="0"/>
          </a:p>
          <a:p>
            <a:pPr>
              <a:buNone/>
            </a:pPr>
            <a:r>
              <a:rPr lang="ru-RU" i="1" dirty="0" smtClean="0"/>
              <a:t>3. Мавзолей Тадж-Махал в </a:t>
            </a:r>
            <a:r>
              <a:rPr lang="ru-RU" i="1" dirty="0" err="1" smtClean="0"/>
              <a:t>Агре</a:t>
            </a:r>
            <a:endParaRPr lang="ru-RU" i="1" dirty="0" smtClean="0"/>
          </a:p>
          <a:p>
            <a:pPr>
              <a:buNone/>
            </a:pPr>
            <a:r>
              <a:rPr lang="ru-RU" i="1" dirty="0" smtClean="0"/>
              <a:t>5</a:t>
            </a:r>
            <a:r>
              <a:rPr lang="ru-RU" i="1" dirty="0" smtClean="0"/>
              <a:t>. Персидская миниатюра</a:t>
            </a:r>
            <a:endParaRPr lang="ru-RU" dirty="0" smtClean="0"/>
          </a:p>
          <a:p>
            <a:pPr algn="just"/>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Храмовая скала.</a:t>
            </a:r>
            <a:endParaRPr lang="ru-RU" dirty="0"/>
          </a:p>
        </p:txBody>
      </p:sp>
      <p:sp>
        <p:nvSpPr>
          <p:cNvPr id="3" name="Содержимое 2"/>
          <p:cNvSpPr>
            <a:spLocks noGrp="1"/>
          </p:cNvSpPr>
          <p:nvPr>
            <p:ph idx="1"/>
          </p:nvPr>
        </p:nvSpPr>
        <p:spPr/>
        <p:txBody>
          <a:bodyPr>
            <a:normAutofit fontScale="85000" lnSpcReduction="20000"/>
          </a:bodyPr>
          <a:lstStyle/>
          <a:p>
            <a:pPr algn="just"/>
            <a:r>
              <a:rPr lang="ru-RU" dirty="0" smtClean="0"/>
              <a:t>Эта скала (вершина горы </a:t>
            </a:r>
            <a:r>
              <a:rPr lang="ru-RU" dirty="0" err="1" smtClean="0"/>
              <a:t>Мориа</a:t>
            </a:r>
            <a:r>
              <a:rPr lang="ru-RU" dirty="0" smtClean="0"/>
              <a:t>), еще задолго до возникновения ислама, считалась центром сотворения мира. Именно здесь Авраам собирался принести в жертву своего сына Исаака, царь Давид построил алтарь, а его сын, Соломон, воздвиг здесь Храм, где хранился Ковчег Завета.</a:t>
            </a:r>
          </a:p>
          <a:p>
            <a:pPr algn="just"/>
            <a:endParaRPr lang="ru-RU" dirty="0" smtClean="0"/>
          </a:p>
          <a:p>
            <a:pPr algn="just"/>
            <a:r>
              <a:rPr lang="ru-RU" dirty="0" smtClean="0"/>
              <a:t>Однажды ночью Мухаммеду явился архангел </a:t>
            </a:r>
            <a:r>
              <a:rPr lang="ru-RU" dirty="0" err="1" smtClean="0"/>
              <a:t>Джабраил</a:t>
            </a:r>
            <a:r>
              <a:rPr lang="ru-RU" dirty="0" smtClean="0"/>
              <a:t> (Гавриил) и предложил ему сесть на крылатого коня с человеческим лицом </a:t>
            </a:r>
            <a:r>
              <a:rPr lang="ru-RU" dirty="0" err="1" smtClean="0"/>
              <a:t>ал-Бурака</a:t>
            </a:r>
            <a:r>
              <a:rPr lang="ru-RU" dirty="0" smtClean="0"/>
              <a:t>, чтобы из Мекки перенестись в священный Иерусалим. Там Мухаммеду было позволено вознестись на небо, где он встречался с пророками и предстал перед Аллахом, который доверил ему заветы мусульманской веры. </a:t>
            </a:r>
          </a:p>
          <a:p>
            <a:pPr algn="just"/>
            <a:r>
              <a:rPr lang="ru-RU" dirty="0" smtClean="0"/>
              <a:t> В Куполе скалы хранится отпечаток стопы Мухаммеда и три волоска из его бороды.</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Купол Скалы</a:t>
            </a:r>
            <a:endParaRPr lang="ru-RU" dirty="0"/>
          </a:p>
        </p:txBody>
      </p:sp>
      <p:sp>
        <p:nvSpPr>
          <p:cNvPr id="6" name="Текст 5"/>
          <p:cNvSpPr>
            <a:spLocks noGrp="1"/>
          </p:cNvSpPr>
          <p:nvPr>
            <p:ph type="body" idx="2"/>
          </p:nvPr>
        </p:nvSpPr>
        <p:spPr/>
        <p:txBody>
          <a:bodyPr>
            <a:normAutofit/>
          </a:bodyPr>
          <a:lstStyle/>
          <a:p>
            <a:pPr algn="just"/>
            <a:r>
              <a:rPr lang="ru-RU" sz="1600" dirty="0" smtClean="0"/>
              <a:t>Мечеть «Купол Скалы» была выстроена между 688 и 692 годами. Она является самой древней в мире из сохранившихся мусульманских построек, хотя ее и называют «немусульманской», потому что в ее форме чувствуется влияние архитектуры раннего христианства. Мечеть Скалы является не только третьей по значимости святыней ислама, но и самым величественным архитектурным памятником Ближнего Востока</a:t>
            </a:r>
            <a:endParaRPr lang="ru-RU" sz="1600" dirty="0"/>
          </a:p>
        </p:txBody>
      </p:sp>
      <p:pic>
        <p:nvPicPr>
          <p:cNvPr id="6146" name="Picture 2" descr="C:\Documents and Settings\admin\Мои документы\Владение Дмитрия Федотова\Работа\ислам\11-Mescidi Aksa.jpg"/>
          <p:cNvPicPr>
            <a:picLocks noGrp="1" noChangeAspect="1" noChangeArrowheads="1"/>
          </p:cNvPicPr>
          <p:nvPr>
            <p:ph sz="half" idx="1"/>
          </p:nvPr>
        </p:nvPicPr>
        <p:blipFill>
          <a:blip r:embed="rId2"/>
          <a:srcRect/>
          <a:stretch>
            <a:fillRect/>
          </a:stretch>
        </p:blipFill>
        <p:spPr bwMode="auto">
          <a:xfrm>
            <a:off x="3575050" y="2045494"/>
            <a:ext cx="5111750" cy="38338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Купол Скалы</a:t>
            </a:r>
            <a:endParaRPr lang="ru-RU" dirty="0"/>
          </a:p>
        </p:txBody>
      </p:sp>
      <p:sp>
        <p:nvSpPr>
          <p:cNvPr id="3" name="Текст 2"/>
          <p:cNvSpPr>
            <a:spLocks noGrp="1"/>
          </p:cNvSpPr>
          <p:nvPr>
            <p:ph type="body" idx="2"/>
          </p:nvPr>
        </p:nvSpPr>
        <p:spPr/>
        <p:txBody>
          <a:bodyPr>
            <a:normAutofit fontScale="92500" lnSpcReduction="10000"/>
          </a:bodyPr>
          <a:lstStyle/>
          <a:p>
            <a:pPr algn="just"/>
            <a:r>
              <a:rPr lang="ru-RU" dirty="0" smtClean="0"/>
              <a:t>Мечеть Скалы имеет четыре двери, ориентированные по четырем частям света. Северный вход называется Вратами рая, восточный — Вратами Давида. Южный вход считается центральным, а напротив него высится фасад другой мечети — </a:t>
            </a:r>
            <a:r>
              <a:rPr lang="ru-RU" dirty="0" err="1" smtClean="0"/>
              <a:t>Аль-Акса</a:t>
            </a:r>
            <a:r>
              <a:rPr lang="ru-RU" dirty="0" smtClean="0"/>
              <a:t>. Внутри мечети Скалы находится изумительная мозаика с узорами, которые выполнены под явным влиянием византийского искусства. Стены ее украшены орнаментами с письменами — непременным декоративным элементом исламской живописи. Одна из надписей напоминает о строителе мечети — халифе </a:t>
            </a:r>
            <a:r>
              <a:rPr lang="ru-RU" dirty="0" err="1" smtClean="0"/>
              <a:t>Абдуль</a:t>
            </a:r>
            <a:r>
              <a:rPr lang="ru-RU" dirty="0" smtClean="0"/>
              <a:t> </a:t>
            </a:r>
            <a:r>
              <a:rPr lang="ru-RU" dirty="0" err="1" smtClean="0"/>
              <a:t>аль-Малике</a:t>
            </a:r>
            <a:r>
              <a:rPr lang="ru-RU" dirty="0" smtClean="0"/>
              <a:t> из династии </a:t>
            </a:r>
            <a:r>
              <a:rPr lang="ru-RU" dirty="0" err="1" smtClean="0"/>
              <a:t>Омейядов</a:t>
            </a:r>
            <a:r>
              <a:rPr lang="ru-RU" dirty="0" smtClean="0"/>
              <a:t>. Живший позднее халиф из династии </a:t>
            </a:r>
            <a:r>
              <a:rPr lang="ru-RU" dirty="0" err="1" smtClean="0"/>
              <a:t>Аббасидов</a:t>
            </a:r>
            <a:r>
              <a:rPr lang="ru-RU" dirty="0" smtClean="0"/>
              <a:t> поставил строительство мечети в заслугу себе и изменил </a:t>
            </a:r>
            <a:r>
              <a:rPr lang="ru-RU" dirty="0" smtClean="0"/>
              <a:t>надпись.</a:t>
            </a:r>
            <a:endParaRPr lang="ru-RU" dirty="0"/>
          </a:p>
        </p:txBody>
      </p:sp>
      <p:pic>
        <p:nvPicPr>
          <p:cNvPr id="5123" name="Picture 3" descr="C:\Documents and Settings\admin\Мои документы\Владение Дмитрия Федотова\Работа\ислам\AlAqsa-Mosque-1024x576.jpg"/>
          <p:cNvPicPr>
            <a:picLocks noGrp="1" noChangeAspect="1" noChangeArrowheads="1"/>
          </p:cNvPicPr>
          <p:nvPr>
            <p:ph sz="half" idx="1"/>
          </p:nvPr>
        </p:nvPicPr>
        <p:blipFill>
          <a:blip r:embed="rId2"/>
          <a:srcRect/>
          <a:stretch>
            <a:fillRect/>
          </a:stretch>
        </p:blipFill>
        <p:spPr bwMode="auto">
          <a:xfrm>
            <a:off x="3643306" y="500042"/>
            <a:ext cx="5111750" cy="2875359"/>
          </a:xfrm>
          <a:prstGeom prst="rect">
            <a:avLst/>
          </a:prstGeom>
          <a:noFill/>
        </p:spPr>
      </p:pic>
      <p:pic>
        <p:nvPicPr>
          <p:cNvPr id="5124" name="Picture 4" descr="C:\Documents and Settings\admin\Мои документы\Владение Дмитрия Федотова\Работа\ислам\10.jpg"/>
          <p:cNvPicPr>
            <a:picLocks noChangeAspect="1" noChangeArrowheads="1"/>
          </p:cNvPicPr>
          <p:nvPr/>
        </p:nvPicPr>
        <p:blipFill>
          <a:blip r:embed="rId3"/>
          <a:srcRect/>
          <a:stretch>
            <a:fillRect/>
          </a:stretch>
        </p:blipFill>
        <p:spPr bwMode="auto">
          <a:xfrm>
            <a:off x="4572000" y="3500438"/>
            <a:ext cx="3810000" cy="2857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Мечеть Аль </a:t>
            </a:r>
            <a:r>
              <a:rPr lang="ru-RU" dirty="0" err="1" smtClean="0"/>
              <a:t>Акса</a:t>
            </a:r>
            <a:endParaRPr lang="ru-RU" dirty="0"/>
          </a:p>
        </p:txBody>
      </p:sp>
      <p:pic>
        <p:nvPicPr>
          <p:cNvPr id="2050" name="Picture 2" descr="C:\Documents and Settings\admin\Мои документы\Владение Дмитрия Федотова\Работа\ислам\Аль Акса.JPG"/>
          <p:cNvPicPr>
            <a:picLocks noGrp="1" noChangeAspect="1" noChangeArrowheads="1"/>
          </p:cNvPicPr>
          <p:nvPr>
            <p:ph idx="1"/>
          </p:nvPr>
        </p:nvPicPr>
        <p:blipFill>
          <a:blip r:embed="rId2"/>
          <a:srcRect/>
          <a:stretch>
            <a:fillRect/>
          </a:stretch>
        </p:blipFill>
        <p:spPr bwMode="auto">
          <a:xfrm>
            <a:off x="1433512" y="2072481"/>
            <a:ext cx="6276975" cy="4114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Мечеть Аль </a:t>
            </a:r>
            <a:r>
              <a:rPr lang="ru-RU" dirty="0" err="1" smtClean="0"/>
              <a:t>Акса</a:t>
            </a:r>
            <a:endParaRPr lang="ru-RU" dirty="0"/>
          </a:p>
        </p:txBody>
      </p:sp>
      <p:sp>
        <p:nvSpPr>
          <p:cNvPr id="6" name="Текст 5"/>
          <p:cNvSpPr>
            <a:spLocks noGrp="1"/>
          </p:cNvSpPr>
          <p:nvPr>
            <p:ph type="body" idx="2"/>
          </p:nvPr>
        </p:nvSpPr>
        <p:spPr/>
        <p:txBody>
          <a:bodyPr/>
          <a:lstStyle/>
          <a:p>
            <a:endParaRPr lang="ru-RU" dirty="0"/>
          </a:p>
        </p:txBody>
      </p:sp>
      <p:pic>
        <p:nvPicPr>
          <p:cNvPr id="4098" name="Picture 2" descr="C:\Documents and Settings\admin\Мои документы\Владение Дмитрия Федотова\Работа\ислам\Акса.jpg"/>
          <p:cNvPicPr>
            <a:picLocks noGrp="1" noChangeAspect="1" noChangeArrowheads="1"/>
          </p:cNvPicPr>
          <p:nvPr>
            <p:ph sz="half" idx="1"/>
          </p:nvPr>
        </p:nvPicPr>
        <p:blipFill>
          <a:blip r:embed="rId2"/>
          <a:srcRect/>
          <a:stretch>
            <a:fillRect/>
          </a:stretch>
        </p:blipFill>
        <p:spPr bwMode="auto">
          <a:xfrm>
            <a:off x="3537728" y="1714488"/>
            <a:ext cx="5606272" cy="373751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Джамие</a:t>
            </a:r>
            <a:r>
              <a:rPr lang="ru-RU" dirty="0" smtClean="0"/>
              <a:t> аль </a:t>
            </a:r>
            <a:r>
              <a:rPr lang="ru-RU" dirty="0" err="1" smtClean="0"/>
              <a:t>Умейи</a:t>
            </a:r>
            <a:r>
              <a:rPr lang="ru-RU" dirty="0" smtClean="0"/>
              <a:t> — Большая мечеть, или мечеть </a:t>
            </a:r>
            <a:r>
              <a:rPr lang="ru-RU" dirty="0" err="1" smtClean="0"/>
              <a:t>Омейядов</a:t>
            </a:r>
            <a:r>
              <a:rPr lang="ru-RU" dirty="0" smtClean="0"/>
              <a:t>,</a:t>
            </a:r>
            <a:endParaRPr lang="ru-RU" dirty="0"/>
          </a:p>
        </p:txBody>
      </p:sp>
      <p:sp>
        <p:nvSpPr>
          <p:cNvPr id="3" name="Содержимое 2"/>
          <p:cNvSpPr>
            <a:spLocks noGrp="1"/>
          </p:cNvSpPr>
          <p:nvPr>
            <p:ph idx="1"/>
          </p:nvPr>
        </p:nvSpPr>
        <p:spPr/>
        <p:txBody>
          <a:bodyPr>
            <a:normAutofit fontScale="92500"/>
          </a:bodyPr>
          <a:lstStyle/>
          <a:p>
            <a:pPr algn="just"/>
            <a:r>
              <a:rPr lang="ru-RU" sz="2100" dirty="0" smtClean="0"/>
              <a:t>В 705 году халиф </a:t>
            </a:r>
            <a:r>
              <a:rPr lang="ru-RU" sz="2100" dirty="0" err="1" smtClean="0"/>
              <a:t>Валид</a:t>
            </a:r>
            <a:r>
              <a:rPr lang="ru-RU" sz="2100" dirty="0" smtClean="0"/>
              <a:t> </a:t>
            </a:r>
            <a:r>
              <a:rPr lang="ru-RU" sz="2100" dirty="0" err="1" smtClean="0"/>
              <a:t>бен</a:t>
            </a:r>
            <a:r>
              <a:rPr lang="ru-RU" sz="2100" dirty="0" smtClean="0"/>
              <a:t> </a:t>
            </a:r>
            <a:r>
              <a:rPr lang="ru-RU" sz="2100" dirty="0" err="1" smtClean="0"/>
              <a:t>Абд-эль-Малик</a:t>
            </a:r>
            <a:r>
              <a:rPr lang="ru-RU" sz="2100" dirty="0" smtClean="0"/>
              <a:t> из династии </a:t>
            </a:r>
            <a:r>
              <a:rPr lang="ru-RU" sz="2100" dirty="0" err="1" smtClean="0"/>
              <a:t>Омейядов</a:t>
            </a:r>
            <a:r>
              <a:rPr lang="ru-RU" sz="2100" dirty="0" smtClean="0"/>
              <a:t> пожелал украсить Дамаск великолепным памятником, достойным блеска правящей династии. Он должен был затмить собой все другие монументальные постройки арабского мира. Мечеть </a:t>
            </a:r>
            <a:r>
              <a:rPr lang="ru-RU" sz="2100" dirty="0" err="1" smtClean="0"/>
              <a:t>Омейядов</a:t>
            </a:r>
            <a:r>
              <a:rPr lang="ru-RU" sz="2100" dirty="0" smtClean="0"/>
              <a:t> стала оплотом и святыней ислама, первым культовым сооружением, отразившим в архитектурной форме религиозные представления мусульман.</a:t>
            </a:r>
          </a:p>
          <a:p>
            <a:pPr algn="just"/>
            <a:endParaRPr lang="ru-RU" sz="2100" dirty="0" smtClean="0"/>
          </a:p>
          <a:p>
            <a:pPr algn="just"/>
            <a:r>
              <a:rPr lang="ru-RU" sz="2100" dirty="0" smtClean="0"/>
              <a:t>Новую мечеть было решено построить на месте византийского храма Иоанна Крестителя. Он был разобран, а его материалы были использованы при строительстве мечети. Из всех центров мировой культуры — Афин, Рима, Константинополя, стран Арабского Востока — были приглашены лучшие художники, архитекторы, мастера каменных дел.</a:t>
            </a:r>
            <a:endParaRPr lang="ru-RU" sz="2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Мечеть </a:t>
            </a:r>
            <a:r>
              <a:rPr lang="ru-RU" dirty="0" err="1" smtClean="0"/>
              <a:t>Омеядов</a:t>
            </a:r>
            <a:r>
              <a:rPr lang="ru-RU" dirty="0" smtClean="0"/>
              <a:t> в Дамаск.</a:t>
            </a:r>
            <a:endParaRPr lang="ru-RU" dirty="0"/>
          </a:p>
        </p:txBody>
      </p:sp>
      <p:sp>
        <p:nvSpPr>
          <p:cNvPr id="6" name="Текст 5"/>
          <p:cNvSpPr>
            <a:spLocks noGrp="1"/>
          </p:cNvSpPr>
          <p:nvPr>
            <p:ph type="body" idx="2"/>
          </p:nvPr>
        </p:nvSpPr>
        <p:spPr/>
        <p:txBody>
          <a:bodyPr/>
          <a:lstStyle/>
          <a:p>
            <a:pPr algn="just"/>
            <a:r>
              <a:rPr lang="ru-RU" sz="1600" dirty="0" smtClean="0"/>
              <a:t>На строительстве мечети в течение десяти лет трудились более 12 тыс. рабочих. Для отделки интерьеров широко применялись перламутр, жемчуг, золото. Украшенная мозаиками на золотом фоне, инкрустированная резьбой по мрамору, даже сегодня, спустя тринадцать столетий, пройдя через десятки войн, пожаров, разграблений и многие годы запустения, мечеть </a:t>
            </a:r>
            <a:r>
              <a:rPr lang="ru-RU" sz="1600" dirty="0" err="1" smtClean="0"/>
              <a:t>Омейядов</a:t>
            </a:r>
            <a:r>
              <a:rPr lang="ru-RU" sz="1600" dirty="0" smtClean="0"/>
              <a:t> поражает своим величием и великолепием форм.</a:t>
            </a:r>
          </a:p>
          <a:p>
            <a:endParaRPr lang="ru-RU" dirty="0"/>
          </a:p>
        </p:txBody>
      </p:sp>
      <p:pic>
        <p:nvPicPr>
          <p:cNvPr id="9218" name="Picture 2" descr="C:\Documents and Settings\admin\Мои документы\Владение Дмитрия Федотова\Работа\ислам\0_330a7_559aee2e_XL.jpeg"/>
          <p:cNvPicPr>
            <a:picLocks noGrp="1" noChangeAspect="1" noChangeArrowheads="1"/>
          </p:cNvPicPr>
          <p:nvPr>
            <p:ph sz="half" idx="1"/>
          </p:nvPr>
        </p:nvPicPr>
        <p:blipFill>
          <a:blip r:embed="rId2"/>
          <a:srcRect/>
          <a:stretch>
            <a:fillRect/>
          </a:stretch>
        </p:blipFill>
        <p:spPr bwMode="auto">
          <a:xfrm>
            <a:off x="3575050" y="1975207"/>
            <a:ext cx="5111750" cy="397438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p:txBody>
          <a:bodyPr>
            <a:normAutofit lnSpcReduction="10000"/>
          </a:bodyPr>
          <a:lstStyle/>
          <a:p>
            <a:pPr algn="just"/>
            <a:r>
              <a:rPr lang="ru-RU" dirty="0" smtClean="0"/>
              <a:t>Зал для молитв огромен. Его длина составляет 136 м, а ширина — 37 м. Своды уходят ввысь. Изящные крутые арки опираются на 40 мощных коринфских колонн. На арках тоже установлены колонны, которые и несут на себе тяжесть свинцовой кровли. В центре зала четыре массивные колонны поддерживают гигантский купол. На южной стороне расположены четыре </a:t>
            </a:r>
            <a:r>
              <a:rPr lang="ru-RU" dirty="0" err="1" smtClean="0"/>
              <a:t>михраба</a:t>
            </a:r>
            <a:r>
              <a:rPr lang="ru-RU" dirty="0" smtClean="0"/>
              <a:t> — ниши в стене мечети, указывающие направление на Мекку. </a:t>
            </a:r>
            <a:r>
              <a:rPr lang="ru-RU" dirty="0" err="1" smtClean="0"/>
              <a:t>Михраб</a:t>
            </a:r>
            <a:r>
              <a:rPr lang="ru-RU" dirty="0" smtClean="0"/>
              <a:t> — непременная деталь любой мечети, за исключением одной — мечети </a:t>
            </a:r>
            <a:r>
              <a:rPr lang="ru-RU" dirty="0" err="1" smtClean="0"/>
              <a:t>Харам</a:t>
            </a:r>
            <a:r>
              <a:rPr lang="ru-RU" dirty="0" smtClean="0"/>
              <a:t> </a:t>
            </a:r>
            <a:r>
              <a:rPr lang="ru-RU" dirty="0" err="1" smtClean="0"/>
              <a:t>Бейт-Уллах</a:t>
            </a:r>
            <a:r>
              <a:rPr lang="ru-RU" dirty="0" smtClean="0"/>
              <a:t> над камнем Каабы в Мекке. Именно к ней обращены </a:t>
            </a:r>
            <a:r>
              <a:rPr lang="ru-RU" dirty="0" err="1" smtClean="0"/>
              <a:t>михрабы</a:t>
            </a:r>
            <a:r>
              <a:rPr lang="ru-RU" dirty="0" smtClean="0"/>
              <a:t> всех мечетей мира.</a:t>
            </a:r>
          </a:p>
          <a:p>
            <a:endParaRPr lang="ru-RU" dirty="0"/>
          </a:p>
        </p:txBody>
      </p:sp>
      <p:pic>
        <p:nvPicPr>
          <p:cNvPr id="10242" name="Picture 2" descr="C:\Documents and Settings\admin\Мои документы\Владение Дмитрия Федотова\Работа\ислам\StJohnInUmmayad.jpg"/>
          <p:cNvPicPr>
            <a:picLocks noGrp="1" noChangeAspect="1" noChangeArrowheads="1"/>
          </p:cNvPicPr>
          <p:nvPr>
            <p:ph sz="half" idx="1"/>
          </p:nvPr>
        </p:nvPicPr>
        <p:blipFill>
          <a:blip r:embed="rId2"/>
          <a:srcRect/>
          <a:stretch>
            <a:fillRect/>
          </a:stretch>
        </p:blipFill>
        <p:spPr bwMode="auto">
          <a:xfrm>
            <a:off x="3428992" y="1571612"/>
            <a:ext cx="5492753" cy="411956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3100390" cy="1162050"/>
          </a:xfrm>
        </p:spPr>
        <p:txBody>
          <a:bodyPr/>
          <a:lstStyle/>
          <a:p>
            <a:r>
              <a:rPr lang="ru-RU" dirty="0" smtClean="0"/>
              <a:t>Изобразительное искусство</a:t>
            </a:r>
            <a:endParaRPr lang="ru-RU" dirty="0"/>
          </a:p>
        </p:txBody>
      </p:sp>
      <p:sp>
        <p:nvSpPr>
          <p:cNvPr id="3" name="Текст 2"/>
          <p:cNvSpPr>
            <a:spLocks noGrp="1"/>
          </p:cNvSpPr>
          <p:nvPr>
            <p:ph type="body" idx="2"/>
          </p:nvPr>
        </p:nvSpPr>
        <p:spPr>
          <a:xfrm>
            <a:off x="357158" y="1571612"/>
            <a:ext cx="3028952" cy="4572000"/>
          </a:xfrm>
        </p:spPr>
        <p:txBody>
          <a:bodyPr>
            <a:normAutofit/>
          </a:bodyPr>
          <a:lstStyle/>
          <a:p>
            <a:pPr algn="just"/>
            <a:r>
              <a:rPr lang="ru-RU" dirty="0" smtClean="0"/>
              <a:t>Важную роль в зодчестве мусульманского Востока играл орнамент. В известной степени орнамент компенсировал исламский запрет на изображение живого существа, но в то же время он являлся важным средством выражения художественного содержания. Первоначально в арабском орнаменте преобладали растительные элементы, что является заимствованием из классической античности. Впоследствии распространение получил линейно-геометрический орнамент, построенный на сложном сочетании многоугольников и </a:t>
            </a:r>
            <a:r>
              <a:rPr lang="ru-RU" dirty="0" err="1" smtClean="0"/>
              <a:t>многоконечных</a:t>
            </a:r>
            <a:r>
              <a:rPr lang="ru-RU" dirty="0" smtClean="0"/>
              <a:t> звезд. </a:t>
            </a:r>
            <a:endParaRPr lang="ru-RU" dirty="0"/>
          </a:p>
        </p:txBody>
      </p:sp>
      <p:pic>
        <p:nvPicPr>
          <p:cNvPr id="22530" name="Picture 2" descr="C:\Documents and Settings\admin\Мои документы\Владение Дмитрия Федотова\Работа\ислам\Brockhaus_and_Efron_Encyclopedic_Dictionary_b2_940-0.jpg"/>
          <p:cNvPicPr>
            <a:picLocks noGrp="1" noChangeAspect="1" noChangeArrowheads="1"/>
          </p:cNvPicPr>
          <p:nvPr>
            <p:ph sz="half" idx="1"/>
          </p:nvPr>
        </p:nvPicPr>
        <p:blipFill>
          <a:blip r:embed="rId2" cstate="print"/>
          <a:srcRect/>
          <a:stretch>
            <a:fillRect/>
          </a:stretch>
        </p:blipFill>
        <p:spPr bwMode="auto">
          <a:xfrm>
            <a:off x="4643438" y="214290"/>
            <a:ext cx="4096532" cy="650047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Арабески</a:t>
            </a:r>
            <a:endParaRPr lang="ru-RU" dirty="0"/>
          </a:p>
        </p:txBody>
      </p:sp>
      <p:sp>
        <p:nvSpPr>
          <p:cNvPr id="3" name="Текст 2"/>
          <p:cNvSpPr>
            <a:spLocks noGrp="1"/>
          </p:cNvSpPr>
          <p:nvPr>
            <p:ph type="body" idx="2"/>
          </p:nvPr>
        </p:nvSpPr>
        <p:spPr/>
        <p:txBody>
          <a:bodyPr>
            <a:normAutofit lnSpcReduction="10000"/>
          </a:bodyPr>
          <a:lstStyle/>
          <a:p>
            <a:pPr algn="just"/>
            <a:r>
              <a:rPr lang="ru-RU" dirty="0" smtClean="0"/>
              <a:t>Таким образом, появился новый тип орнаментальной композиции – арабеска, позволившая украшать как культовые, так и светские постройки. Зодчие Ближнего Востока в разработке арабески достигли высочайшего мастерства. Бесчисленное множество композиций, которое можно обнаружить как на внешних стенах, так и внутри мусульманских построек свидетельствует о том, что при создании очередного арабескового орнамента мастер руководствовался логически-строгим и математически выверенным узором и полетом своей фантазии, которые в рамках дозволенного исламом отнюдь не кажутся ограниченными.</a:t>
            </a:r>
            <a:endParaRPr lang="ru-RU" dirty="0"/>
          </a:p>
        </p:txBody>
      </p:sp>
      <p:pic>
        <p:nvPicPr>
          <p:cNvPr id="23554" name="Picture 2" descr="C:\Documents and Settings\admin\Мои документы\Владение Дмитрия Федотова\Работа\ислам\bookphotofileview.webp"/>
          <p:cNvPicPr>
            <a:picLocks noGrp="1" noChangeAspect="1" noChangeArrowheads="1"/>
          </p:cNvPicPr>
          <p:nvPr>
            <p:ph sz="half" idx="1"/>
          </p:nvPr>
        </p:nvPicPr>
        <p:blipFill>
          <a:blip r:embed="rId2"/>
          <a:srcRect/>
          <a:stretch>
            <a:fillRect/>
          </a:stretch>
        </p:blipFill>
        <p:spPr bwMode="auto">
          <a:xfrm>
            <a:off x="4357686" y="1357298"/>
            <a:ext cx="3786214" cy="449460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МУСУЛЬМАНСКОЕ ИСКУССТВО</a:t>
            </a:r>
            <a:endParaRPr lang="ru-RU" dirty="0"/>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t> -условное </a:t>
            </a:r>
            <a:r>
              <a:rPr lang="ru-RU" dirty="0" smtClean="0"/>
              <a:t>обобщающее название различных историко-региональных типов искусства, развивавшихся на основе разных этнических традиций, но объединенных единой идеологией и религией – исламом. Понятие мусульманского искусства близко, но не совпадает с историческим типом арабского искусства. В то же время арабизм и ислам включают и немусульманские элементы культуры: традиции древнего персидского, сирийского, эллинистического, византийского искусства. В течение веков региональное – арабское и религиозное – исламское начала взаимодействовали и создали особую арабо-мусульманскую культуру. </a:t>
            </a:r>
          </a:p>
          <a:p>
            <a:pPr algn="just"/>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4578" name="Picture 2" descr="C:\Documents and Settings\admin\Мои документы\Владение Дмитрия Федотова\Работа\ислам\orn_alltim_152.jpg"/>
          <p:cNvPicPr>
            <a:picLocks noGrp="1" noChangeAspect="1" noChangeArrowheads="1"/>
          </p:cNvPicPr>
          <p:nvPr>
            <p:ph idx="1"/>
          </p:nvPr>
        </p:nvPicPr>
        <p:blipFill>
          <a:blip r:embed="rId2"/>
          <a:srcRect/>
          <a:stretch>
            <a:fillRect/>
          </a:stretch>
        </p:blipFill>
        <p:spPr bwMode="auto">
          <a:xfrm>
            <a:off x="0" y="0"/>
            <a:ext cx="4494406" cy="6301044"/>
          </a:xfrm>
          <a:prstGeom prst="rect">
            <a:avLst/>
          </a:prstGeom>
          <a:noFill/>
        </p:spPr>
      </p:pic>
      <p:pic>
        <p:nvPicPr>
          <p:cNvPr id="24579" name="Picture 3" descr="C:\Documents and Settings\admin\Мои документы\Владение Дмитрия Федотова\Работа\ислам\3-mechet.webp"/>
          <p:cNvPicPr>
            <a:picLocks noChangeAspect="1" noChangeArrowheads="1"/>
          </p:cNvPicPr>
          <p:nvPr/>
        </p:nvPicPr>
        <p:blipFill>
          <a:blip r:embed="rId3"/>
          <a:srcRect/>
          <a:stretch>
            <a:fillRect/>
          </a:stretch>
        </p:blipFill>
        <p:spPr bwMode="auto">
          <a:xfrm>
            <a:off x="4714876" y="0"/>
            <a:ext cx="4271346" cy="3282961"/>
          </a:xfrm>
          <a:prstGeom prst="rect">
            <a:avLst/>
          </a:prstGeom>
          <a:noFill/>
        </p:spPr>
      </p:pic>
      <p:pic>
        <p:nvPicPr>
          <p:cNvPr id="24580" name="Picture 4" descr="C:\Documents and Settings\admin\Мои документы\Владение Дмитрия Федотова\Работа\ислам\18-124-822-sc-600x5000-max.webp"/>
          <p:cNvPicPr>
            <a:picLocks noChangeAspect="1" noChangeArrowheads="1"/>
          </p:cNvPicPr>
          <p:nvPr/>
        </p:nvPicPr>
        <p:blipFill>
          <a:blip r:embed="rId4"/>
          <a:srcRect/>
          <a:stretch>
            <a:fillRect/>
          </a:stretch>
        </p:blipFill>
        <p:spPr bwMode="auto">
          <a:xfrm>
            <a:off x="4643438" y="3500438"/>
            <a:ext cx="4332338" cy="335756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5602" name="Picture 2" descr="C:\Documents and Settings\admin\Мои документы\Владение Дмитрия Федотова\Работа\ислам\islam-ornament.webp"/>
          <p:cNvPicPr>
            <a:picLocks noGrp="1" noChangeAspect="1" noChangeArrowheads="1"/>
          </p:cNvPicPr>
          <p:nvPr>
            <p:ph idx="1"/>
          </p:nvPr>
        </p:nvPicPr>
        <p:blipFill>
          <a:blip r:embed="rId2"/>
          <a:srcRect/>
          <a:stretch>
            <a:fillRect/>
          </a:stretch>
        </p:blipFill>
        <p:spPr bwMode="auto">
          <a:xfrm>
            <a:off x="785786" y="785794"/>
            <a:ext cx="7500990" cy="562574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descr="C:\Documents and Settings\admin\Мои документы\Владение Дмитрия Федотова\Работа\ислам\0_424d1_6112443e_orig.jpg"/>
          <p:cNvPicPr>
            <a:picLocks noGrp="1" noChangeAspect="1" noChangeArrowheads="1"/>
          </p:cNvPicPr>
          <p:nvPr>
            <p:ph idx="1"/>
          </p:nvPr>
        </p:nvPicPr>
        <p:blipFill>
          <a:blip r:embed="rId2"/>
          <a:srcRect/>
          <a:stretch>
            <a:fillRect/>
          </a:stretch>
        </p:blipFill>
        <p:spPr bwMode="auto">
          <a:xfrm>
            <a:off x="357158" y="2071678"/>
            <a:ext cx="8273548" cy="421481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7650" name="Picture 2" descr="C:\Documents and Settings\admin\Мои документы\Владение Дмитрия Федотова\Работа\ислам\1264789419_4134128919_a9a0b5b329_o.jpg"/>
          <p:cNvPicPr>
            <a:picLocks noGrp="1" noChangeAspect="1" noChangeArrowheads="1"/>
          </p:cNvPicPr>
          <p:nvPr>
            <p:ph idx="1"/>
          </p:nvPr>
        </p:nvPicPr>
        <p:blipFill>
          <a:blip r:embed="rId2"/>
          <a:srcRect/>
          <a:stretch>
            <a:fillRect/>
          </a:stretch>
        </p:blipFill>
        <p:spPr bwMode="auto">
          <a:xfrm>
            <a:off x="857224" y="828581"/>
            <a:ext cx="7572428" cy="505074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Тадж-Махал</a:t>
            </a:r>
            <a:endParaRPr lang="ru-RU" dirty="0"/>
          </a:p>
        </p:txBody>
      </p:sp>
      <p:sp>
        <p:nvSpPr>
          <p:cNvPr id="3" name="Текст 2"/>
          <p:cNvSpPr>
            <a:spLocks noGrp="1"/>
          </p:cNvSpPr>
          <p:nvPr>
            <p:ph type="body" idx="2"/>
          </p:nvPr>
        </p:nvSpPr>
        <p:spPr>
          <a:xfrm>
            <a:off x="357158" y="1676400"/>
            <a:ext cx="3000396" cy="4572000"/>
          </a:xfrm>
        </p:spPr>
        <p:txBody>
          <a:bodyPr>
            <a:normAutofit fontScale="92500" lnSpcReduction="10000"/>
          </a:bodyPr>
          <a:lstStyle/>
          <a:p>
            <a:pPr algn="just"/>
            <a:r>
              <a:rPr lang="ru-RU" dirty="0" err="1" smtClean="0"/>
              <a:t>Тадж-Маха́л</a:t>
            </a:r>
            <a:r>
              <a:rPr lang="ru-RU" dirty="0" smtClean="0"/>
              <a:t> «Величайший Дворец» — мавзолей-мечеть, находящийся в </a:t>
            </a:r>
            <a:r>
              <a:rPr lang="ru-RU" dirty="0" err="1" smtClean="0"/>
              <a:t>Агре</a:t>
            </a:r>
            <a:r>
              <a:rPr lang="ru-RU" dirty="0" smtClean="0"/>
              <a:t>, Индия, на берегу реки </a:t>
            </a:r>
            <a:r>
              <a:rPr lang="ru-RU" dirty="0" err="1" smtClean="0"/>
              <a:t>Джамна</a:t>
            </a:r>
            <a:r>
              <a:rPr lang="ru-RU" dirty="0" smtClean="0"/>
              <a:t>. </a:t>
            </a:r>
            <a:r>
              <a:rPr lang="ru-RU" dirty="0" smtClean="0"/>
              <a:t>Построен по приказу потомка Тамерлана — императора Великих Моголов </a:t>
            </a:r>
            <a:r>
              <a:rPr lang="ru-RU" dirty="0" err="1" smtClean="0"/>
              <a:t>Шах-Джахана</a:t>
            </a:r>
            <a:r>
              <a:rPr lang="ru-RU" dirty="0" smtClean="0"/>
              <a:t> в память о жене </a:t>
            </a:r>
            <a:r>
              <a:rPr lang="ru-RU" dirty="0" err="1" smtClean="0"/>
              <a:t>Мумтаз-Махал</a:t>
            </a:r>
            <a:r>
              <a:rPr lang="ru-RU" dirty="0" smtClean="0"/>
              <a:t>, умершей при родах (позже здесь был похоронен и сам </a:t>
            </a:r>
            <a:r>
              <a:rPr lang="ru-RU" dirty="0" err="1" smtClean="0"/>
              <a:t>Шах-Джахан</a:t>
            </a:r>
            <a:r>
              <a:rPr lang="ru-RU" dirty="0" smtClean="0"/>
              <a:t>).</a:t>
            </a:r>
          </a:p>
          <a:p>
            <a:pPr algn="just"/>
            <a:r>
              <a:rPr lang="ru-RU" dirty="0" smtClean="0"/>
              <a:t>Внутри  мавзолея расположены две гробницы — шаха и его жены. На самом деле, место их захоронения находится ниже — строго под гробницами, под землей. Время строительства относится примерно к 1630—1652 годам. Тадж-Махал представляет собой </a:t>
            </a:r>
            <a:r>
              <a:rPr lang="ru-RU" dirty="0" err="1" smtClean="0"/>
              <a:t>пятикупольное</a:t>
            </a:r>
            <a:r>
              <a:rPr lang="ru-RU" dirty="0" smtClean="0"/>
              <a:t> </a:t>
            </a:r>
            <a:r>
              <a:rPr lang="ru-RU" dirty="0" err="1" smtClean="0"/>
              <a:t>сооруж</a:t>
            </a:r>
            <a:r>
              <a:rPr lang="en-US" dirty="0" err="1" smtClean="0"/>
              <a:t>ение</a:t>
            </a:r>
            <a:r>
              <a:rPr lang="ru-RU" dirty="0" smtClean="0"/>
              <a:t> высотой 74 м на платформе, с 4 минаретами по углам (они слегка наклонены в сторону от усыпальницы для того, чтобы в случае разрушения не повредить её), к которому примыкает сад с фонтанами и бассейном.</a:t>
            </a:r>
          </a:p>
          <a:p>
            <a:pPr algn="just"/>
            <a:endParaRPr lang="ru-RU" dirty="0" smtClean="0"/>
          </a:p>
          <a:p>
            <a:endParaRPr lang="ru-RU" dirty="0"/>
          </a:p>
        </p:txBody>
      </p:sp>
      <p:pic>
        <p:nvPicPr>
          <p:cNvPr id="21506" name="Picture 2" descr="C:\Documents and Settings\admin\Мои документы\Владение Дмитрия Федотова\Работа\ислам\theTAJ.jpg"/>
          <p:cNvPicPr>
            <a:picLocks noGrp="1" noChangeAspect="1" noChangeArrowheads="1"/>
          </p:cNvPicPr>
          <p:nvPr>
            <p:ph sz="half" idx="1"/>
          </p:nvPr>
        </p:nvPicPr>
        <p:blipFill>
          <a:blip r:embed="rId2"/>
          <a:srcRect/>
          <a:stretch>
            <a:fillRect/>
          </a:stretch>
        </p:blipFill>
        <p:spPr bwMode="auto">
          <a:xfrm>
            <a:off x="3400409" y="571480"/>
            <a:ext cx="5743591" cy="430769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err="1" smtClean="0"/>
              <a:t>Хамрийат</a:t>
            </a:r>
            <a:endParaRPr lang="ru-RU" dirty="0"/>
          </a:p>
        </p:txBody>
      </p:sp>
      <p:sp>
        <p:nvSpPr>
          <p:cNvPr id="6" name="Содержимое 5"/>
          <p:cNvSpPr>
            <a:spLocks noGrp="1"/>
          </p:cNvSpPr>
          <p:nvPr>
            <p:ph idx="1"/>
          </p:nvPr>
        </p:nvSpPr>
        <p:spPr/>
        <p:txBody>
          <a:bodyPr/>
          <a:lstStyle/>
          <a:p>
            <a:r>
              <a:rPr lang="ru-RU" dirty="0" smtClean="0"/>
              <a:t> арабское название поэзии, посвященной воспеванию вина, опьянения и застольных наслаждений. Тема эта появляется уже в наиболее ранний период доисламской арабской литературы, первоначально в качестве составной части касыды </a:t>
            </a:r>
            <a:r>
              <a:rPr lang="ru-RU" dirty="0" smtClean="0"/>
              <a:t>, </a:t>
            </a:r>
            <a:r>
              <a:rPr lang="ru-RU" dirty="0" smtClean="0"/>
              <a:t>достигает наивысшего расцвета в творчестве Абу </a:t>
            </a:r>
            <a:r>
              <a:rPr lang="ru-RU" dirty="0" err="1" smtClean="0"/>
              <a:t>Нуваса</a:t>
            </a:r>
            <a:r>
              <a:rPr lang="ru-RU" dirty="0" smtClean="0"/>
              <a:t> (762—815)</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Омар </a:t>
            </a:r>
            <a:r>
              <a:rPr lang="ru-RU" dirty="0" err="1" smtClean="0"/>
              <a:t>Хаям</a:t>
            </a:r>
            <a:endParaRPr lang="ru-RU" dirty="0"/>
          </a:p>
        </p:txBody>
      </p:sp>
      <p:sp>
        <p:nvSpPr>
          <p:cNvPr id="3" name="Текст 2"/>
          <p:cNvSpPr>
            <a:spLocks noGrp="1"/>
          </p:cNvSpPr>
          <p:nvPr>
            <p:ph type="body" idx="2"/>
          </p:nvPr>
        </p:nvSpPr>
        <p:spPr/>
        <p:txBody>
          <a:bodyPr/>
          <a:lstStyle/>
          <a:p>
            <a:pPr algn="just"/>
            <a:endParaRPr lang="ru-RU" dirty="0" smtClean="0"/>
          </a:p>
          <a:p>
            <a:pPr algn="just"/>
            <a:r>
              <a:rPr lang="ru-RU" dirty="0" smtClean="0"/>
              <a:t>персидский </a:t>
            </a:r>
            <a:r>
              <a:rPr lang="ru-RU" dirty="0" smtClean="0"/>
              <a:t>поэт 11-12 веков</a:t>
            </a:r>
            <a:endParaRPr lang="ru-RU" dirty="0" smtClean="0"/>
          </a:p>
          <a:p>
            <a:pPr algn="just"/>
            <a:r>
              <a:rPr lang="ru-RU" dirty="0" smtClean="0"/>
              <a:t>Омар Хайям знаменит во всём мире своими четверостишиями «</a:t>
            </a:r>
            <a:r>
              <a:rPr lang="ru-RU" dirty="0" err="1" smtClean="0"/>
              <a:t>рубаи</a:t>
            </a:r>
            <a:r>
              <a:rPr lang="ru-RU" dirty="0" smtClean="0"/>
              <a:t>»</a:t>
            </a:r>
            <a:endParaRPr lang="ru-RU" dirty="0" smtClean="0"/>
          </a:p>
          <a:p>
            <a:pPr algn="just"/>
            <a:r>
              <a:rPr lang="vi-VN" dirty="0" smtClean="0"/>
              <a:t>Рубаи</a:t>
            </a:r>
            <a:r>
              <a:rPr lang="ru-RU" dirty="0" smtClean="0"/>
              <a:t> - форма </a:t>
            </a:r>
            <a:r>
              <a:rPr lang="ru-RU" dirty="0" smtClean="0"/>
              <a:t>лирической поэзии, широко распространённая на Ближнем и Среднем Востоке. </a:t>
            </a:r>
            <a:r>
              <a:rPr lang="ru-RU" dirty="0" smtClean="0"/>
              <a:t>.Прародителем </a:t>
            </a:r>
            <a:r>
              <a:rPr lang="ru-RU" dirty="0" smtClean="0"/>
              <a:t>служило устное народное творчество иранцев. В письменном виде </a:t>
            </a:r>
            <a:r>
              <a:rPr lang="ru-RU" dirty="0" err="1" smtClean="0"/>
              <a:t>рубаи</a:t>
            </a:r>
            <a:r>
              <a:rPr lang="ru-RU" dirty="0" smtClean="0"/>
              <a:t> существует с IX-X вв. По содержанию — лирика с философскими размышлениями. Стихотворения состоят из четырех строк (двух бейтов)</a:t>
            </a:r>
            <a:endParaRPr lang="ru-RU" dirty="0"/>
          </a:p>
        </p:txBody>
      </p:sp>
      <p:pic>
        <p:nvPicPr>
          <p:cNvPr id="20482" name="Picture 2" descr="C:\Documents and Settings\admin\Мои документы\Владение Дмитрия Федотова\Работа\ислам\432px-Omar_Khayam.webp"/>
          <p:cNvPicPr>
            <a:picLocks noGrp="1" noChangeAspect="1" noChangeArrowheads="1"/>
          </p:cNvPicPr>
          <p:nvPr>
            <p:ph sz="half" idx="1"/>
          </p:nvPr>
        </p:nvPicPr>
        <p:blipFill>
          <a:blip r:embed="rId2"/>
          <a:srcRect/>
          <a:stretch>
            <a:fillRect/>
          </a:stretch>
        </p:blipFill>
        <p:spPr bwMode="auto">
          <a:xfrm>
            <a:off x="4572000" y="857232"/>
            <a:ext cx="3916838" cy="543098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Рубаи Омара </a:t>
            </a:r>
            <a:r>
              <a:rPr lang="ru-RU" dirty="0" err="1" smtClean="0"/>
              <a:t>Хаяма</a:t>
            </a:r>
            <a:endParaRPr lang="ru-RU" dirty="0"/>
          </a:p>
        </p:txBody>
      </p:sp>
      <p:sp>
        <p:nvSpPr>
          <p:cNvPr id="4" name="Содержимое 3"/>
          <p:cNvSpPr>
            <a:spLocks noGrp="1"/>
          </p:cNvSpPr>
          <p:nvPr>
            <p:ph idx="1"/>
          </p:nvPr>
        </p:nvSpPr>
        <p:spPr/>
        <p:txBody>
          <a:bodyPr/>
          <a:lstStyle/>
          <a:p>
            <a:pPr>
              <a:buNone/>
            </a:pPr>
            <a:r>
              <a:rPr lang="ru-RU" dirty="0" smtClean="0"/>
              <a:t>Вино запрещено, но есть четыре «но»:</a:t>
            </a:r>
          </a:p>
          <a:p>
            <a:pPr>
              <a:buNone/>
            </a:pPr>
            <a:r>
              <a:rPr lang="ru-RU" dirty="0" smtClean="0"/>
              <a:t>Смотря </a:t>
            </a:r>
            <a:r>
              <a:rPr lang="ru-RU" dirty="0" smtClean="0"/>
              <a:t>кто, с кем, когда и в меру ль пьет вино.</a:t>
            </a:r>
          </a:p>
          <a:p>
            <a:pPr>
              <a:buNone/>
            </a:pPr>
            <a:r>
              <a:rPr lang="ru-RU" dirty="0" smtClean="0"/>
              <a:t>При </a:t>
            </a:r>
            <a:r>
              <a:rPr lang="ru-RU" dirty="0" smtClean="0"/>
              <a:t>соблюдении сих четырех условий</a:t>
            </a:r>
          </a:p>
          <a:p>
            <a:pPr>
              <a:buNone/>
            </a:pPr>
            <a:r>
              <a:rPr lang="ru-RU" dirty="0" smtClean="0"/>
              <a:t>Всем </a:t>
            </a:r>
            <a:r>
              <a:rPr lang="ru-RU" dirty="0" smtClean="0"/>
              <a:t>здравомыслящим вино разрешено.</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В этом мире любовь — украшенье </a:t>
            </a:r>
            <a:r>
              <a:rPr lang="ru-RU" dirty="0" smtClean="0"/>
              <a:t>людей,</a:t>
            </a:r>
          </a:p>
          <a:p>
            <a:pPr>
              <a:buNone/>
            </a:pPr>
            <a:r>
              <a:rPr lang="ru-RU" dirty="0" smtClean="0"/>
              <a:t>Быть </a:t>
            </a:r>
            <a:r>
              <a:rPr lang="ru-RU" dirty="0" smtClean="0"/>
              <a:t>лишенным любви — это быть без </a:t>
            </a:r>
            <a:r>
              <a:rPr lang="ru-RU" dirty="0" smtClean="0"/>
              <a:t>друзей.</a:t>
            </a:r>
          </a:p>
          <a:p>
            <a:pPr>
              <a:buNone/>
            </a:pPr>
            <a:r>
              <a:rPr lang="ru-RU" dirty="0" smtClean="0"/>
              <a:t>Тот</a:t>
            </a:r>
            <a:r>
              <a:rPr lang="ru-RU" dirty="0" smtClean="0"/>
              <a:t>, чье сердце к напитку любви не прильнуло,</a:t>
            </a:r>
          </a:p>
          <a:p>
            <a:pPr>
              <a:buNone/>
            </a:pPr>
            <a:r>
              <a:rPr lang="ru-RU" dirty="0" smtClean="0"/>
              <a:t>Тот </a:t>
            </a:r>
            <a:r>
              <a:rPr lang="ru-RU" dirty="0" smtClean="0"/>
              <a:t>— </a:t>
            </a:r>
            <a:r>
              <a:rPr lang="ru-RU" dirty="0" err="1" smtClean="0"/>
              <a:t>осел</a:t>
            </a:r>
            <a:r>
              <a:rPr lang="ru-RU" dirty="0" smtClean="0"/>
              <a:t>, хоть не носит ослиных ушей!</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Скорее — к зелени, к ликующим лугам,</a:t>
            </a:r>
          </a:p>
          <a:p>
            <a:pPr>
              <a:buNone/>
            </a:pPr>
            <a:r>
              <a:rPr lang="ru-RU" dirty="0" smtClean="0"/>
              <a:t>Чтоб </a:t>
            </a:r>
            <a:r>
              <a:rPr lang="ru-RU" dirty="0" smtClean="0"/>
              <a:t>вновь зазеленеть на зависть небесам,</a:t>
            </a:r>
          </a:p>
          <a:p>
            <a:pPr>
              <a:buNone/>
            </a:pPr>
            <a:r>
              <a:rPr lang="ru-RU" dirty="0" smtClean="0"/>
              <a:t>С </a:t>
            </a:r>
            <a:r>
              <a:rPr lang="ru-RU" dirty="0" smtClean="0"/>
              <a:t>зеленой юностью играть в траве зеленой</a:t>
            </a:r>
            <a:r>
              <a:rPr lang="ru-RU" dirty="0" smtClean="0"/>
              <a:t>,</a:t>
            </a:r>
          </a:p>
          <a:p>
            <a:pPr>
              <a:buNone/>
            </a:pPr>
            <a:r>
              <a:rPr lang="ru-RU" dirty="0" smtClean="0"/>
              <a:t> </a:t>
            </a:r>
            <a:r>
              <a:rPr lang="ru-RU" dirty="0" smtClean="0"/>
              <a:t>Пока зеленый луг не стал покровом нам!</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Арабская культура</a:t>
            </a:r>
            <a:endParaRPr lang="ru-RU" dirty="0"/>
          </a:p>
        </p:txBody>
      </p:sp>
      <p:sp>
        <p:nvSpPr>
          <p:cNvPr id="3" name="Содержимое 2"/>
          <p:cNvSpPr>
            <a:spLocks noGrp="1"/>
          </p:cNvSpPr>
          <p:nvPr>
            <p:ph idx="1"/>
          </p:nvPr>
        </p:nvSpPr>
        <p:spPr/>
        <p:txBody>
          <a:bodyPr/>
          <a:lstStyle/>
          <a:p>
            <a:pPr algn="just"/>
            <a:r>
              <a:rPr lang="ru-RU" dirty="0" smtClean="0"/>
              <a:t>Под средневековой культурой Арабского Востока (V—XVI вв.) подразумевают Аравии и тех стран, которые подверглись </a:t>
            </a:r>
            <a:r>
              <a:rPr lang="ru-RU" dirty="0" err="1" smtClean="0"/>
              <a:t>арабизации</a:t>
            </a:r>
            <a:r>
              <a:rPr lang="ru-RU" dirty="0" smtClean="0"/>
              <a:t> и в которых сложилась арабская народность, — Иран, Сирия, Палестина, Египет и другие страны Северной Африки. Процесс </a:t>
            </a:r>
            <a:r>
              <a:rPr lang="ru-RU" dirty="0" err="1" smtClean="0"/>
              <a:t>арабизации</a:t>
            </a:r>
            <a:r>
              <a:rPr lang="ru-RU" dirty="0" smtClean="0"/>
              <a:t> был по историческим меркам стремительным, однако он имел свою довольно длительную предысторию. Ведущую роль в нем сыграли племена, населявшие Аравийский полуостров.</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Персидская живопись</a:t>
            </a:r>
            <a:endParaRPr lang="ru-RU" dirty="0"/>
          </a:p>
        </p:txBody>
      </p:sp>
      <p:sp>
        <p:nvSpPr>
          <p:cNvPr id="3" name="Содержимое 2"/>
          <p:cNvSpPr>
            <a:spLocks noGrp="1"/>
          </p:cNvSpPr>
          <p:nvPr>
            <p:ph idx="1"/>
          </p:nvPr>
        </p:nvSpPr>
        <p:spPr/>
        <p:txBody>
          <a:bodyPr>
            <a:normAutofit fontScale="92500" lnSpcReduction="20000"/>
          </a:bodyPr>
          <a:lstStyle/>
          <a:p>
            <a:pPr algn="just"/>
            <a:r>
              <a:rPr lang="ru-RU" dirty="0" smtClean="0"/>
              <a:t>К моменту завоевания Персии арабами в VII—VIII веках, история персидской империи насчитывала уже более тысячи лет. Колоссальный культурный багаж, накопленный народами Ирана за многие столетия правления </a:t>
            </a:r>
            <a:r>
              <a:rPr lang="ru-RU" dirty="0" err="1" smtClean="0"/>
              <a:t>Ахеменидов</a:t>
            </a:r>
            <a:r>
              <a:rPr lang="ru-RU" dirty="0" smtClean="0"/>
              <a:t>, парфянских царей, и Сасанидов, покорил арабов-завоевателей, исламизировавших Иран, своим богатством и разнообразием. Это позволило некоторым исследователям персидского искусства считать, что не ислам завоевал Персию, но Персия завоевала ислам. Ко времени арабского завоевания высокоразвитая персидская культура включала оригинальную архитектуру и скульптуру, литьё, изысканные изделия из металла (ковка и чеканка) и, разумеется, живопись</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Персидская миниатюра</a:t>
            </a:r>
            <a:endParaRPr lang="ru-RU" dirty="0"/>
          </a:p>
        </p:txBody>
      </p:sp>
      <p:sp>
        <p:nvSpPr>
          <p:cNvPr id="6" name="Текст 5"/>
          <p:cNvSpPr>
            <a:spLocks noGrp="1"/>
          </p:cNvSpPr>
          <p:nvPr>
            <p:ph type="body" idx="2"/>
          </p:nvPr>
        </p:nvSpPr>
        <p:spPr/>
        <p:txBody>
          <a:bodyPr/>
          <a:lstStyle/>
          <a:p>
            <a:pPr algn="just"/>
            <a:r>
              <a:rPr lang="ru-RU" dirty="0" smtClean="0"/>
              <a:t>Персидская миниатюра представляла собой иллюстрации к книгам, и в этом смысле ничем не отличалась от средневековой европейской живописи, которая, по сути, и за редким исключением вплоть до конца XV века представляла собой набор иллюстраций разного формата к одной-единственной книге — Библии. Отличие персидской живописи XIII—XV веков от европейской заключается в том, что персидские художники ушли далеко вперед в свободе от религиозного догматизма, и их искусство носило неизмеримо более светский характер, чем пронизанное религиозностью искусство Европы.</a:t>
            </a:r>
            <a:endParaRPr lang="ru-RU" dirty="0"/>
          </a:p>
        </p:txBody>
      </p:sp>
      <p:pic>
        <p:nvPicPr>
          <p:cNvPr id="17410" name="Picture 2" descr="C:\Documents and Settings\admin\Мои документы\Владение Дмитрия Федотова\Работа\ислам\Manafi_al_Hayawan_001.jpg"/>
          <p:cNvPicPr>
            <a:picLocks noGrp="1" noChangeAspect="1" noChangeArrowheads="1"/>
          </p:cNvPicPr>
          <p:nvPr>
            <p:ph sz="half" idx="1"/>
          </p:nvPr>
        </p:nvPicPr>
        <p:blipFill>
          <a:blip r:embed="rId2" cstate="print"/>
          <a:srcRect/>
          <a:stretch>
            <a:fillRect/>
          </a:stretch>
        </p:blipFill>
        <p:spPr bwMode="auto">
          <a:xfrm>
            <a:off x="4490350" y="428604"/>
            <a:ext cx="4176644" cy="581979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Миниатюра</a:t>
            </a:r>
            <a:endParaRPr lang="ru-RU" dirty="0"/>
          </a:p>
        </p:txBody>
      </p:sp>
      <p:sp>
        <p:nvSpPr>
          <p:cNvPr id="3" name="Текст 2"/>
          <p:cNvSpPr>
            <a:spLocks noGrp="1"/>
          </p:cNvSpPr>
          <p:nvPr>
            <p:ph type="body" idx="2"/>
          </p:nvPr>
        </p:nvSpPr>
        <p:spPr/>
        <p:txBody>
          <a:bodyPr>
            <a:normAutofit fontScale="92500" lnSpcReduction="20000"/>
          </a:bodyPr>
          <a:lstStyle/>
          <a:p>
            <a:pPr algn="just"/>
            <a:r>
              <a:rPr lang="ru-RU" dirty="0" smtClean="0"/>
              <a:t>В крупных (шахского уровня) </a:t>
            </a:r>
            <a:r>
              <a:rPr lang="ru-RU" dirty="0" err="1" smtClean="0"/>
              <a:t>китабхане</a:t>
            </a:r>
            <a:r>
              <a:rPr lang="ru-RU" dirty="0" smtClean="0"/>
              <a:t> кроме художников и каллиграфов работало множество других специалистов. Был глава всего проекта, который должен был решать, какие эпизоды произведения следует проиллюстрировать. Если поля страниц должны покрыть декоративные золотые брызги — эту задачу выполнял специальный мастер, пока бумага была ещё влажной. Каллиграф писал текст, оставляя место для иллюстраций. Художники приступали к своей работе вслед за позолотчиками и иллюминаторами. После того, как книга была готова, её сшивали и переплетали. Обложки делали из тиснёной кожи, покрытой узорами, а в XV—XVI веках — и резьбой. Но примерно в это же время в моду стали входить лакированные обложки. Персидские манускрипты были очень дорогими произведениями искусства, в которые вкладывался долгий труд целого коллектива.</a:t>
            </a:r>
            <a:endParaRPr lang="ru-RU" dirty="0"/>
          </a:p>
        </p:txBody>
      </p:sp>
      <p:pic>
        <p:nvPicPr>
          <p:cNvPr id="19458" name="Picture 2" descr="C:\Documents and Settings\admin\Мои документы\Владение Дмитрия Федотова\Работа\ислам\515px-Demotte_Shahname_001.webp"/>
          <p:cNvPicPr>
            <a:picLocks noGrp="1" noChangeAspect="1" noChangeArrowheads="1"/>
          </p:cNvPicPr>
          <p:nvPr>
            <p:ph sz="half" idx="1"/>
          </p:nvPr>
        </p:nvPicPr>
        <p:blipFill>
          <a:blip r:embed="rId2"/>
          <a:srcRect/>
          <a:stretch>
            <a:fillRect/>
          </a:stretch>
        </p:blipFill>
        <p:spPr bwMode="auto">
          <a:xfrm>
            <a:off x="4143372" y="1071546"/>
            <a:ext cx="4603398" cy="535424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normAutofit/>
          </a:bodyPr>
          <a:lstStyle/>
          <a:p>
            <a:pPr algn="just"/>
            <a:r>
              <a:rPr lang="ru-RU" sz="1800" dirty="0" smtClean="0"/>
              <a:t>Персидская миниатюра показывает идеализированную жизнь и идеализированных героев. </a:t>
            </a:r>
            <a:endParaRPr lang="ru-RU" sz="1800" dirty="0"/>
          </a:p>
        </p:txBody>
      </p:sp>
      <p:pic>
        <p:nvPicPr>
          <p:cNvPr id="18434" name="Picture 2" descr="C:\Documents and Settings\admin\Мои документы\Владение Дмитрия Федотова\Работа\ислам\5fa9e97b33d7.jpg"/>
          <p:cNvPicPr>
            <a:picLocks noGrp="1" noChangeAspect="1" noChangeArrowheads="1"/>
          </p:cNvPicPr>
          <p:nvPr>
            <p:ph sz="half" idx="1"/>
          </p:nvPr>
        </p:nvPicPr>
        <p:blipFill>
          <a:blip r:embed="rId2"/>
          <a:srcRect/>
          <a:stretch>
            <a:fillRect/>
          </a:stretch>
        </p:blipFill>
        <p:spPr bwMode="auto">
          <a:xfrm>
            <a:off x="3667829" y="0"/>
            <a:ext cx="5476172" cy="492919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Шахнаме</a:t>
            </a:r>
            <a:endParaRPr lang="ru-RU" dirty="0"/>
          </a:p>
        </p:txBody>
      </p:sp>
      <p:sp>
        <p:nvSpPr>
          <p:cNvPr id="3" name="Текст 2"/>
          <p:cNvSpPr>
            <a:spLocks noGrp="1"/>
          </p:cNvSpPr>
          <p:nvPr>
            <p:ph type="body" idx="2"/>
          </p:nvPr>
        </p:nvSpPr>
        <p:spPr/>
        <p:txBody>
          <a:bodyPr/>
          <a:lstStyle/>
          <a:p>
            <a:pPr algn="just"/>
            <a:r>
              <a:rPr lang="ru-RU" dirty="0" smtClean="0"/>
              <a:t>выдающийся памятник персидской литературы, национальный эпос иранских народов. В Книге царей описывается история Ирана от древних времен до проникновения ислама в VII веке. Шахнаме — это название прозаических и стихотворных сводов, самым значительным из них является эпопея Фирдоуси, написанная примерно в 976—1011</a:t>
            </a:r>
            <a:endParaRPr lang="ru-RU" dirty="0"/>
          </a:p>
        </p:txBody>
      </p:sp>
      <p:pic>
        <p:nvPicPr>
          <p:cNvPr id="28674" name="Picture 2" descr="C:\Documents and Settings\admin\Мои документы\Владение Дмитрия Федотова\Работа\ислам\800px-Demotte_Shahname_002.webp"/>
          <p:cNvPicPr>
            <a:picLocks noGrp="1" noChangeAspect="1" noChangeArrowheads="1"/>
          </p:cNvPicPr>
          <p:nvPr>
            <p:ph sz="half" idx="1"/>
          </p:nvPr>
        </p:nvPicPr>
        <p:blipFill>
          <a:blip r:embed="rId2"/>
          <a:srcRect/>
          <a:stretch>
            <a:fillRect/>
          </a:stretch>
        </p:blipFill>
        <p:spPr bwMode="auto">
          <a:xfrm>
            <a:off x="4170159" y="1142984"/>
            <a:ext cx="4973841" cy="364333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9698" name="Picture 2" descr="C:\Documents and Settings\admin\Мои документы\Владение Дмитрия Федотова\Работа\ислам\434px-Shahnameh3-1.webp"/>
          <p:cNvPicPr>
            <a:picLocks noGrp="1" noChangeAspect="1" noChangeArrowheads="1"/>
          </p:cNvPicPr>
          <p:nvPr>
            <p:ph sz="half" idx="2"/>
          </p:nvPr>
        </p:nvPicPr>
        <p:blipFill>
          <a:blip r:embed="rId2"/>
          <a:srcRect/>
          <a:stretch>
            <a:fillRect/>
          </a:stretch>
        </p:blipFill>
        <p:spPr bwMode="auto">
          <a:xfrm>
            <a:off x="5061233" y="1920875"/>
            <a:ext cx="3212533" cy="4433888"/>
          </a:xfrm>
          <a:prstGeom prst="rect">
            <a:avLst/>
          </a:prstGeom>
          <a:noFill/>
        </p:spPr>
      </p:pic>
      <p:pic>
        <p:nvPicPr>
          <p:cNvPr id="29699" name="Picture 3" descr="C:\Documents and Settings\admin\Мои документы\Владение Дмитрия Федотова\Работа\ислам\361px-Baysonghori_Shahnameh_6_The_tyrant_Zahhak_is_nailed_to_the_walls_of_a_cave_in_Mount_Damavand.webp"/>
          <p:cNvPicPr>
            <a:picLocks noGrp="1" noChangeAspect="1" noChangeArrowheads="1"/>
          </p:cNvPicPr>
          <p:nvPr>
            <p:ph sz="half" idx="1"/>
          </p:nvPr>
        </p:nvPicPr>
        <p:blipFill>
          <a:blip r:embed="rId3"/>
          <a:srcRect/>
          <a:stretch>
            <a:fillRect/>
          </a:stretch>
        </p:blipFill>
        <p:spPr bwMode="auto">
          <a:xfrm>
            <a:off x="1071538" y="1928802"/>
            <a:ext cx="2788646" cy="46271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401080" cy="928694"/>
          </a:xfrm>
        </p:spPr>
        <p:txBody>
          <a:bodyPr/>
          <a:lstStyle/>
          <a:p>
            <a:r>
              <a:rPr lang="ru-RU" dirty="0" smtClean="0"/>
              <a:t>       Пророк Мухаммед</a:t>
            </a:r>
            <a:endParaRPr lang="ru-RU" dirty="0"/>
          </a:p>
        </p:txBody>
      </p:sp>
      <p:sp>
        <p:nvSpPr>
          <p:cNvPr id="3" name="Содержимое 2"/>
          <p:cNvSpPr>
            <a:spLocks noGrp="1"/>
          </p:cNvSpPr>
          <p:nvPr>
            <p:ph idx="1"/>
          </p:nvPr>
        </p:nvSpPr>
        <p:spPr>
          <a:xfrm>
            <a:off x="214282" y="1500174"/>
            <a:ext cx="8472518" cy="4824426"/>
          </a:xfrm>
        </p:spPr>
        <p:txBody>
          <a:bodyPr>
            <a:normAutofit fontScale="70000" lnSpcReduction="20000"/>
          </a:bodyPr>
          <a:lstStyle/>
          <a:p>
            <a:pPr algn="just"/>
            <a:r>
              <a:rPr lang="ru-RU" dirty="0" smtClean="0"/>
              <a:t>Ислам возник в начале VII в. н. э. Основателем ислама был реальный человек — пророк Мухаммед, биография которого довольно хорошо известна. </a:t>
            </a:r>
          </a:p>
          <a:p>
            <a:pPr algn="just"/>
            <a:r>
              <a:rPr lang="ru-RU" dirty="0" smtClean="0"/>
              <a:t> </a:t>
            </a:r>
            <a:r>
              <a:rPr lang="ru-RU" dirty="0" smtClean="0"/>
              <a:t>родом из племени </a:t>
            </a:r>
            <a:r>
              <a:rPr lang="ru-RU" dirty="0" err="1" smtClean="0"/>
              <a:t>Курейш</a:t>
            </a:r>
            <a:r>
              <a:rPr lang="ru-RU" dirty="0" smtClean="0"/>
              <a:t> Мухаммед </a:t>
            </a:r>
            <a:r>
              <a:rPr lang="ru-RU" dirty="0" smtClean="0"/>
              <a:t>рано осиротел, и его воспитывали дедушка, а затем дядя, богатый торговец. В молодости Мухаммед был пастухом, а в 25 лет стал работать у 40-летней вдовы, матери нескольких детей. Она организовывала караваны, которые отправлялись за товарами в другие земли. Они поженились — это был брак по любви, и у них родилось четверо дочерей. Всего же у пророка было девять жен. </a:t>
            </a:r>
          </a:p>
          <a:p>
            <a:pPr algn="just"/>
            <a:r>
              <a:rPr lang="ru-RU" dirty="0" smtClean="0"/>
              <a:t> Со временем Мухаммед все меньше интересовался торговлей и все больше - вопросами веры. Свои первые откровения он получил во сне — ему явился ангел </a:t>
            </a:r>
            <a:r>
              <a:rPr lang="ru-RU" dirty="0" err="1" smtClean="0"/>
              <a:t>Джабраил</a:t>
            </a:r>
            <a:r>
              <a:rPr lang="ru-RU" dirty="0" smtClean="0"/>
              <a:t>, посланник Аллаха, и объявил его волю: Мухаммед должен проповедовать во имя его, господа. Откровения становились все чаще, и в 610 г. пророк впервые выступил с проповедью в Мекке. Несмотря на страстность Мухаммеда, число его сторонников росло медленно. В </a:t>
            </a:r>
            <a:r>
              <a:rPr lang="ru-RU" b="1" dirty="0" smtClean="0"/>
              <a:t>622</a:t>
            </a:r>
            <a:r>
              <a:rPr lang="ru-RU" dirty="0" smtClean="0"/>
              <a:t> г. Мухаммед покинул Мекку и переселился в другой город — чуть позже его назовут Мединой — городом пророка; вместе с ним туда перебрались и его единомышленники. С этого года бегства в Медину и начинается мусульманское </a:t>
            </a:r>
            <a:r>
              <a:rPr lang="ru-RU" dirty="0" smtClean="0"/>
              <a:t>летоисчисление- </a:t>
            </a:r>
            <a:r>
              <a:rPr lang="ru-RU" b="1" i="1" dirty="0" smtClean="0"/>
              <a:t>Хиджра</a:t>
            </a:r>
            <a:endParaRPr lang="ru-RU"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К</a:t>
            </a:r>
            <a:r>
              <a:rPr lang="ru-RU" dirty="0" smtClean="0"/>
              <a:t>оран</a:t>
            </a:r>
            <a:endParaRPr lang="ru-RU" dirty="0"/>
          </a:p>
        </p:txBody>
      </p:sp>
      <p:sp>
        <p:nvSpPr>
          <p:cNvPr id="8" name="Текст 7"/>
          <p:cNvSpPr>
            <a:spLocks noGrp="1"/>
          </p:cNvSpPr>
          <p:nvPr>
            <p:ph type="body" idx="2"/>
          </p:nvPr>
        </p:nvSpPr>
        <p:spPr/>
        <p:txBody>
          <a:bodyPr/>
          <a:lstStyle/>
          <a:p>
            <a:pPr algn="just"/>
            <a:r>
              <a:rPr lang="ru-RU" dirty="0" smtClean="0"/>
              <a:t> священная книга мусульман (исповедующих ислам). Слово «Коран» происходит от арабского «чтение вслух», «назидание». Коран представляет собой сборник изречений пророка Мухаммеда, сделанных им от имени Аллаха. </a:t>
            </a:r>
            <a:endParaRPr lang="ru-RU" dirty="0"/>
          </a:p>
        </p:txBody>
      </p:sp>
      <p:pic>
        <p:nvPicPr>
          <p:cNvPr id="8194" name="Picture 2" descr="C:\Documents and Settings\admin\Мои документы\Владение Дмитрия Федотова\Работа\ислам\FirstSurahKoran.webp"/>
          <p:cNvPicPr>
            <a:picLocks noGrp="1" noChangeAspect="1" noChangeArrowheads="1"/>
          </p:cNvPicPr>
          <p:nvPr>
            <p:ph sz="half" idx="1"/>
          </p:nvPr>
        </p:nvPicPr>
        <p:blipFill>
          <a:blip r:embed="rId2"/>
          <a:srcRect/>
          <a:stretch>
            <a:fillRect/>
          </a:stretch>
        </p:blipFill>
        <p:spPr bwMode="auto">
          <a:xfrm>
            <a:off x="4786314" y="642918"/>
            <a:ext cx="3427772" cy="583305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a:t>
            </a:r>
            <a:r>
              <a:rPr lang="ru-RU" dirty="0" smtClean="0"/>
              <a:t>ечеть</a:t>
            </a:r>
            <a:endParaRPr lang="ru-RU" dirty="0"/>
          </a:p>
        </p:txBody>
      </p:sp>
      <p:sp>
        <p:nvSpPr>
          <p:cNvPr id="3" name="Текст 2"/>
          <p:cNvSpPr>
            <a:spLocks noGrp="1"/>
          </p:cNvSpPr>
          <p:nvPr>
            <p:ph type="body" idx="2"/>
          </p:nvPr>
        </p:nvSpPr>
        <p:spPr/>
        <p:txBody>
          <a:bodyPr>
            <a:normAutofit fontScale="92500" lnSpcReduction="10000"/>
          </a:bodyPr>
          <a:lstStyle/>
          <a:p>
            <a:pPr algn="just"/>
            <a:r>
              <a:rPr lang="ru-RU" dirty="0" smtClean="0"/>
              <a:t>мусульманское богослужебное архитектурное сооружение</a:t>
            </a:r>
            <a:r>
              <a:rPr lang="ru-RU" dirty="0" smtClean="0"/>
              <a:t>.</a:t>
            </a:r>
          </a:p>
          <a:p>
            <a:pPr algn="just"/>
            <a:r>
              <a:rPr lang="ru-RU" dirty="0" smtClean="0"/>
              <a:t>Представляет собой отдельно стоящее здание с </a:t>
            </a:r>
            <a:r>
              <a:rPr lang="ru-RU" dirty="0" err="1" smtClean="0"/>
              <a:t>куполом-гамбизом</a:t>
            </a:r>
            <a:r>
              <a:rPr lang="ru-RU" dirty="0" smtClean="0"/>
              <a:t>, иногда мечеть имеет внутренний двор (</a:t>
            </a:r>
            <a:r>
              <a:rPr lang="ru-RU" b="1" i="1" dirty="0" smtClean="0"/>
              <a:t>Мечеть </a:t>
            </a:r>
            <a:r>
              <a:rPr lang="ru-RU" b="1" i="1" dirty="0" err="1" smtClean="0"/>
              <a:t>Аль-Харам</a:t>
            </a:r>
            <a:r>
              <a:rPr lang="ru-RU" b="1" i="1" dirty="0" smtClean="0"/>
              <a:t>)</a:t>
            </a:r>
            <a:r>
              <a:rPr lang="ru-RU" dirty="0" smtClean="0"/>
              <a:t>. Флигелем к мечети пристраиваются башни-минареты числом от одного до девяти (число минаретов должно быть меньше, чем в мечети </a:t>
            </a:r>
            <a:r>
              <a:rPr lang="ru-RU" dirty="0" err="1" smtClean="0"/>
              <a:t>аль-Харам</a:t>
            </a:r>
            <a:r>
              <a:rPr lang="ru-RU" dirty="0" smtClean="0"/>
              <a:t>). Молитвенный зал лишен изображений, но на стенах могут быть начертаны строки из Корана на арабском. Стена, обращённая к Мекке, отмечена пустой нишей, </a:t>
            </a:r>
            <a:r>
              <a:rPr lang="ru-RU" b="1" i="1" dirty="0" err="1" smtClean="0"/>
              <a:t>михрабом</a:t>
            </a:r>
            <a:r>
              <a:rPr lang="ru-RU" dirty="0" smtClean="0"/>
              <a:t> в которой молится </a:t>
            </a:r>
            <a:r>
              <a:rPr lang="ru-RU" b="1" i="1" dirty="0" smtClean="0"/>
              <a:t>имам. </a:t>
            </a:r>
            <a:r>
              <a:rPr lang="ru-RU" dirty="0" smtClean="0"/>
              <a:t>Справа от </a:t>
            </a:r>
            <a:r>
              <a:rPr lang="ru-RU" dirty="0" err="1" smtClean="0"/>
              <a:t>михраба</a:t>
            </a:r>
            <a:r>
              <a:rPr lang="ru-RU" dirty="0" smtClean="0"/>
              <a:t> расположена </a:t>
            </a:r>
            <a:r>
              <a:rPr lang="ru-RU" dirty="0" err="1" smtClean="0"/>
              <a:t>кафедра-</a:t>
            </a:r>
            <a:r>
              <a:rPr lang="ru-RU" b="1" i="1" dirty="0" err="1" smtClean="0"/>
              <a:t>минбар</a:t>
            </a:r>
            <a:r>
              <a:rPr lang="ru-RU" dirty="0" smtClean="0"/>
              <a:t>, с которой проповедник имам читает свои проповеди верующим во время пятничной молитвы. При мечетях, как правило, работают школы-</a:t>
            </a:r>
            <a:r>
              <a:rPr lang="ru-RU" b="1" i="1" dirty="0" smtClean="0"/>
              <a:t>медресе.</a:t>
            </a:r>
            <a:endParaRPr lang="ru-RU" b="1" i="1" dirty="0"/>
          </a:p>
        </p:txBody>
      </p:sp>
      <p:pic>
        <p:nvPicPr>
          <p:cNvPr id="14338" name="Picture 2" descr="C:\Documents and Settings\admin\Мои документы\Владение Дмитрия Федотова\Работа\ислам\121317315217.jpg"/>
          <p:cNvPicPr>
            <a:picLocks noGrp="1" noChangeAspect="1" noChangeArrowheads="1"/>
          </p:cNvPicPr>
          <p:nvPr>
            <p:ph sz="half" idx="1"/>
          </p:nvPr>
        </p:nvPicPr>
        <p:blipFill>
          <a:blip r:embed="rId2"/>
          <a:srcRect/>
          <a:stretch>
            <a:fillRect/>
          </a:stretch>
        </p:blipFill>
        <p:spPr bwMode="auto">
          <a:xfrm>
            <a:off x="4143372" y="857232"/>
            <a:ext cx="3751289" cy="56269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Минарет</a:t>
            </a:r>
            <a:endParaRPr lang="ru-RU" dirty="0"/>
          </a:p>
        </p:txBody>
      </p:sp>
      <p:sp>
        <p:nvSpPr>
          <p:cNvPr id="3" name="Текст 2"/>
          <p:cNvSpPr>
            <a:spLocks noGrp="1"/>
          </p:cNvSpPr>
          <p:nvPr>
            <p:ph type="body" idx="2"/>
          </p:nvPr>
        </p:nvSpPr>
        <p:spPr/>
        <p:txBody>
          <a:bodyPr/>
          <a:lstStyle/>
          <a:p>
            <a:pPr algn="just"/>
            <a:r>
              <a:rPr lang="ru-RU" dirty="0" smtClean="0"/>
              <a:t>в архитектуре ислама башня (круглая, квадратная или многогранная в сечении), с которой муэдзин призывает верующих на молитву.</a:t>
            </a:r>
            <a:endParaRPr lang="ru-RU" dirty="0"/>
          </a:p>
        </p:txBody>
      </p:sp>
      <p:pic>
        <p:nvPicPr>
          <p:cNvPr id="12290" name="Picture 2" descr="C:\Documents and Settings\admin\Мои документы\Владение Дмитрия Федотова\Работа\ислам\mechet_abu_dabi_01.jpg"/>
          <p:cNvPicPr>
            <a:picLocks noGrp="1" noChangeAspect="1" noChangeArrowheads="1"/>
          </p:cNvPicPr>
          <p:nvPr>
            <p:ph sz="half" idx="1"/>
          </p:nvPr>
        </p:nvPicPr>
        <p:blipFill>
          <a:blip r:embed="rId2"/>
          <a:srcRect/>
          <a:stretch>
            <a:fillRect/>
          </a:stretch>
        </p:blipFill>
        <p:spPr bwMode="auto">
          <a:xfrm>
            <a:off x="3575050" y="2045493"/>
            <a:ext cx="5111750" cy="38338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медресе</a:t>
            </a:r>
            <a:endParaRPr lang="ru-RU" dirty="0"/>
          </a:p>
        </p:txBody>
      </p:sp>
      <p:sp>
        <p:nvSpPr>
          <p:cNvPr id="3" name="Текст 2"/>
          <p:cNvSpPr>
            <a:spLocks noGrp="1"/>
          </p:cNvSpPr>
          <p:nvPr>
            <p:ph type="body" idx="2"/>
          </p:nvPr>
        </p:nvSpPr>
        <p:spPr/>
        <p:txBody>
          <a:bodyPr/>
          <a:lstStyle/>
          <a:p>
            <a:pPr algn="just"/>
            <a:r>
              <a:rPr lang="ru-RU" dirty="0" smtClean="0"/>
              <a:t> мусульманское учебное заведение, выполняющее роль средней школы и мусульманской духовной семинарии. </a:t>
            </a:r>
            <a:endParaRPr lang="ru-RU" dirty="0"/>
          </a:p>
        </p:txBody>
      </p:sp>
      <p:pic>
        <p:nvPicPr>
          <p:cNvPr id="13314" name="Picture 2" descr="C:\Documents and Settings\admin\Мои документы\Владение Дмитрия Федотова\Работа\ислам\800px-Registan_-_Sherdor_madrasa.webp"/>
          <p:cNvPicPr>
            <a:picLocks noGrp="1" noChangeAspect="1" noChangeArrowheads="1"/>
          </p:cNvPicPr>
          <p:nvPr>
            <p:ph sz="half" idx="1"/>
          </p:nvPr>
        </p:nvPicPr>
        <p:blipFill>
          <a:blip r:embed="rId2"/>
          <a:srcRect/>
          <a:stretch>
            <a:fillRect/>
          </a:stretch>
        </p:blipFill>
        <p:spPr bwMode="auto">
          <a:xfrm>
            <a:off x="3575050" y="2045494"/>
            <a:ext cx="5111750" cy="383381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366</TotalTime>
  <Words>2461</Words>
  <Application>Microsoft Office PowerPoint</Application>
  <PresentationFormat>Экран (4:3)</PresentationFormat>
  <Paragraphs>102</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Поток</vt:lpstr>
      <vt:lpstr>Арабо-мусульманская культура в Средние века  </vt:lpstr>
      <vt:lpstr>План</vt:lpstr>
      <vt:lpstr>МУСУЛЬМАНСКОЕ ИСКУССТВО</vt:lpstr>
      <vt:lpstr>Арабская культура</vt:lpstr>
      <vt:lpstr>       Пророк Мухаммед</vt:lpstr>
      <vt:lpstr>Коран</vt:lpstr>
      <vt:lpstr>Мечеть</vt:lpstr>
      <vt:lpstr>Минарет</vt:lpstr>
      <vt:lpstr>медресе</vt:lpstr>
      <vt:lpstr>Кааба</vt:lpstr>
      <vt:lpstr> Направления Ислама</vt:lpstr>
      <vt:lpstr>Арабский халифат</vt:lpstr>
      <vt:lpstr>    Арабский халифат</vt:lpstr>
      <vt:lpstr>Культура халифата</vt:lpstr>
      <vt:lpstr>Арабская Испания.</vt:lpstr>
      <vt:lpstr>Дворец Альгамбра в Гранаде</vt:lpstr>
      <vt:lpstr>Слайд 17</vt:lpstr>
      <vt:lpstr>Архитектурный комплекс Храмовой горы в Иерусалиме.</vt:lpstr>
      <vt:lpstr>       Мечеть Купол Скалы.              Куббат ас-Сахра</vt:lpstr>
      <vt:lpstr>           Храмовая скала.</vt:lpstr>
      <vt:lpstr>Купол Скалы</vt:lpstr>
      <vt:lpstr>Купол Скалы</vt:lpstr>
      <vt:lpstr>          Мечеть Аль Акса</vt:lpstr>
      <vt:lpstr>Мечеть Аль Акса</vt:lpstr>
      <vt:lpstr>Джамие аль Умейи — Большая мечеть, или мечеть Омейядов,</vt:lpstr>
      <vt:lpstr>Мечеть Омеядов в Дамаск.</vt:lpstr>
      <vt:lpstr>Слайд 27</vt:lpstr>
      <vt:lpstr>Изобразительное искусство</vt:lpstr>
      <vt:lpstr>Арабески</vt:lpstr>
      <vt:lpstr>Слайд 30</vt:lpstr>
      <vt:lpstr>Слайд 31</vt:lpstr>
      <vt:lpstr>Слайд 32</vt:lpstr>
      <vt:lpstr>Слайд 33</vt:lpstr>
      <vt:lpstr>Тадж-Махал</vt:lpstr>
      <vt:lpstr>Хамрийат</vt:lpstr>
      <vt:lpstr>Омар Хаям</vt:lpstr>
      <vt:lpstr>Рубаи Омара Хаяма</vt:lpstr>
      <vt:lpstr>Слайд 38</vt:lpstr>
      <vt:lpstr>Слайд 39</vt:lpstr>
      <vt:lpstr>Персидская живопись</vt:lpstr>
      <vt:lpstr>Персидская миниатюра</vt:lpstr>
      <vt:lpstr>Миниатюра</vt:lpstr>
      <vt:lpstr>Слайд 43</vt:lpstr>
      <vt:lpstr>Шахнаме</vt:lpstr>
      <vt:lpstr>Слайд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Арабо-мусульманская культура в Средние века  </dc:title>
  <dc:creator>Home</dc:creator>
  <cp:lastModifiedBy>Home</cp:lastModifiedBy>
  <cp:revision>58</cp:revision>
  <dcterms:created xsi:type="dcterms:W3CDTF">2012-12-14T15:29:31Z</dcterms:created>
  <dcterms:modified xsi:type="dcterms:W3CDTF">2012-12-14T21:35:32Z</dcterms:modified>
</cp:coreProperties>
</file>