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60" r:id="rId6"/>
    <p:sldId id="259" r:id="rId7"/>
    <p:sldId id="261" r:id="rId8"/>
    <p:sldId id="262" r:id="rId9"/>
    <p:sldId id="264" r:id="rId10"/>
    <p:sldId id="291" r:id="rId11"/>
    <p:sldId id="282" r:id="rId12"/>
    <p:sldId id="283" r:id="rId13"/>
    <p:sldId id="284" r:id="rId14"/>
    <p:sldId id="285" r:id="rId15"/>
    <p:sldId id="286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287" r:id="rId30"/>
    <p:sldId id="288" r:id="rId31"/>
    <p:sldId id="289" r:id="rId32"/>
    <p:sldId id="290" r:id="rId33"/>
    <p:sldId id="305" r:id="rId34"/>
    <p:sldId id="265" r:id="rId35"/>
    <p:sldId id="308" r:id="rId36"/>
    <p:sldId id="312" r:id="rId37"/>
    <p:sldId id="309" r:id="rId38"/>
    <p:sldId id="310" r:id="rId39"/>
    <p:sldId id="306" r:id="rId40"/>
    <p:sldId id="313" r:id="rId41"/>
    <p:sldId id="314" r:id="rId42"/>
    <p:sldId id="307" r:id="rId43"/>
    <p:sldId id="266" r:id="rId44"/>
    <p:sldId id="267" r:id="rId45"/>
    <p:sldId id="268" r:id="rId46"/>
    <p:sldId id="269" r:id="rId47"/>
    <p:sldId id="270" r:id="rId48"/>
    <p:sldId id="271" r:id="rId49"/>
    <p:sldId id="272" r:id="rId50"/>
    <p:sldId id="273" r:id="rId51"/>
    <p:sldId id="274" r:id="rId52"/>
    <p:sldId id="275" r:id="rId53"/>
    <p:sldId id="276" r:id="rId54"/>
    <p:sldId id="277" r:id="rId55"/>
    <p:sldId id="278" r:id="rId56"/>
    <p:sldId id="279" r:id="rId57"/>
    <p:sldId id="280" r:id="rId58"/>
    <p:sldId id="281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06/relationships/legacyDocTextInfo" Target="legacyDocTextInfo.bin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7.bin"/><Relationship Id="rId2" Type="http://schemas.microsoft.com/office/2006/relationships/legacyDiagramText" Target="legacyDiagramText6.bin"/><Relationship Id="rId1" Type="http://schemas.microsoft.com/office/2006/relationships/legacyDiagramText" Target="legacyDiagramText5.bin"/><Relationship Id="rId5" Type="http://schemas.microsoft.com/office/2006/relationships/legacyDiagramText" Target="legacyDiagramText9.bin"/><Relationship Id="rId4" Type="http://schemas.microsoft.com/office/2006/relationships/legacyDiagramText" Target="legacyDiagramText8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7DD0-2369-41EC-942B-616F5A6DDC52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AAB9-F1A0-4A56-8216-6465A8921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7DD0-2369-41EC-942B-616F5A6DDC52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AAB9-F1A0-4A56-8216-6465A8921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7DD0-2369-41EC-942B-616F5A6DDC52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AAB9-F1A0-4A56-8216-6465A8921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09930D8-05C4-4700-AAAD-35E9F23C85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B480DE-8FBD-4CCE-8B0C-056B55665C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76238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8735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237413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EDA4D1-6617-4B04-A4E4-CD2E47057C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AD8DB7-CA29-493B-AB44-C5BDAC52AA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27CCBC-EC4B-42A0-A7FD-88323A25C0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7DD0-2369-41EC-942B-616F5A6DDC52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AAB9-F1A0-4A56-8216-6465A8921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7DD0-2369-41EC-942B-616F5A6DDC52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AAB9-F1A0-4A56-8216-6465A8921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7DD0-2369-41EC-942B-616F5A6DDC52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AAB9-F1A0-4A56-8216-6465A8921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7DD0-2369-41EC-942B-616F5A6DDC52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AAB9-F1A0-4A56-8216-6465A8921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7DD0-2369-41EC-942B-616F5A6DDC52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AAB9-F1A0-4A56-8216-6465A8921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7DD0-2369-41EC-942B-616F5A6DDC52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AAB9-F1A0-4A56-8216-6465A8921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7DD0-2369-41EC-942B-616F5A6DDC52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AAB9-F1A0-4A56-8216-6465A8921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7DD0-2369-41EC-942B-616F5A6DDC52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AAB9-F1A0-4A56-8216-6465A8921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D7DD0-2369-41EC-942B-616F5A6DDC52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3AAB9-F1A0-4A56-8216-6465A8921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1%80%D0%B5%D0%B2%D0%BB%D1%8F%D0%BD%D0%B5" TargetMode="External"/><Relationship Id="rId2" Type="http://schemas.openxmlformats.org/officeDocument/2006/relationships/hyperlink" Target="http://cor.edu.27.ru/dlrstore/13ea8658-3afd-3f08-a5ac-9e5720c25725/Napravl_deyat/Igor.htm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hyperlink" Target="http://ru.wikipedia.org/wiki/%D0%9C%D0%B0%D0%BB_(%D0%BA%D0%BD%D1%8F%D0%B7%D1%8C)" TargetMode="External"/><Relationship Id="rId4" Type="http://schemas.openxmlformats.org/officeDocument/2006/relationships/hyperlink" Target="http://ru.wikipedia.org/wiki/%D0%98%D0%B3%D0%BE%D1%80%D1%8C_%D0%A0%D1%8E%D1%80%D0%B8%D0%BA%D0%BE%D0%B2%D0%B8%D1%87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ru.wikipedia.org/wiki/%D0%9D%D0%B5%D1%81%D1%82%D0%BE%D1%80_%D0%9B%D0%B5%D1%82%D0%BE%D0%BF%D0%B8%D1%81%D0%B5%D1%8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E%D0%B2%D0%B5%D1%81%D1%82%D1%8C_%D0%B2%D1%80%D0%B5%D0%BC%D0%B5%D0%BD%D0%BD%D1%8B%D1%85_%D0%BB%D0%B5%D1%82" TargetMode="External"/><Relationship Id="rId2" Type="http://schemas.openxmlformats.org/officeDocument/2006/relationships/hyperlink" Target="http://ru.wikipedia.org/wiki/%D0%A2%D1%80%D0%B8%D0%B7%D0%BD%D0%B0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jpeg"/><Relationship Id="rId4" Type="http://schemas.openxmlformats.org/officeDocument/2006/relationships/hyperlink" Target="http://ru.wikipedia.org/wiki/946_%D0%B3%D0%BE%D0%B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or.edu.27.ru/dlrstore/13ea8658-3afd-3f08-a5ac-9e5720c25725/Napravl_deyat/Olga.htm" TargetMode="External"/><Relationship Id="rId2" Type="http://schemas.openxmlformats.org/officeDocument/2006/relationships/hyperlink" Target="http://cor.edu.27.ru/dlrstore/13ea8658-3afd-3f08-a5ac-9e5720c25725/Napravl_deyat/Igor.htm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Славяне и Древняя Русь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Варяги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группа в составе населения Древней Руси, носящий этнический, профессиональный либо социальный характер, которой вызывает многочисленные дискуссии. Традиционные версии отождествляют варягов с выходцами из Скандинавии — викингами и их обрусевшими потомками, с выходцами с южного побережья Балтийского моря — </a:t>
            </a:r>
            <a:r>
              <a:rPr lang="ru-RU" dirty="0" err="1" smtClean="0"/>
              <a:t>полабскими</a:t>
            </a:r>
            <a:r>
              <a:rPr lang="ru-RU" dirty="0" smtClean="0"/>
              <a:t> славянами, </a:t>
            </a:r>
            <a:r>
              <a:rPr lang="ru-RU" dirty="0" err="1" smtClean="0"/>
              <a:t>балтами</a:t>
            </a:r>
            <a:r>
              <a:rPr lang="ru-RU" dirty="0" smtClean="0"/>
              <a:t> и </a:t>
            </a:r>
            <a:r>
              <a:rPr lang="ru-RU" dirty="0" err="1" smtClean="0"/>
              <a:t>финно-уграми</a:t>
            </a:r>
            <a:r>
              <a:rPr lang="ru-RU" dirty="0" smtClean="0"/>
              <a:t>, наёмными воинами либо торговцами в Древнерусском государстве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i="1" dirty="0" smtClean="0"/>
              <a:t>распространённая версия — «варяги» произошло от </a:t>
            </a:r>
            <a:r>
              <a:rPr lang="ru-RU" i="1" dirty="0" err="1" smtClean="0"/>
              <a:t>др.-герм</a:t>
            </a:r>
            <a:r>
              <a:rPr lang="ru-RU" i="1" dirty="0" smtClean="0"/>
              <a:t>. </a:t>
            </a:r>
            <a:r>
              <a:rPr lang="ru-RU" i="1" dirty="0" err="1" smtClean="0"/>
              <a:t>wara</a:t>
            </a:r>
            <a:r>
              <a:rPr lang="ru-RU" i="1" dirty="0" smtClean="0"/>
              <a:t> (присяга, клятва), то есть варягами были воины, давшие клятву</a:t>
            </a:r>
          </a:p>
          <a:p>
            <a:r>
              <a:rPr lang="ru-RU" i="1" dirty="0" smtClean="0"/>
              <a:t>По мнению А. Г. Кузьмина слово происходит от кельтского </a:t>
            </a:r>
            <a:r>
              <a:rPr lang="ru-RU" i="1" dirty="0" err="1" smtClean="0"/>
              <a:t>var</a:t>
            </a:r>
            <a:r>
              <a:rPr lang="ru-RU" i="1" dirty="0" smtClean="0"/>
              <a:t> (вода), то есть под варягами понимали жителей (по версии Кузьмина: </a:t>
            </a:r>
            <a:r>
              <a:rPr lang="ru-RU" i="1" dirty="0" err="1" smtClean="0"/>
              <a:t>ославяненных</a:t>
            </a:r>
            <a:r>
              <a:rPr lang="ru-RU" i="1" dirty="0" smtClean="0"/>
              <a:t> кельтов) побережья вообще (аналог этимологии в русском: поморы)</a:t>
            </a:r>
          </a:p>
          <a:p>
            <a:r>
              <a:rPr lang="ru-RU" i="1" dirty="0" smtClean="0"/>
              <a:t>в отличие от викингов - пиратов и береговых разбойников, варяги в русской истории - в первую очередь, - вооружённые купцы, подчёркивал В. О. Ключевский</a:t>
            </a:r>
            <a:endParaRPr lang="ru-RU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body" sz="half" idx="2"/>
          </p:nvPr>
        </p:nvSpPr>
        <p:spPr>
          <a:xfrm>
            <a:off x="117475" y="4437063"/>
            <a:ext cx="8991600" cy="2344737"/>
          </a:xfr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660033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/>
              <a:t>В 862 </a:t>
            </a:r>
            <a:r>
              <a:rPr lang="ru-RU" sz="2400" dirty="0" err="1"/>
              <a:t>г.Рюрик</a:t>
            </a:r>
            <a:r>
              <a:rPr lang="ru-RU" sz="2400" dirty="0"/>
              <a:t> стал княжить в </a:t>
            </a:r>
            <a:r>
              <a:rPr lang="ru-RU" sz="2400" dirty="0" err="1"/>
              <a:t>Новгороде.Его</a:t>
            </a:r>
            <a:r>
              <a:rPr lang="ru-RU" sz="2400" dirty="0"/>
              <a:t> считают </a:t>
            </a:r>
            <a:r>
              <a:rPr lang="ru-RU" sz="2400" dirty="0" err="1"/>
              <a:t>ос-нователем</a:t>
            </a:r>
            <a:r>
              <a:rPr lang="ru-RU" sz="2400" dirty="0"/>
              <a:t> великокняжеской династии.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/>
              <a:t>В 879 г.он умер и князем стал Олег.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/>
              <a:t>В 882 г.он совершил поход на Киев </a:t>
            </a:r>
            <a:r>
              <a:rPr lang="ru-RU" sz="2400" dirty="0" err="1"/>
              <a:t>и,выдав</a:t>
            </a:r>
            <a:r>
              <a:rPr lang="ru-RU" sz="2400" dirty="0"/>
              <a:t> себя за </a:t>
            </a:r>
            <a:r>
              <a:rPr lang="ru-RU" sz="2400" dirty="0" err="1"/>
              <a:t>куп-ца</a:t>
            </a:r>
            <a:r>
              <a:rPr lang="ru-RU" sz="2400" dirty="0"/>
              <a:t>, Олег убивает Аскольда и занимает его место. Так началась «Киевская Русь».  </a:t>
            </a:r>
          </a:p>
        </p:txBody>
      </p:sp>
      <p:sp>
        <p:nvSpPr>
          <p:cNvPr id="58374" name="Rectangle 1030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584200"/>
          </a:xfrm>
          <a:gradFill rotWithShape="0">
            <a:gsLst>
              <a:gs pos="0">
                <a:srgbClr val="005CBF"/>
              </a:gs>
              <a:gs pos="12500">
                <a:srgbClr val="0087E6"/>
              </a:gs>
              <a:gs pos="37500">
                <a:srgbClr val="21D6E0"/>
              </a:gs>
              <a:gs pos="50000">
                <a:srgbClr val="03D4A8"/>
              </a:gs>
              <a:gs pos="62500">
                <a:srgbClr val="21D6E0"/>
              </a:gs>
              <a:gs pos="87500">
                <a:srgbClr val="0087E6"/>
              </a:gs>
              <a:gs pos="100000">
                <a:srgbClr val="005CBF"/>
              </a:gs>
            </a:gsLst>
            <a:lin ang="0" scaled="1"/>
          </a:gradFill>
          <a:ln w="76200">
            <a:solidFill>
              <a:srgbClr val="660033"/>
            </a:solidFill>
          </a:ln>
        </p:spPr>
        <p:txBody>
          <a:bodyPr/>
          <a:lstStyle/>
          <a:p>
            <a:pPr algn="ctr"/>
            <a:r>
              <a:rPr lang="ru-RU" sz="3200" b="1">
                <a:solidFill>
                  <a:srgbClr val="660033"/>
                </a:solidFill>
              </a:rPr>
              <a:t>1.Государство Русь.</a:t>
            </a:r>
          </a:p>
        </p:txBody>
      </p:sp>
      <p:pic>
        <p:nvPicPr>
          <p:cNvPr id="58376" name="Picture 1032" descr="а васнецов варяги"/>
          <p:cNvPicPr>
            <a:picLocks noChangeAspect="1" noChangeArrowheads="1"/>
          </p:cNvPicPr>
          <p:nvPr/>
        </p:nvPicPr>
        <p:blipFill>
          <a:blip r:embed="rId2">
            <a:lum bright="18000" contrast="18000"/>
          </a:blip>
          <a:srcRect/>
          <a:stretch>
            <a:fillRect/>
          </a:stretch>
        </p:blipFill>
        <p:spPr bwMode="auto">
          <a:xfrm>
            <a:off x="3708400" y="620713"/>
            <a:ext cx="5040313" cy="3779837"/>
          </a:xfrm>
          <a:prstGeom prst="rect">
            <a:avLst/>
          </a:prstGeom>
          <a:noFill/>
          <a:ln w="7620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58377" name="Text Box 1033"/>
          <p:cNvSpPr txBox="1">
            <a:spLocks noChangeArrowheads="1"/>
          </p:cNvSpPr>
          <p:nvPr/>
        </p:nvSpPr>
        <p:spPr bwMode="auto">
          <a:xfrm>
            <a:off x="755650" y="1954213"/>
            <a:ext cx="2292350" cy="898525"/>
          </a:xfrm>
          <a:prstGeom prst="rect">
            <a:avLst/>
          </a:prstGeom>
          <a:solidFill>
            <a:schemeClr val="accent2"/>
          </a:solidFill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u="none">
                <a:solidFill>
                  <a:srgbClr val="800000"/>
                </a:solidFill>
                <a:effectLst/>
              </a:rPr>
              <a:t>А.М.Васнецов.</a:t>
            </a:r>
          </a:p>
          <a:p>
            <a:r>
              <a:rPr lang="ru-RU" u="none">
                <a:solidFill>
                  <a:srgbClr val="800000"/>
                </a:solidFill>
                <a:effectLst/>
              </a:rPr>
              <a:t>Варяги.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1" name="Picture 13" descr="кочевн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512763"/>
            <a:ext cx="5256213" cy="3941762"/>
          </a:xfrm>
          <a:prstGeom prst="rect">
            <a:avLst/>
          </a:prstGeom>
          <a:noFill/>
          <a:ln w="7620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26988"/>
            <a:ext cx="8686800" cy="533401"/>
          </a:xfrm>
          <a:gradFill rotWithShape="0">
            <a:gsLst>
              <a:gs pos="0">
                <a:srgbClr val="005CBF"/>
              </a:gs>
              <a:gs pos="12500">
                <a:srgbClr val="0087E6"/>
              </a:gs>
              <a:gs pos="37500">
                <a:srgbClr val="21D6E0"/>
              </a:gs>
              <a:gs pos="50000">
                <a:srgbClr val="03D4A8"/>
              </a:gs>
              <a:gs pos="62500">
                <a:srgbClr val="21D6E0"/>
              </a:gs>
              <a:gs pos="87500">
                <a:srgbClr val="0087E6"/>
              </a:gs>
              <a:gs pos="100000">
                <a:srgbClr val="005CBF"/>
              </a:gs>
            </a:gsLst>
            <a:lin ang="0" scaled="1"/>
          </a:gradFill>
          <a:ln w="76200">
            <a:solidFill>
              <a:srgbClr val="660033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>
                <a:solidFill>
                  <a:srgbClr val="660033"/>
                </a:solidFill>
              </a:rPr>
              <a:t>1.Государство Русь.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4414838"/>
            <a:ext cx="8743950" cy="2398712"/>
          </a:xfr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660033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В 9 веке у славян  начался период </a:t>
            </a:r>
            <a:r>
              <a:rPr lang="ru-RU" sz="2400" dirty="0" err="1"/>
              <a:t>период</a:t>
            </a:r>
            <a:r>
              <a:rPr lang="ru-RU" sz="2400" dirty="0"/>
              <a:t> военной </a:t>
            </a:r>
            <a:r>
              <a:rPr lang="ru-RU" sz="2400" dirty="0" err="1"/>
              <a:t>де-мократии.Они</a:t>
            </a:r>
            <a:r>
              <a:rPr lang="ru-RU" sz="2400" dirty="0"/>
              <a:t> совершали походы против Византии и защищали свои земли  от кочевников-степняков.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Князь Аскольд в борьбе с ними потерял сына.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В низовьях Волги хазары нередко грабили русских </a:t>
            </a:r>
            <a:r>
              <a:rPr lang="ru-RU" sz="2400" dirty="0" err="1"/>
              <a:t>купцов.Поэтому</a:t>
            </a:r>
            <a:r>
              <a:rPr lang="ru-RU" sz="2400" dirty="0"/>
              <a:t> княжеские дружины совершали походы и в эти районы</a:t>
            </a:r>
            <a:r>
              <a:rPr lang="ru-RU" sz="24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539750" y="1773238"/>
            <a:ext cx="2336800" cy="1263650"/>
          </a:xfrm>
          <a:prstGeom prst="rect">
            <a:avLst/>
          </a:prstGeom>
          <a:solidFill>
            <a:schemeClr val="accent2"/>
          </a:solidFill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u="none">
                <a:solidFill>
                  <a:srgbClr val="800000"/>
                </a:solidFill>
                <a:effectLst/>
              </a:rPr>
              <a:t>Борьба </a:t>
            </a:r>
          </a:p>
          <a:p>
            <a:r>
              <a:rPr lang="ru-RU" u="none">
                <a:solidFill>
                  <a:srgbClr val="800000"/>
                </a:solidFill>
                <a:effectLst/>
              </a:rPr>
              <a:t>славян</a:t>
            </a:r>
          </a:p>
          <a:p>
            <a:r>
              <a:rPr lang="ru-RU" u="none">
                <a:solidFill>
                  <a:srgbClr val="800000"/>
                </a:solidFill>
                <a:effectLst/>
              </a:rPr>
              <a:t>с кочевниками</a:t>
            </a:r>
          </a:p>
        </p:txBody>
      </p:sp>
      <p:sp>
        <p:nvSpPr>
          <p:cNvPr id="53263" name="AutoShape 15"/>
          <p:cNvSpPr>
            <a:spLocks noChangeArrowheads="1"/>
          </p:cNvSpPr>
          <p:nvPr/>
        </p:nvSpPr>
        <p:spPr bwMode="auto">
          <a:xfrm rot="1029858">
            <a:off x="4065588" y="1855788"/>
            <a:ext cx="4251325" cy="2778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64" name="AutoShape 16"/>
          <p:cNvSpPr>
            <a:spLocks noChangeArrowheads="1"/>
          </p:cNvSpPr>
          <p:nvPr/>
        </p:nvSpPr>
        <p:spPr bwMode="auto">
          <a:xfrm rot="3945954">
            <a:off x="3527425" y="2097088"/>
            <a:ext cx="1223963" cy="2873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Рисунок1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2520950" y="476250"/>
            <a:ext cx="6443663" cy="3816350"/>
          </a:xfrm>
          <a:prstGeom prst="rect">
            <a:avLst/>
          </a:prstGeom>
          <a:noFill/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4450"/>
            <a:ext cx="8686800" cy="533400"/>
          </a:xfrm>
          <a:gradFill rotWithShape="0">
            <a:gsLst>
              <a:gs pos="0">
                <a:srgbClr val="005CBF"/>
              </a:gs>
              <a:gs pos="12500">
                <a:srgbClr val="0087E6"/>
              </a:gs>
              <a:gs pos="37500">
                <a:srgbClr val="21D6E0"/>
              </a:gs>
              <a:gs pos="50000">
                <a:srgbClr val="03D4A8"/>
              </a:gs>
              <a:gs pos="62500">
                <a:srgbClr val="21D6E0"/>
              </a:gs>
              <a:gs pos="87500">
                <a:srgbClr val="0087E6"/>
              </a:gs>
              <a:gs pos="100000">
                <a:srgbClr val="005CBF"/>
              </a:gs>
            </a:gsLst>
            <a:lin ang="0" scaled="1"/>
          </a:gradFill>
          <a:ln w="76200">
            <a:solidFill>
              <a:srgbClr val="660033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>
                <a:solidFill>
                  <a:srgbClr val="660033"/>
                </a:solidFill>
              </a:rPr>
              <a:t>2.Далекие походы Русов.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4076700"/>
            <a:ext cx="8991600" cy="2705100"/>
          </a:xfr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660033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Основное внимание </a:t>
            </a:r>
            <a:r>
              <a:rPr lang="ru-RU" sz="2400" dirty="0" err="1"/>
              <a:t>русов</a:t>
            </a:r>
            <a:r>
              <a:rPr lang="ru-RU" sz="2400" dirty="0"/>
              <a:t> привлекал Царьград (</a:t>
            </a:r>
            <a:r>
              <a:rPr lang="ru-RU" sz="2400" dirty="0" err="1"/>
              <a:t>Конс-тантинополь</a:t>
            </a:r>
            <a:r>
              <a:rPr lang="ru-RU" sz="2400" dirty="0"/>
              <a:t>).Еще в 860 г. Аскольд и </a:t>
            </a:r>
            <a:r>
              <a:rPr lang="ru-RU" sz="2400" dirty="0" err="1"/>
              <a:t>Дир</a:t>
            </a:r>
            <a:r>
              <a:rPr lang="ru-RU" sz="2400" dirty="0"/>
              <a:t> правившие в Киеве совершили поход в </a:t>
            </a:r>
            <a:r>
              <a:rPr lang="ru-RU" sz="2400" dirty="0" err="1"/>
              <a:t>Византию.Но</a:t>
            </a:r>
            <a:r>
              <a:rPr lang="ru-RU" sz="2400" dirty="0"/>
              <a:t> самый </a:t>
            </a:r>
            <a:r>
              <a:rPr lang="ru-RU" sz="2400" dirty="0" smtClean="0"/>
              <a:t>знаменитый </a:t>
            </a:r>
            <a:r>
              <a:rPr lang="ru-RU" sz="2400" dirty="0"/>
              <a:t>поход на Царьград совершил Олег.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В 907 </a:t>
            </a:r>
            <a:r>
              <a:rPr lang="ru-RU" sz="2400" dirty="0" err="1"/>
              <a:t>г.,разделив</a:t>
            </a:r>
            <a:r>
              <a:rPr lang="ru-RU" sz="2400" dirty="0"/>
              <a:t> дружину </a:t>
            </a:r>
            <a:r>
              <a:rPr lang="ru-RU" sz="2400" dirty="0" smtClean="0"/>
              <a:t>пополам- сам </a:t>
            </a:r>
            <a:r>
              <a:rPr lang="ru-RU" sz="2400" dirty="0"/>
              <a:t>с воинами на ладьях</a:t>
            </a:r>
            <a:r>
              <a:rPr lang="ru-RU" sz="2400" dirty="0" smtClean="0"/>
              <a:t>, а </a:t>
            </a:r>
            <a:r>
              <a:rPr lang="ru-RU" sz="2400" dirty="0"/>
              <a:t>конница по берегу</a:t>
            </a:r>
            <a:r>
              <a:rPr lang="ru-RU" sz="2400" dirty="0" smtClean="0"/>
              <a:t>, он </a:t>
            </a:r>
            <a:r>
              <a:rPr lang="ru-RU" sz="2400" dirty="0"/>
              <a:t>двинулся на юг.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err="1"/>
              <a:t>Ок</a:t>
            </a:r>
            <a:r>
              <a:rPr lang="ru-RU" sz="2400" dirty="0" smtClean="0"/>
              <a:t>. днепровских </a:t>
            </a:r>
            <a:r>
              <a:rPr lang="ru-RU" sz="2400" dirty="0"/>
              <a:t>порогов русы обнесли свои ладьи и двинулись дальше.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01600" y="1773238"/>
            <a:ext cx="2741613" cy="898525"/>
          </a:xfrm>
          <a:prstGeom prst="rect">
            <a:avLst/>
          </a:prstGeom>
          <a:solidFill>
            <a:schemeClr val="accent2"/>
          </a:solidFill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u="none">
                <a:solidFill>
                  <a:srgbClr val="800000"/>
                </a:solidFill>
                <a:effectLst/>
              </a:rPr>
              <a:t>Макет </a:t>
            </a:r>
          </a:p>
          <a:p>
            <a:r>
              <a:rPr lang="ru-RU" u="none">
                <a:solidFill>
                  <a:srgbClr val="800000"/>
                </a:solidFill>
                <a:effectLst/>
              </a:rPr>
              <a:t>Константинополя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4" name="Picture 10" descr="визант откупаются подарками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3419475" y="317500"/>
            <a:ext cx="5400675" cy="4048125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52232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" y="44450"/>
            <a:ext cx="8686800" cy="533400"/>
          </a:xfrm>
          <a:gradFill rotWithShape="0">
            <a:gsLst>
              <a:gs pos="0">
                <a:srgbClr val="005CBF"/>
              </a:gs>
              <a:gs pos="12500">
                <a:srgbClr val="0087E6"/>
              </a:gs>
              <a:gs pos="37500">
                <a:srgbClr val="21D6E0"/>
              </a:gs>
              <a:gs pos="50000">
                <a:srgbClr val="03D4A8"/>
              </a:gs>
              <a:gs pos="62500">
                <a:srgbClr val="21D6E0"/>
              </a:gs>
              <a:gs pos="87500">
                <a:srgbClr val="0087E6"/>
              </a:gs>
              <a:gs pos="100000">
                <a:srgbClr val="005CBF"/>
              </a:gs>
            </a:gsLst>
            <a:lin ang="0" scaled="1"/>
          </a:gradFill>
          <a:ln w="76200">
            <a:solidFill>
              <a:srgbClr val="660033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>
                <a:solidFill>
                  <a:srgbClr val="660033"/>
                </a:solidFill>
              </a:rPr>
              <a:t>2.Далекие походы Русов.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4076700"/>
            <a:ext cx="8991600" cy="2705100"/>
          </a:xfr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660033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Братья-цари приказали натянуть цепь в бухте Золотой </a:t>
            </a:r>
            <a:r>
              <a:rPr lang="ru-RU" sz="2400" dirty="0" err="1"/>
              <a:t>Рог,но</a:t>
            </a:r>
            <a:r>
              <a:rPr lang="ru-RU" sz="2400" dirty="0"/>
              <a:t> русы вновь перетащили ладьи и заставили </a:t>
            </a:r>
            <a:r>
              <a:rPr lang="ru-RU" sz="2400" dirty="0" smtClean="0"/>
              <a:t>Византию </a:t>
            </a:r>
            <a:r>
              <a:rPr lang="ru-RU" sz="2400" dirty="0"/>
              <a:t>подписать </a:t>
            </a:r>
            <a:r>
              <a:rPr lang="ru-RU" sz="2400" dirty="0" err="1"/>
              <a:t>договор.С</a:t>
            </a:r>
            <a:r>
              <a:rPr lang="ru-RU" sz="2400" dirty="0"/>
              <a:t> него берет начало </a:t>
            </a:r>
            <a:r>
              <a:rPr lang="ru-RU" sz="2400" dirty="0" smtClean="0"/>
              <a:t>история </a:t>
            </a:r>
            <a:r>
              <a:rPr lang="ru-RU" sz="2400" dirty="0"/>
              <a:t>русской дипломатии.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По преданию Олег прибил к вратам Царьграда свой шит.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В 911 г. Олег совершил еще один поход, и вновь был подписан договор</a:t>
            </a:r>
            <a:r>
              <a:rPr lang="ru-RU" sz="2400" dirty="0" smtClean="0"/>
              <a:t>. Но </a:t>
            </a:r>
            <a:r>
              <a:rPr lang="ru-RU" sz="2400" dirty="0"/>
              <a:t>по возвращении он погибает. (Судя по всему князь был убит печенегами).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41350" y="1512888"/>
            <a:ext cx="2274888" cy="1628775"/>
          </a:xfrm>
          <a:prstGeom prst="rect">
            <a:avLst/>
          </a:prstGeom>
          <a:solidFill>
            <a:schemeClr val="accent2"/>
          </a:solidFill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u="none">
                <a:solidFill>
                  <a:srgbClr val="800000"/>
                </a:solidFill>
                <a:effectLst/>
              </a:rPr>
              <a:t>Византийцы</a:t>
            </a:r>
          </a:p>
          <a:p>
            <a:r>
              <a:rPr lang="ru-RU" u="none">
                <a:solidFill>
                  <a:srgbClr val="800000"/>
                </a:solidFill>
                <a:effectLst/>
              </a:rPr>
              <a:t>выплачивают</a:t>
            </a:r>
          </a:p>
          <a:p>
            <a:r>
              <a:rPr lang="ru-RU" u="none">
                <a:solidFill>
                  <a:srgbClr val="800000"/>
                </a:solidFill>
                <a:effectLst/>
              </a:rPr>
              <a:t>дань русским</a:t>
            </a:r>
          </a:p>
          <a:p>
            <a:r>
              <a:rPr lang="ru-RU" u="none">
                <a:solidFill>
                  <a:srgbClr val="800000"/>
                </a:solidFill>
                <a:effectLst/>
              </a:rPr>
              <a:t>дружинникам.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762000"/>
            <a:ext cx="8991600" cy="6096000"/>
          </a:xfrm>
          <a:solidFill>
            <a:srgbClr val="FFFFCC"/>
          </a:solidFill>
          <a:ln w="76200">
            <a:solidFill>
              <a:srgbClr val="660033"/>
            </a:solidFill>
          </a:ln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ru-RU" sz="2400" u="sng" dirty="0">
                <a:solidFill>
                  <a:srgbClr val="800000"/>
                </a:solidFill>
                <a:latin typeface="Times New Roman" pitchFamily="18" charset="0"/>
              </a:rPr>
              <a:t>Проанализируйте текст договора </a:t>
            </a:r>
            <a:r>
              <a:rPr kumimoji="0" lang="ru-RU" sz="2400" u="sng" dirty="0" err="1">
                <a:solidFill>
                  <a:srgbClr val="800000"/>
                </a:solidFill>
                <a:latin typeface="Times New Roman" pitchFamily="18" charset="0"/>
              </a:rPr>
              <a:t>русов</a:t>
            </a:r>
            <a:r>
              <a:rPr kumimoji="0" lang="ru-RU" sz="2400" u="sng" dirty="0">
                <a:solidFill>
                  <a:srgbClr val="800000"/>
                </a:solidFill>
                <a:latin typeface="Times New Roman" pitchFamily="18" charset="0"/>
              </a:rPr>
              <a:t> с Византией.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ru-RU" sz="2400" u="sng" dirty="0">
                <a:solidFill>
                  <a:srgbClr val="800000"/>
                </a:solidFill>
                <a:latin typeface="Times New Roman" pitchFamily="18" charset="0"/>
              </a:rPr>
              <a:t>Кто выиграл от принятия этого договора? Откуда это видно</a:t>
            </a:r>
            <a:r>
              <a:rPr kumimoji="0" lang="ru-RU" sz="2000" dirty="0">
                <a:latin typeface="Times New Roman" pitchFamily="18" charset="0"/>
              </a:rPr>
              <a:t>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ru-RU" sz="2800" u="sng" dirty="0">
                <a:solidFill>
                  <a:srgbClr val="663300"/>
                </a:solidFill>
                <a:latin typeface="Times New Roman" pitchFamily="18" charset="0"/>
              </a:rPr>
              <a:t>Договор Руси с Византией</a:t>
            </a:r>
            <a:r>
              <a:rPr kumimoji="0" lang="ru-RU" sz="2800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ru-RU" sz="2000" noProof="1">
                <a:latin typeface="Times New Roman" pitchFamily="18" charset="0"/>
              </a:rPr>
              <a:t>1)</a:t>
            </a:r>
            <a:r>
              <a:rPr kumimoji="0" lang="ru-RU" sz="2000" dirty="0">
                <a:latin typeface="Times New Roman" pitchFamily="18" charset="0"/>
              </a:rPr>
              <a:t> Олег же, немного отойдя от Царьграда, начал переговоры о мире с </a:t>
            </a:r>
            <a:r>
              <a:rPr kumimoji="0" lang="ru-RU" sz="2000" dirty="0" err="1">
                <a:latin typeface="Times New Roman" pitchFamily="18" charset="0"/>
              </a:rPr>
              <a:t>гре-ческими</a:t>
            </a:r>
            <a:r>
              <a:rPr kumimoji="0" lang="ru-RU" sz="2000" dirty="0">
                <a:latin typeface="Times New Roman" pitchFamily="18" charset="0"/>
              </a:rPr>
              <a:t> царями Лесном и Александром, послав к ним в город Карла, </a:t>
            </a:r>
            <a:r>
              <a:rPr kumimoji="0" lang="ru-RU" sz="2000" dirty="0" err="1">
                <a:latin typeface="Times New Roman" pitchFamily="18" charset="0"/>
              </a:rPr>
              <a:t>Фарлафа</a:t>
            </a:r>
            <a:r>
              <a:rPr kumimoji="0" lang="ru-RU" sz="2000" dirty="0">
                <a:latin typeface="Times New Roman" pitchFamily="18" charset="0"/>
              </a:rPr>
              <a:t>, </a:t>
            </a:r>
            <a:r>
              <a:rPr kumimoji="0" lang="ru-RU" sz="2000" dirty="0" err="1">
                <a:latin typeface="Times New Roman" pitchFamily="18" charset="0"/>
              </a:rPr>
              <a:t>Вермуда</a:t>
            </a:r>
            <a:r>
              <a:rPr kumimoji="0" lang="ru-RU" sz="2000" dirty="0">
                <a:latin typeface="Times New Roman" pitchFamily="18" charset="0"/>
              </a:rPr>
              <a:t>, </a:t>
            </a:r>
            <a:r>
              <a:rPr kumimoji="0" lang="ru-RU" sz="2000" dirty="0" err="1">
                <a:latin typeface="Times New Roman" pitchFamily="18" charset="0"/>
              </a:rPr>
              <a:t>Рула</a:t>
            </a:r>
            <a:r>
              <a:rPr kumimoji="0" lang="ru-RU" sz="2000" dirty="0">
                <a:latin typeface="Times New Roman" pitchFamily="18" charset="0"/>
              </a:rPr>
              <a:t> и </a:t>
            </a:r>
            <a:r>
              <a:rPr kumimoji="0" lang="ru-RU" sz="2000" dirty="0" err="1">
                <a:latin typeface="Times New Roman" pitchFamily="18" charset="0"/>
              </a:rPr>
              <a:t>Стемида</a:t>
            </a:r>
            <a:r>
              <a:rPr kumimoji="0" lang="ru-RU" sz="2000" dirty="0">
                <a:latin typeface="Times New Roman" pitchFamily="18" charset="0"/>
              </a:rPr>
              <a:t> со словами «Платите мне дань». И сказали греки: «Что хочешь дадим тебе».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ru-RU" sz="2000" noProof="1">
                <a:latin typeface="Times New Roman" pitchFamily="18" charset="0"/>
              </a:rPr>
              <a:t>2)</a:t>
            </a:r>
            <a:r>
              <a:rPr kumimoji="0" lang="ru-RU" sz="2000" dirty="0">
                <a:latin typeface="Times New Roman" pitchFamily="18" charset="0"/>
              </a:rPr>
              <a:t> И указал Олег дать (своим) воинам на</a:t>
            </a:r>
            <a:r>
              <a:rPr kumimoji="0" lang="ru-RU" sz="2000" noProof="1">
                <a:latin typeface="Times New Roman" pitchFamily="18" charset="0"/>
              </a:rPr>
              <a:t> 2000</a:t>
            </a:r>
            <a:r>
              <a:rPr kumimoji="0" lang="ru-RU" sz="2000" dirty="0">
                <a:latin typeface="Times New Roman" pitchFamily="18" charset="0"/>
              </a:rPr>
              <a:t> кораблей по</a:t>
            </a:r>
            <a:r>
              <a:rPr kumimoji="0" lang="ru-RU" sz="2000" noProof="1">
                <a:latin typeface="Times New Roman" pitchFamily="18" charset="0"/>
              </a:rPr>
              <a:t> 12 </a:t>
            </a:r>
            <a:r>
              <a:rPr kumimoji="0" lang="ru-RU" sz="2000" dirty="0">
                <a:latin typeface="Times New Roman" pitchFamily="18" charset="0"/>
              </a:rPr>
              <a:t>гривен на </a:t>
            </a:r>
            <a:r>
              <a:rPr kumimoji="0" lang="ru-RU" sz="2000" dirty="0" err="1">
                <a:latin typeface="Times New Roman" pitchFamily="18" charset="0"/>
              </a:rPr>
              <a:t>ук-лючину^</a:t>
            </a:r>
            <a:r>
              <a:rPr kumimoji="0" lang="ru-RU" sz="2000" dirty="0">
                <a:latin typeface="Times New Roman" pitchFamily="18" charset="0"/>
              </a:rPr>
              <a:t> и потом давать содержание прибывающим из русских </a:t>
            </a:r>
            <a:r>
              <a:rPr kumimoji="0" lang="ru-RU" sz="2000" dirty="0" err="1">
                <a:latin typeface="Times New Roman" pitchFamily="18" charset="0"/>
              </a:rPr>
              <a:t>горо-дов</a:t>
            </a:r>
            <a:r>
              <a:rPr kumimoji="0" lang="ru-RU" sz="2000" dirty="0">
                <a:latin typeface="Times New Roman" pitchFamily="18" charset="0"/>
              </a:rPr>
              <a:t>: прежде всего из Киева, а также из Чернигова, </a:t>
            </a:r>
            <a:r>
              <a:rPr kumimoji="0" lang="ru-RU" sz="2000" dirty="0" err="1">
                <a:latin typeface="Times New Roman" pitchFamily="18" charset="0"/>
              </a:rPr>
              <a:t>Переяславля</a:t>
            </a:r>
            <a:r>
              <a:rPr kumimoji="0" lang="ru-RU" sz="2000" dirty="0">
                <a:latin typeface="Times New Roman" pitchFamily="18" charset="0"/>
              </a:rPr>
              <a:t>, </a:t>
            </a:r>
            <a:r>
              <a:rPr kumimoji="0" lang="ru-RU" sz="2000" dirty="0" err="1">
                <a:latin typeface="Times New Roman" pitchFamily="18" charset="0"/>
              </a:rPr>
              <a:t>Полоц-ка</a:t>
            </a:r>
            <a:r>
              <a:rPr kumimoji="0" lang="ru-RU" sz="2000" dirty="0">
                <a:latin typeface="Times New Roman" pitchFamily="18" charset="0"/>
              </a:rPr>
              <a:t>, Ростова, </a:t>
            </a:r>
            <a:r>
              <a:rPr kumimoji="0" lang="ru-RU" sz="2000" dirty="0" err="1">
                <a:latin typeface="Times New Roman" pitchFamily="18" charset="0"/>
              </a:rPr>
              <a:t>Любеча</a:t>
            </a:r>
            <a:r>
              <a:rPr kumimoji="0" lang="ru-RU" sz="2000" dirty="0">
                <a:latin typeface="Times New Roman" pitchFamily="18" charset="0"/>
              </a:rPr>
              <a:t> и прочих городов, ибо по тем городам сидят </a:t>
            </a:r>
            <a:r>
              <a:rPr kumimoji="0" lang="ru-RU" sz="2000" dirty="0" err="1">
                <a:latin typeface="Times New Roman" pitchFamily="18" charset="0"/>
              </a:rPr>
              <a:t>подв-ластные</a:t>
            </a:r>
            <a:r>
              <a:rPr kumimoji="0" lang="ru-RU" sz="2000" dirty="0">
                <a:latin typeface="Times New Roman" pitchFamily="18" charset="0"/>
              </a:rPr>
              <a:t> Олегу князья.</a:t>
            </a:r>
          </a:p>
          <a:p>
            <a:pPr>
              <a:buFontTx/>
              <a:buNone/>
            </a:pPr>
            <a:r>
              <a:rPr kumimoji="0" lang="ru-RU" sz="2000" noProof="1">
                <a:latin typeface="Times New Roman" pitchFamily="18" charset="0"/>
              </a:rPr>
              <a:t>3)</a:t>
            </a:r>
            <a:r>
              <a:rPr kumimoji="0" lang="ru-RU" sz="2000" dirty="0">
                <a:latin typeface="Times New Roman" pitchFamily="18" charset="0"/>
              </a:rPr>
              <a:t> Когда приходят русские, пусть взимают содержание, сколько хотят, а </a:t>
            </a:r>
            <a:r>
              <a:rPr kumimoji="0" lang="ru-RU" sz="2000" dirty="0" err="1">
                <a:latin typeface="Times New Roman" pitchFamily="18" charset="0"/>
              </a:rPr>
              <a:t>ес-ли</a:t>
            </a:r>
            <a:r>
              <a:rPr kumimoji="0" lang="ru-RU" sz="2000" dirty="0">
                <a:latin typeface="Times New Roman" pitchFamily="18" charset="0"/>
              </a:rPr>
              <a:t> придут купцы, то пусть взимают месячное в течение </a:t>
            </a:r>
            <a:r>
              <a:rPr kumimoji="0" lang="ru-RU" sz="2000" noProof="1">
                <a:latin typeface="Times New Roman" pitchFamily="18" charset="0"/>
              </a:rPr>
              <a:t>6</a:t>
            </a:r>
            <a:r>
              <a:rPr kumimoji="0" lang="ru-RU" sz="2000" dirty="0">
                <a:latin typeface="Times New Roman" pitchFamily="18" charset="0"/>
              </a:rPr>
              <a:t> месяцев: хлеб, вино, мясо, рыбу и плоды. И пусть устраивают им баню, как только </a:t>
            </a:r>
            <a:r>
              <a:rPr kumimoji="0" lang="ru-RU" sz="2000" dirty="0" err="1">
                <a:latin typeface="Times New Roman" pitchFamily="18" charset="0"/>
              </a:rPr>
              <a:t>за-хотят</a:t>
            </a:r>
            <a:r>
              <a:rPr kumimoji="0" lang="ru-RU" sz="2000" dirty="0">
                <a:latin typeface="Times New Roman" pitchFamily="18" charset="0"/>
              </a:rPr>
              <a:t>. Когда же русские отправятся к себе домой, пусть занимают у </a:t>
            </a:r>
            <a:r>
              <a:rPr kumimoji="0" lang="ru-RU" sz="2000" dirty="0" err="1">
                <a:latin typeface="Times New Roman" pitchFamily="18" charset="0"/>
              </a:rPr>
              <a:t>ва-шего</a:t>
            </a:r>
            <a:r>
              <a:rPr kumimoji="0" lang="ru-RU" sz="2000" dirty="0">
                <a:latin typeface="Times New Roman" pitchFamily="18" charset="0"/>
              </a:rPr>
              <a:t> царя на дорогу еду, </a:t>
            </a:r>
            <a:r>
              <a:rPr kumimoji="0" lang="ru-RU" sz="2000" dirty="0" err="1">
                <a:latin typeface="Times New Roman" pitchFamily="18" charset="0"/>
              </a:rPr>
              <a:t>якори</a:t>
            </a:r>
            <a:r>
              <a:rPr kumimoji="0" lang="ru-RU" sz="2000" dirty="0">
                <a:latin typeface="Times New Roman" pitchFamily="18" charset="0"/>
              </a:rPr>
              <a:t>, снасти, паруса и что им нужно.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gradFill rotWithShape="0">
            <a:gsLst>
              <a:gs pos="0">
                <a:srgbClr val="005CBF"/>
              </a:gs>
              <a:gs pos="12500">
                <a:srgbClr val="0087E6"/>
              </a:gs>
              <a:gs pos="37500">
                <a:srgbClr val="21D6E0"/>
              </a:gs>
              <a:gs pos="50000">
                <a:srgbClr val="03D4A8"/>
              </a:gs>
              <a:gs pos="62500">
                <a:srgbClr val="21D6E0"/>
              </a:gs>
              <a:gs pos="87500">
                <a:srgbClr val="0087E6"/>
              </a:gs>
              <a:gs pos="100000">
                <a:srgbClr val="005CBF"/>
              </a:gs>
            </a:gsLst>
            <a:lin ang="0" scaled="1"/>
          </a:gradFill>
          <a:ln w="76200">
            <a:solidFill>
              <a:srgbClr val="660033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>
                <a:solidFill>
                  <a:srgbClr val="660033"/>
                </a:solidFill>
              </a:rPr>
              <a:t>2.Далекие походы Русов.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rganization Chart 2"/>
          <p:cNvGraphicFramePr>
            <a:graphicFrameLocks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ompatibility">
            <com:legacyDrawing xmlns:com="http://schemas.openxmlformats.org/drawingml/2006/compatibility" spid="_x0000_s6146"/>
          </a:graphicData>
        </a:graphic>
      </p:graphicFrame>
      <p:sp>
        <p:nvSpPr>
          <p:cNvPr id="36877" name="AutoShape 13"/>
          <p:cNvSpPr>
            <a:spLocks noChangeArrowheads="1"/>
          </p:cNvSpPr>
          <p:nvPr/>
        </p:nvSpPr>
        <p:spPr bwMode="auto">
          <a:xfrm>
            <a:off x="3348038" y="3141663"/>
            <a:ext cx="287337" cy="503237"/>
          </a:xfrm>
          <a:prstGeom prst="downArrow">
            <a:avLst>
              <a:gd name="adj1" fmla="val 50000"/>
              <a:gd name="adj2" fmla="val 437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979613" y="260350"/>
            <a:ext cx="5832475" cy="1143000"/>
          </a:xfr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800000"/>
            </a:solidFill>
          </a:ln>
        </p:spPr>
        <p:txBody>
          <a:bodyPr/>
          <a:lstStyle/>
          <a:p>
            <a:r>
              <a:rPr lang="ru-RU">
                <a:latin typeface="Arial Black" pitchFamily="34" charset="0"/>
              </a:rPr>
              <a:t>Князь Игорь</a:t>
            </a:r>
          </a:p>
        </p:txBody>
      </p:sp>
      <p:pic>
        <p:nvPicPr>
          <p:cNvPr id="28675" name="Picture 3" descr="Игорь Рюрикович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628775"/>
            <a:ext cx="3735387" cy="4525963"/>
          </a:xfrm>
          <a:noFill/>
          <a:ln>
            <a:solidFill>
              <a:srgbClr val="993300"/>
            </a:solidFill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773238"/>
            <a:ext cx="4032250" cy="4248150"/>
          </a:xfrm>
          <a:gradFill rotWithShape="1">
            <a:gsLst>
              <a:gs pos="0">
                <a:srgbClr val="E1E2BC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993300"/>
            </a:solidFill>
          </a:ln>
        </p:spPr>
        <p:txBody>
          <a:bodyPr/>
          <a:lstStyle/>
          <a:p>
            <a:pPr algn="just">
              <a:buFontTx/>
              <a:buNone/>
            </a:pPr>
            <a:r>
              <a:rPr lang="ru-RU" sz="2400" b="1"/>
              <a:t>     Игорь Рюрикович</a:t>
            </a:r>
            <a:r>
              <a:rPr lang="ru-RU" sz="2400"/>
              <a:t> (Игорь </a:t>
            </a:r>
            <a:r>
              <a:rPr lang="ru-RU" sz="2400" i="1"/>
              <a:t>Старый, </a:t>
            </a:r>
            <a:r>
              <a:rPr lang="ru-RU" sz="2400"/>
              <a:t>ок. 878 – 945 гг.) — великий князь Киевской Руси </a:t>
            </a:r>
            <a:r>
              <a:rPr lang="ru-RU" sz="2400">
                <a:solidFill>
                  <a:srgbClr val="A50021"/>
                </a:solidFill>
              </a:rPr>
              <a:t>(912-945</a:t>
            </a:r>
            <a:r>
              <a:rPr lang="ru-RU" sz="2400"/>
              <a:t>), по летописи — сын Рюрика. Первый русский князь, известный не только по  византийским, но и по западноевропейским источникам.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35600" y="6021388"/>
            <a:ext cx="3240088" cy="647700"/>
          </a:xfrm>
          <a:ln>
            <a:solidFill>
              <a:srgbClr val="A50021"/>
            </a:solidFill>
          </a:ln>
        </p:spPr>
        <p:txBody>
          <a:bodyPr>
            <a:normAutofit fontScale="90000"/>
          </a:bodyPr>
          <a:lstStyle/>
          <a:p>
            <a:r>
              <a:rPr lang="ru-RU" sz="2000"/>
              <a:t>Битва князя Игоря </a:t>
            </a:r>
            <a:br>
              <a:rPr lang="ru-RU" sz="2000"/>
            </a:br>
            <a:r>
              <a:rPr lang="ru-RU" sz="2000"/>
              <a:t>с византийцами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620713"/>
            <a:ext cx="4398963" cy="5976937"/>
          </a:xfrm>
          <a:solidFill>
            <a:srgbClr val="DEF1F2"/>
          </a:solidFill>
          <a:ln>
            <a:solidFill>
              <a:srgbClr val="993300"/>
            </a:solidFill>
          </a:ln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2000"/>
              <a:t>         В 941г. Игорь организовал поход, который сложился неудачно: закончился гибелью его флота.  В  морском бою русский флот был частично уничтожен греческим огнём. После набегов на византийские земли и ряда поражений Игорь в сентябре того же года вернулся домой.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000"/>
              <a:t>    В 944г. Повторил поход, собрав большое войско, в которое входили не только славяне, но и печенеги, венгры. Однако, греки предложили русским большую дань с тем, чтобы они не ходили на Константинополь. Дружинники предпочли взять дань и не биться.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000"/>
              <a:t>         В 945г. Был заключен новый, невыгодный для Руси договор с Византией.</a:t>
            </a:r>
          </a:p>
        </p:txBody>
      </p:sp>
      <p:pic>
        <p:nvPicPr>
          <p:cNvPr id="33796" name="Picture 4" descr="Битва князя Игоря с византийцами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476250"/>
            <a:ext cx="3816350" cy="5400675"/>
          </a:xfrm>
          <a:noFill/>
          <a:ln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4813"/>
            <a:ext cx="4259263" cy="5721350"/>
          </a:xfrm>
          <a:gradFill rotWithShape="1">
            <a:gsLst>
              <a:gs pos="0">
                <a:srgbClr val="FFE1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CC0066"/>
            </a:solidFill>
          </a:ln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400" b="1"/>
              <a:t>О</a:t>
            </a:r>
            <a:r>
              <a:rPr lang="ru-RU" sz="2400"/>
              <a:t>сенью 945 года Игорь по требованию дружины, недовольной своим содержанием, отправился за данью к древлянам. Древляне не числились в составе войска, потерпевшего разгром в Византии. Возможно поэтому Игорь решил поправить положение за их счёт. Игорь произвольно увеличил величину дани прежних лет, при её сборе дружинники творили насилие над жителями. </a:t>
            </a:r>
          </a:p>
        </p:txBody>
      </p:sp>
      <p:pic>
        <p:nvPicPr>
          <p:cNvPr id="37891" name="Picture 3" descr="Игор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692150"/>
            <a:ext cx="3671888" cy="4824413"/>
          </a:xfrm>
          <a:noFill/>
          <a:ln>
            <a:solidFill>
              <a:srgbClr val="CC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Прародина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9096" y="1600200"/>
            <a:ext cx="652580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C5FFC5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/>
              <a:t>Основные моменты </a:t>
            </a:r>
            <a:br>
              <a:rPr lang="ru-RU" sz="4000" b="1"/>
            </a:br>
            <a:r>
              <a:rPr lang="ru-RU" sz="4000" b="1"/>
              <a:t>правления князя Игоря</a:t>
            </a:r>
            <a:r>
              <a:rPr lang="ru-RU" sz="400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3673475"/>
          </a:xfrm>
          <a:gradFill rotWithShape="1">
            <a:gsLst>
              <a:gs pos="0">
                <a:srgbClr val="DDFBDD"/>
              </a:gs>
              <a:gs pos="100000">
                <a:srgbClr val="DDDDDD"/>
              </a:gs>
            </a:gsLst>
            <a:lin ang="5400000" scaled="1"/>
          </a:gradFill>
          <a:ln>
            <a:solidFill>
              <a:srgbClr val="008000"/>
            </a:solidFill>
          </a:ln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/>
              <a:t>В 941 г. опустошил окраины Царьграда, но завоевать Византийскую империю не смог. 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 В 945 г. заключил мир с Византией 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 В этом же году собирал дань с древлян и был ими убит. </a:t>
            </a:r>
          </a:p>
          <a:p>
            <a:pPr marL="609600" indent="-609600">
              <a:buFontTx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56100" y="2133600"/>
            <a:ext cx="4391025" cy="1470025"/>
          </a:xfrm>
          <a:gradFill rotWithShape="1">
            <a:gsLst>
              <a:gs pos="0">
                <a:srgbClr val="FFCCCC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800000"/>
            </a:solidFill>
          </a:ln>
        </p:spPr>
        <p:txBody>
          <a:bodyPr/>
          <a:lstStyle/>
          <a:p>
            <a:r>
              <a:rPr lang="ru-RU" b="1">
                <a:solidFill>
                  <a:srgbClr val="800000"/>
                </a:solidFill>
              </a:rPr>
              <a:t>Княгиня Ольга</a:t>
            </a:r>
          </a:p>
        </p:txBody>
      </p:sp>
      <p:pic>
        <p:nvPicPr>
          <p:cNvPr id="16390" name="Picture 6" descr="Княгиня оль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765175"/>
            <a:ext cx="3217862" cy="4833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0"/>
            <a:ext cx="5688013" cy="6858000"/>
          </a:xfrm>
          <a:gradFill rotWithShape="1">
            <a:gsLst>
              <a:gs pos="0">
                <a:srgbClr val="FFFFCD"/>
              </a:gs>
              <a:gs pos="100000">
                <a:srgbClr val="F8F8F8"/>
              </a:gs>
            </a:gsLst>
            <a:lin ang="5400000" scaled="1"/>
          </a:gradFill>
          <a:ln>
            <a:solidFill>
              <a:srgbClr val="CC3300"/>
            </a:solidFill>
          </a:ln>
        </p:spPr>
        <p:txBody>
          <a:bodyPr/>
          <a:lstStyle/>
          <a:p>
            <a:pPr algn="just"/>
            <a:r>
              <a:rPr lang="ru-RU" sz="2400" b="1"/>
              <a:t>Княгиня Ольга</a:t>
            </a:r>
            <a:r>
              <a:rPr lang="ru-RU" sz="2400"/>
              <a:t>, в крещении </a:t>
            </a:r>
            <a:r>
              <a:rPr lang="ru-RU" sz="2400" b="1"/>
              <a:t>Елена</a:t>
            </a:r>
            <a:r>
              <a:rPr lang="ru-RU" sz="2400"/>
              <a:t> († 11 июля 969) — великая княгиня, правила Киевской Русью после гибели мужа, князя </a:t>
            </a:r>
            <a:r>
              <a:rPr lang="ru-RU" sz="2400">
                <a:hlinkClick r:id="rId2" tooltip="Игорь Рюрикович"/>
              </a:rPr>
              <a:t>Игоря Рюриковича</a:t>
            </a:r>
            <a:r>
              <a:rPr lang="ru-RU" sz="2400"/>
              <a:t>, как регентша с 945 примерно до 960 года. Святая Русской православной церкви, первая из русских правителей приняла христианство ещё до Крещения Руси.</a:t>
            </a:r>
          </a:p>
          <a:p>
            <a:pPr algn="just"/>
            <a:r>
              <a:rPr lang="ru-RU" sz="2400">
                <a:hlinkClick r:id="rId3" tooltip="Древляне"/>
              </a:rPr>
              <a:t>Древляне</a:t>
            </a:r>
            <a:r>
              <a:rPr lang="ru-RU" sz="2400"/>
              <a:t> после убийства </a:t>
            </a:r>
            <a:r>
              <a:rPr lang="ru-RU" sz="2400">
                <a:hlinkClick r:id="rId4" tooltip="Игорь Рюрикович"/>
              </a:rPr>
              <a:t>Игоря</a:t>
            </a:r>
            <a:r>
              <a:rPr lang="ru-RU" sz="2400"/>
              <a:t> прислали к его вдове Ольге сватов звать её замуж за своего </a:t>
            </a:r>
            <a:r>
              <a:rPr lang="ru-RU" sz="2400">
                <a:hlinkClick r:id="rId5" tooltip="Мал (князь)"/>
              </a:rPr>
              <a:t>князя Мала</a:t>
            </a:r>
            <a:r>
              <a:rPr lang="ru-RU" sz="2400"/>
              <a:t>. Княгиня последовательно расправилась со старейшинами древлян, а затем привела к покорности народ древлян.</a:t>
            </a:r>
          </a:p>
          <a:p>
            <a:pPr algn="just"/>
            <a:endParaRPr lang="ru-RU" sz="2400"/>
          </a:p>
        </p:txBody>
      </p:sp>
      <p:pic>
        <p:nvPicPr>
          <p:cNvPr id="2064" name="Picture 16" descr="Ольг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692150"/>
            <a:ext cx="2447925" cy="417671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36838"/>
            <a:ext cx="8229600" cy="3960812"/>
          </a:xfrm>
          <a:ln>
            <a:solidFill>
              <a:srgbClr val="800000"/>
            </a:solidFill>
          </a:ln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/>
              <a:t>Месть древлянам</a:t>
            </a:r>
            <a:endParaRPr lang="ru-RU" sz="2400"/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000"/>
              <a:t>    </a:t>
            </a:r>
            <a:r>
              <a:rPr lang="ru-RU" sz="2000">
                <a:hlinkClick r:id="rId2" tooltip="Нестор Летописец"/>
              </a:rPr>
              <a:t>Древнерусский летописец</a:t>
            </a:r>
            <a:r>
              <a:rPr lang="ru-RU" sz="2000"/>
              <a:t> подробно излагает месть Ольги за смерть мужа:</a:t>
            </a:r>
          </a:p>
          <a:p>
            <a:pPr algn="just">
              <a:lnSpc>
                <a:spcPct val="80000"/>
              </a:lnSpc>
            </a:pPr>
            <a:r>
              <a:rPr lang="ru-RU" sz="2000" i="1"/>
              <a:t>1-я месть княгини Ольги</a:t>
            </a:r>
            <a:r>
              <a:rPr lang="ru-RU" sz="2000"/>
              <a:t>: Сваты, 20 древлян, прибыли в ладье, которую киевляне отнесли и бросили в глубокую яму на дворе терема Ольги. Сватов-послов закопали живьем вместе с ладьёй.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000" i="1"/>
              <a:t>   Ольга посмотрела на них из терема и спросила: «Довольны ли честью?» А они закричали: «Ох! Хуже нам Игоревой смерти».</a:t>
            </a:r>
          </a:p>
          <a:p>
            <a:pPr algn="just">
              <a:lnSpc>
                <a:spcPct val="80000"/>
              </a:lnSpc>
            </a:pPr>
            <a:r>
              <a:rPr lang="ru-RU" sz="2000" i="1"/>
              <a:t>2-я месть</a:t>
            </a:r>
            <a:r>
              <a:rPr lang="ru-RU" sz="2000"/>
              <a:t>: Ольга попросила для уважения прислать к ней новых послов из лучших мужей, что и было с охотой исполнено древлянами. Посольство из знатных древлян сожгли в бане, пока те мылись, готовясь к встрече с княгиней.</a:t>
            </a:r>
          </a:p>
        </p:txBody>
      </p:sp>
      <p:pic>
        <p:nvPicPr>
          <p:cNvPr id="10245" name="Picture 5" descr="Молитва Оль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4048125" cy="19177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246" name="Picture 6" descr="Месть княгини Ольги"/>
          <p:cNvPicPr>
            <a:picLocks noGrp="1" noChangeAspect="1" noChangeArrowheads="1"/>
          </p:cNvPicPr>
          <p:nvPr>
            <p:ph type="title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59338" y="333375"/>
            <a:ext cx="3743325" cy="1727200"/>
          </a:xfrm>
          <a:noFill/>
          <a:ln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067175" y="260350"/>
            <a:ext cx="4932363" cy="6337300"/>
          </a:xfrm>
          <a:ln>
            <a:solidFill>
              <a:srgbClr val="800000"/>
            </a:solidFill>
          </a:ln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400" i="1"/>
              <a:t>3-я месть</a:t>
            </a:r>
            <a:r>
              <a:rPr lang="ru-RU" sz="2400"/>
              <a:t>: Княгиня с небольшой дружиной приехала в земли древлян, чтобы по обычаю справить </a:t>
            </a:r>
            <a:r>
              <a:rPr lang="ru-RU" sz="2400">
                <a:hlinkClick r:id="rId2" tooltip="Тризна"/>
              </a:rPr>
              <a:t>тризну</a:t>
            </a:r>
            <a:r>
              <a:rPr lang="ru-RU" sz="2400"/>
              <a:t> на могиле мужа. Опоив во время тризны древлян, Ольга велела рубить их. </a:t>
            </a:r>
            <a:r>
              <a:rPr lang="ru-RU" sz="2400">
                <a:hlinkClick r:id="rId3" tooltip="Повесть временных лет"/>
              </a:rPr>
              <a:t>Летопись</a:t>
            </a:r>
            <a:r>
              <a:rPr lang="ru-RU" sz="2400"/>
              <a:t> сообщает о 5 тысячах перебитых древлян. </a:t>
            </a:r>
          </a:p>
          <a:p>
            <a:pPr algn="just">
              <a:lnSpc>
                <a:spcPct val="80000"/>
              </a:lnSpc>
            </a:pPr>
            <a:r>
              <a:rPr lang="ru-RU" sz="2400" i="1"/>
              <a:t>4-я месть</a:t>
            </a:r>
            <a:r>
              <a:rPr lang="ru-RU" sz="2400"/>
              <a:t>: В </a:t>
            </a:r>
            <a:r>
              <a:rPr lang="ru-RU" sz="2400">
                <a:hlinkClick r:id="rId4" tooltip="946 год"/>
              </a:rPr>
              <a:t>946 году</a:t>
            </a:r>
            <a:r>
              <a:rPr lang="ru-RU" sz="2400"/>
              <a:t> Ольга вышла с войском в поход на древлян. По </a:t>
            </a:r>
            <a:r>
              <a:rPr lang="ru-RU" sz="2400">
                <a:hlinkClick r:id="rId3" tooltip="Повесть временных лет"/>
              </a:rPr>
              <a:t>ПВЛ</a:t>
            </a:r>
            <a:r>
              <a:rPr lang="ru-RU" sz="2400"/>
              <a:t> после безуспешной осады в течение лета Ольга сожгла город с помощью птиц, к которым велела привязать зажигательные средства. Часть защитников Искоростеня были перебиты, остальные покорились.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sz="2400"/>
          </a:p>
        </p:txBody>
      </p:sp>
      <p:pic>
        <p:nvPicPr>
          <p:cNvPr id="12297" name="Picture 9" descr="4 месть княгини Олги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95288" y="2060575"/>
            <a:ext cx="3494087" cy="2879725"/>
          </a:xfrm>
          <a:noFill/>
          <a:ln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1570037"/>
          </a:xfrm>
          <a:ln>
            <a:solidFill>
              <a:srgbClr val="800000"/>
            </a:solidFill>
          </a:ln>
        </p:spPr>
        <p:txBody>
          <a:bodyPr/>
          <a:lstStyle/>
          <a:p>
            <a:pPr algn="just"/>
            <a:r>
              <a:rPr lang="ru-RU" sz="2800" b="1">
                <a:solidFill>
                  <a:srgbClr val="800000"/>
                </a:solidFill>
              </a:rPr>
              <a:t>Святослав Игоревич</a:t>
            </a:r>
            <a:r>
              <a:rPr lang="ru-RU" sz="2800" b="1"/>
              <a:t> (942—март 972) — великий князь киевский (945—972</a:t>
            </a:r>
            <a:r>
              <a:rPr lang="ru-RU" sz="2400" b="1"/>
              <a:t>), самостоятельно правил с 964, по другим данным, примерно с 960.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276475"/>
            <a:ext cx="5832475" cy="4032250"/>
          </a:xfrm>
          <a:ln>
            <a:solidFill>
              <a:srgbClr val="800000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000"/>
              <a:t>Прославился как полководец; русский историк Н. М. Карамзин назвал его «Александром (Македонским) нашей древней истории».</a:t>
            </a:r>
          </a:p>
          <a:p>
            <a:pPr algn="just">
              <a:lnSpc>
                <a:spcPct val="90000"/>
              </a:lnSpc>
            </a:pPr>
            <a:r>
              <a:rPr lang="ru-RU" sz="2000"/>
              <a:t>Формально стал великим князем в 3-летнем возрасте после гибели в 945 отца, </a:t>
            </a:r>
            <a:r>
              <a:rPr lang="ru-RU" sz="2000" u="sng">
                <a:hlinkClick r:id="rId2" tooltip="Игорь Рюрикович"/>
              </a:rPr>
              <a:t>великого князя Игоря</a:t>
            </a:r>
            <a:r>
              <a:rPr lang="ru-RU" sz="2000"/>
              <a:t>. При Святославе Киевским государством в значительной мере правила его мать — </a:t>
            </a:r>
            <a:r>
              <a:rPr lang="ru-RU" sz="2000">
                <a:hlinkClick r:id="rId3" tooltip="Княгиня Ольга"/>
              </a:rPr>
              <a:t>княгиня Ольга</a:t>
            </a:r>
            <a:r>
              <a:rPr lang="ru-RU" sz="2000"/>
              <a:t>, сначала из-за малолетства Святослава, а затем из-за постоянного пребывания его в походах </a:t>
            </a:r>
          </a:p>
        </p:txBody>
      </p:sp>
      <p:pic>
        <p:nvPicPr>
          <p:cNvPr id="21510" name="Picture 6" descr="Слятослав Игоревич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659563" y="2565400"/>
            <a:ext cx="2160587" cy="3313113"/>
          </a:xfrm>
          <a:noFill/>
          <a:ln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7338"/>
          </a:xfrm>
          <a:gradFill rotWithShape="1">
            <a:gsLst>
              <a:gs pos="0">
                <a:srgbClr val="EDEAB1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80808"/>
            </a:solidFill>
          </a:ln>
        </p:spPr>
        <p:txBody>
          <a:bodyPr/>
          <a:lstStyle/>
          <a:p>
            <a:pPr algn="l"/>
            <a:r>
              <a:rPr lang="ru-RU" b="1">
                <a:solidFill>
                  <a:srgbClr val="009999"/>
                </a:solidFill>
              </a:rPr>
              <a:t>Походы </a:t>
            </a:r>
            <a:br>
              <a:rPr lang="ru-RU" b="1">
                <a:solidFill>
                  <a:srgbClr val="009999"/>
                </a:solidFill>
              </a:rPr>
            </a:br>
            <a:r>
              <a:rPr lang="ru-RU" b="1">
                <a:solidFill>
                  <a:srgbClr val="009999"/>
                </a:solidFill>
              </a:rPr>
              <a:t>Святослава (ПВЛ)</a:t>
            </a:r>
            <a:endParaRPr lang="ru-RU">
              <a:solidFill>
                <a:srgbClr val="009999"/>
              </a:solidFill>
            </a:endParaRP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569325" cy="4822825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1800" b="1"/>
              <a:t>В год 6472 (964). Когда Святослав вырос и возмужал, стал он собирать много воинов храбрых, и легко ходил в походах, как пардус, и много воевал. В походах же не возил за собою ни возов, ни котлов, не варил мяса, но, тонко нарезав конину, или зверину, или говядину и зажарив ее на углях, так ел; не имел он и шатра, но спал, постилая потник с седлом в головах, – такими же были и все прочие его воины. И посылал в иные земли со словами: «Хочу на вас идти» [в оригинале летописи – </a:t>
            </a:r>
            <a:r>
              <a:rPr lang="ru-RU" sz="1800" b="1" i="1"/>
              <a:t>И посылаше к странам, глаголя: «Хочу на вы ити»</a:t>
            </a:r>
            <a:r>
              <a:rPr lang="ru-RU" sz="1800" b="1"/>
              <a:t>].</a:t>
            </a:r>
            <a:r>
              <a:rPr lang="ru-RU" sz="1800" b="1" i="1"/>
              <a:t> </a:t>
            </a:r>
          </a:p>
          <a:p>
            <a:pPr algn="just">
              <a:lnSpc>
                <a:spcPct val="80000"/>
              </a:lnSpc>
            </a:pPr>
            <a:r>
              <a:rPr lang="ru-RU" sz="1800" b="1" i="1"/>
              <a:t>В год 6479 (971). &lt;...&gt; Заключив мир с греками, Святослав в ладьях отправился к &lt;Днепровским&gt; порогам. И сказал ему воевода отца его Свенельд: «Обойди, князь, пороги на конях, ибо стоят у порогов печенеги». И не послушал его и пошел в ладьях. А переяславцы послали к печенегам сказать: «Вот идет мимо вас в Русь Святослав с небольшой дружиной, забрав у греков много богатства и пленных без числа». Услышав об этом, печенеги заступили пороги. И пришел Святослав к порогам, и нельзя было их пройти. И остановился зимовать в Белобережье, и не стало у них еды, и был у них великий голод, так что по полугривне платили за конскую голову, и тут перезимовал Святослав.</a:t>
            </a:r>
          </a:p>
        </p:txBody>
      </p:sp>
      <p:pic>
        <p:nvPicPr>
          <p:cNvPr id="41992" name="Picture 8" descr="95B484CALO2NTJCAQKSPHKCAE8G69DCA93NC5NCAT2P04PCAP0SAB1CAE1T3FYCARHHC6WCAE5L0BYCA07CFJ8CA7I59WICAGZC5R4CANAJUJ4CAV2GRZFCAVBWI4ICASKUFK3CAL32IFXCA5047MLCAKXU3B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4375" y="0"/>
            <a:ext cx="3349625" cy="1484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549275"/>
            <a:ext cx="3455988" cy="5576888"/>
          </a:xfrm>
          <a:ln>
            <a:solidFill>
              <a:srgbClr val="800000"/>
            </a:solidFill>
          </a:ln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400"/>
              <a:t>В год 6480 (972), когда наступила весна, отправился Святослав к порогам. И напал на него Куря, князь печенежский, и убили Святослава, и взяли голову его, и сделали чашу из черепа, оковав его, и пили из нее. Свенельд же пришел в Киев к Ярополку. А всех лет княжения Святослава было двадцать восемь.</a:t>
            </a:r>
          </a:p>
        </p:txBody>
      </p:sp>
      <p:pic>
        <p:nvPicPr>
          <p:cNvPr id="45064" name="Picture 8" descr="svyatoslav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0200" y="260350"/>
            <a:ext cx="4824413" cy="61912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990000"/>
            </a:solidFill>
          </a:ln>
        </p:spPr>
        <p:txBody>
          <a:bodyPr/>
          <a:lstStyle/>
          <a:p>
            <a:r>
              <a:rPr lang="ru-RU" sz="4000" b="1"/>
              <a:t>Основные моменты правления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gradFill rotWithShape="1">
            <a:gsLst>
              <a:gs pos="0">
                <a:srgbClr val="EDEAB1"/>
              </a:gs>
              <a:gs pos="100000">
                <a:srgbClr val="F8F8F8"/>
              </a:gs>
            </a:gsLst>
            <a:lin ang="5400000" scaled="1"/>
          </a:gradFill>
          <a:ln>
            <a:solidFill>
              <a:srgbClr val="800000"/>
            </a:solidFill>
          </a:ln>
        </p:spPr>
        <p:txBody>
          <a:bodyPr/>
          <a:lstStyle/>
          <a:p>
            <a:pPr marL="381000" indent="-381000">
              <a:lnSpc>
                <a:spcPct val="80000"/>
              </a:lnSpc>
            </a:pPr>
            <a:endParaRPr lang="ru-RU" sz="2000"/>
          </a:p>
          <a:p>
            <a:pPr marL="381000" indent="-381000" algn="just">
              <a:lnSpc>
                <a:spcPct val="80000"/>
              </a:lnSpc>
              <a:buFontTx/>
              <a:buAutoNum type="arabicPeriod"/>
            </a:pPr>
            <a:r>
              <a:rPr lang="ru-RU" sz="2000" b="1">
                <a:solidFill>
                  <a:srgbClr val="800000"/>
                </a:solidFill>
              </a:rPr>
              <a:t>Покорил вятичей. </a:t>
            </a:r>
          </a:p>
          <a:p>
            <a:pPr marL="381000" indent="-381000" algn="just">
              <a:lnSpc>
                <a:spcPct val="80000"/>
              </a:lnSpc>
              <a:buFontTx/>
              <a:buAutoNum type="arabicPeriod"/>
            </a:pPr>
            <a:r>
              <a:rPr lang="ru-RU" sz="2000" b="1">
                <a:solidFill>
                  <a:srgbClr val="800000"/>
                </a:solidFill>
              </a:rPr>
              <a:t>Разгромил Хазарский каганат, ослабил Волжскую Булгарию.</a:t>
            </a:r>
          </a:p>
          <a:p>
            <a:pPr marL="381000" indent="-381000" algn="just">
              <a:lnSpc>
                <a:spcPct val="80000"/>
              </a:lnSpc>
              <a:buFontTx/>
              <a:buAutoNum type="arabicPeriod"/>
            </a:pPr>
            <a:r>
              <a:rPr lang="ru-RU" sz="2000" b="1">
                <a:solidFill>
                  <a:srgbClr val="800000"/>
                </a:solidFill>
              </a:rPr>
              <a:t>Два раза завоевывал Болгарию. Вел войны с Византией. </a:t>
            </a:r>
          </a:p>
          <a:p>
            <a:pPr marL="381000" indent="-381000" algn="just">
              <a:lnSpc>
                <a:spcPct val="80000"/>
              </a:lnSpc>
              <a:buFontTx/>
              <a:buAutoNum type="arabicPeriod"/>
            </a:pPr>
            <a:r>
              <a:rPr lang="ru-RU" sz="2000" b="1">
                <a:solidFill>
                  <a:srgbClr val="800000"/>
                </a:solidFill>
              </a:rPr>
              <a:t>Мечтал перенести столицу Руси на Дунай (Переяславец на Дунае).</a:t>
            </a:r>
          </a:p>
          <a:p>
            <a:pPr marL="381000" indent="-381000" algn="just">
              <a:lnSpc>
                <a:spcPct val="80000"/>
              </a:lnSpc>
              <a:buFontTx/>
              <a:buAutoNum type="arabicPeriod"/>
            </a:pPr>
            <a:r>
              <a:rPr lang="ru-RU" sz="2000" b="1">
                <a:solidFill>
                  <a:srgbClr val="800000"/>
                </a:solidFill>
              </a:rPr>
              <a:t>Современные историки называют Святослава Александром Македонским Восточной Европы. </a:t>
            </a:r>
          </a:p>
          <a:p>
            <a:pPr marL="381000" indent="-381000" algn="just">
              <a:lnSpc>
                <a:spcPct val="80000"/>
              </a:lnSpc>
              <a:buFontTx/>
              <a:buAutoNum type="arabicPeriod"/>
            </a:pPr>
            <a:r>
              <a:rPr lang="ru-RU" sz="2000" b="1">
                <a:solidFill>
                  <a:srgbClr val="800000"/>
                </a:solidFill>
              </a:rPr>
              <a:t>Посадил своих 3 сыновей править в разные города.</a:t>
            </a:r>
          </a:p>
          <a:p>
            <a:pPr marL="381000" indent="-381000" algn="just">
              <a:lnSpc>
                <a:spcPct val="80000"/>
              </a:lnSpc>
              <a:buFontTx/>
              <a:buAutoNum type="arabicPeriod"/>
            </a:pPr>
            <a:r>
              <a:rPr lang="ru-RU" sz="2000" b="1">
                <a:solidFill>
                  <a:srgbClr val="800000"/>
                </a:solidFill>
              </a:rPr>
              <a:t>Погиб от рук печенегов предательски, но мужественно защищаясь </a:t>
            </a:r>
          </a:p>
          <a:p>
            <a:pPr marL="381000" indent="-381000" algn="just">
              <a:lnSpc>
                <a:spcPct val="80000"/>
              </a:lnSpc>
              <a:buFontTx/>
              <a:buAutoNum type="arabicPeriod"/>
            </a:pPr>
            <a:r>
              <a:rPr lang="ru-RU" sz="2000" b="1">
                <a:solidFill>
                  <a:srgbClr val="800000"/>
                </a:solidFill>
              </a:rPr>
              <a:t>Не является великим государем, т.к. славу побед уважал больше государственного дела.</a:t>
            </a:r>
            <a:r>
              <a:rPr lang="ru-RU" sz="2000">
                <a:solidFill>
                  <a:srgbClr val="8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838200"/>
            <a:ext cx="4648200" cy="5943600"/>
          </a:xfr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660033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До принятия </a:t>
            </a:r>
            <a:r>
              <a:rPr lang="ru-RU" sz="2800" dirty="0" err="1"/>
              <a:t>Христиан-ства</a:t>
            </a:r>
            <a:r>
              <a:rPr lang="ru-RU" sz="2800" dirty="0"/>
              <a:t> князья или </a:t>
            </a:r>
            <a:r>
              <a:rPr lang="ru-RU" sz="2800" dirty="0" err="1"/>
              <a:t>совер</a:t>
            </a:r>
            <a:r>
              <a:rPr lang="ru-RU" sz="2800" dirty="0"/>
              <a:t> шали походы, или </a:t>
            </a:r>
            <a:r>
              <a:rPr lang="ru-RU" sz="2800" dirty="0" err="1"/>
              <a:t>со-бирали</a:t>
            </a:r>
            <a:r>
              <a:rPr lang="ru-RU" sz="2800" dirty="0"/>
              <a:t> дань (полю- </a:t>
            </a:r>
            <a:r>
              <a:rPr lang="ru-RU" sz="2800" dirty="0" err="1"/>
              <a:t>дье</a:t>
            </a:r>
            <a:r>
              <a:rPr lang="ru-RU" sz="2800" dirty="0"/>
              <a:t>) с подвластных племен.</a:t>
            </a:r>
          </a:p>
          <a:p>
            <a:pPr>
              <a:buFontTx/>
              <a:buNone/>
            </a:pPr>
            <a:r>
              <a:rPr lang="ru-RU" sz="2800" dirty="0"/>
              <a:t>В 945 г. Игорь Старый отправился к </a:t>
            </a:r>
            <a:r>
              <a:rPr lang="ru-RU" sz="2800" dirty="0" err="1"/>
              <a:t>древля</a:t>
            </a:r>
            <a:r>
              <a:rPr lang="ru-RU" sz="2800" dirty="0"/>
              <a:t>-</a:t>
            </a:r>
          </a:p>
          <a:p>
            <a:pPr>
              <a:buFontTx/>
              <a:buNone/>
            </a:pPr>
            <a:r>
              <a:rPr lang="ru-RU" sz="2800" dirty="0"/>
              <a:t>нам в </a:t>
            </a:r>
            <a:r>
              <a:rPr lang="ru-RU" sz="2800" dirty="0" err="1"/>
              <a:t>Искоростень.Но</a:t>
            </a:r>
            <a:r>
              <a:rPr lang="ru-RU" sz="2800" dirty="0"/>
              <a:t> по возвращении </a:t>
            </a:r>
            <a:r>
              <a:rPr lang="ru-RU" sz="2800" dirty="0" err="1"/>
              <a:t>дру-жина</a:t>
            </a:r>
            <a:r>
              <a:rPr lang="ru-RU" sz="2800" dirty="0"/>
              <a:t> потребовала воз </a:t>
            </a:r>
            <a:r>
              <a:rPr lang="ru-RU" sz="2800" dirty="0" err="1"/>
              <a:t>вратиться</a:t>
            </a:r>
            <a:r>
              <a:rPr lang="ru-RU" sz="2800" dirty="0"/>
              <a:t> за новой данью</a:t>
            </a:r>
            <a:r>
              <a:rPr lang="ru-RU" sz="2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gradFill rotWithShape="0">
            <a:gsLst>
              <a:gs pos="0">
                <a:srgbClr val="005CBF"/>
              </a:gs>
              <a:gs pos="12500">
                <a:srgbClr val="0087E6"/>
              </a:gs>
              <a:gs pos="37500">
                <a:srgbClr val="21D6E0"/>
              </a:gs>
              <a:gs pos="50000">
                <a:srgbClr val="03D4A8"/>
              </a:gs>
              <a:gs pos="62500">
                <a:srgbClr val="21D6E0"/>
              </a:gs>
              <a:gs pos="87500">
                <a:srgbClr val="0087E6"/>
              </a:gs>
              <a:gs pos="100000">
                <a:srgbClr val="005CBF"/>
              </a:gs>
            </a:gsLst>
            <a:lin ang="0" scaled="1"/>
          </a:gradFill>
          <a:ln w="76200">
            <a:solidFill>
              <a:srgbClr val="660033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>
                <a:solidFill>
                  <a:srgbClr val="660033"/>
                </a:solidFill>
              </a:rPr>
              <a:t>3.Полюдье.</a:t>
            </a:r>
          </a:p>
        </p:txBody>
      </p:sp>
      <p:pic>
        <p:nvPicPr>
          <p:cNvPr id="48140" name="Picture 12" descr="Рисунок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27125"/>
            <a:ext cx="4003675" cy="5326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Славянская экспансия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Примерно в V веке началась славянская экспансия, как полагают, с территории Прикарпатья, верховий Днестра, а также правобережья среднего </a:t>
            </a:r>
            <a:r>
              <a:rPr lang="ru-RU" dirty="0" err="1" smtClean="0"/>
              <a:t>Поднепровья</a:t>
            </a:r>
            <a:r>
              <a:rPr lang="ru-RU" dirty="0" smtClean="0"/>
              <a:t>, на запад, юг и северо-восток.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428736"/>
            <a:ext cx="4638080" cy="442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268413"/>
            <a:ext cx="4648200" cy="4953000"/>
          </a:xfr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660033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Древляне предложили Игорю дождаться </a:t>
            </a:r>
            <a:r>
              <a:rPr lang="ru-RU" sz="2800" dirty="0" err="1"/>
              <a:t>ут-ра</a:t>
            </a:r>
            <a:r>
              <a:rPr lang="ru-RU" sz="2800" dirty="0"/>
              <a:t>, а ночью его и всю его дружину </a:t>
            </a:r>
            <a:r>
              <a:rPr lang="ru-RU" sz="2800" dirty="0" err="1"/>
              <a:t>переби-ли</a:t>
            </a:r>
            <a:r>
              <a:rPr lang="ru-RU" sz="28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Ольга узнала о смерти мужа от </a:t>
            </a:r>
            <a:r>
              <a:rPr lang="ru-RU" sz="2800" dirty="0" err="1"/>
              <a:t>послов.Она</a:t>
            </a:r>
            <a:r>
              <a:rPr lang="ru-RU" sz="2800" dirty="0"/>
              <a:t> собрала новую </a:t>
            </a:r>
            <a:r>
              <a:rPr lang="ru-RU" sz="2800" dirty="0" err="1"/>
              <a:t>дру-жину</a:t>
            </a:r>
            <a:r>
              <a:rPr lang="ru-RU" sz="2800" dirty="0"/>
              <a:t> и, взяв </a:t>
            </a:r>
            <a:r>
              <a:rPr lang="ru-RU" sz="2800" dirty="0" err="1"/>
              <a:t>малолет-него</a:t>
            </a:r>
            <a:r>
              <a:rPr lang="ru-RU" sz="2800" dirty="0"/>
              <a:t> сына - </a:t>
            </a:r>
            <a:r>
              <a:rPr lang="ru-RU" sz="2800" dirty="0" err="1"/>
              <a:t>Святосла-ва</a:t>
            </a:r>
            <a:r>
              <a:rPr lang="ru-RU" sz="2800" dirty="0"/>
              <a:t>, двинулась в </a:t>
            </a:r>
            <a:r>
              <a:rPr lang="ru-RU" sz="2800" dirty="0" err="1"/>
              <a:t>зем-лю</a:t>
            </a:r>
            <a:r>
              <a:rPr lang="ru-RU" sz="2800" dirty="0"/>
              <a:t> древлян.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gradFill rotWithShape="0">
            <a:gsLst>
              <a:gs pos="0">
                <a:srgbClr val="005CBF"/>
              </a:gs>
              <a:gs pos="12500">
                <a:srgbClr val="0087E6"/>
              </a:gs>
              <a:gs pos="37500">
                <a:srgbClr val="21D6E0"/>
              </a:gs>
              <a:gs pos="50000">
                <a:srgbClr val="03D4A8"/>
              </a:gs>
              <a:gs pos="62500">
                <a:srgbClr val="21D6E0"/>
              </a:gs>
              <a:gs pos="87500">
                <a:srgbClr val="0087E6"/>
              </a:gs>
              <a:gs pos="100000">
                <a:srgbClr val="005CBF"/>
              </a:gs>
            </a:gsLst>
            <a:lin ang="0" scaled="1"/>
          </a:gradFill>
          <a:ln w="76200">
            <a:solidFill>
              <a:srgbClr val="660033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>
                <a:solidFill>
                  <a:srgbClr val="660033"/>
                </a:solidFill>
              </a:rPr>
              <a:t>3.Полюдье.</a:t>
            </a:r>
          </a:p>
        </p:txBody>
      </p:sp>
      <p:pic>
        <p:nvPicPr>
          <p:cNvPr id="59399" name="Picture 7" descr="Рисунок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36613"/>
            <a:ext cx="4019550" cy="4835525"/>
          </a:xfrm>
          <a:prstGeom prst="rect">
            <a:avLst/>
          </a:prstGeom>
          <a:noFill/>
        </p:spPr>
      </p:pic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592138" y="5681663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654050" y="5805488"/>
            <a:ext cx="3298825" cy="898525"/>
          </a:xfrm>
          <a:prstGeom prst="rect">
            <a:avLst/>
          </a:prstGeom>
          <a:solidFill>
            <a:schemeClr val="accent2"/>
          </a:solidFill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u="none">
                <a:solidFill>
                  <a:srgbClr val="800000"/>
                </a:solidFill>
                <a:effectLst/>
              </a:rPr>
              <a:t>Княгиня Ольга</a:t>
            </a:r>
          </a:p>
          <a:p>
            <a:r>
              <a:rPr lang="ru-RU" u="none">
                <a:solidFill>
                  <a:srgbClr val="800000"/>
                </a:solidFill>
                <a:effectLst/>
              </a:rPr>
              <a:t>сжигает Искоростень.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762000"/>
            <a:ext cx="8991600" cy="6096000"/>
          </a:xfrm>
          <a:solidFill>
            <a:srgbClr val="FFFFCC"/>
          </a:solidFill>
          <a:ln w="76200">
            <a:solidFill>
              <a:srgbClr val="660033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kumimoji="0" lang="ru-RU" sz="2400" u="sng">
                <a:solidFill>
                  <a:srgbClr val="800000"/>
                </a:solidFill>
                <a:latin typeface="Times New Roman" pitchFamily="18" charset="0"/>
              </a:rPr>
              <a:t>Попробуйте на основании описанного эпизода и текста узнать какие-либо черты жизни славян того времени</a:t>
            </a:r>
            <a:endParaRPr kumimoji="0" lang="ru-RU" sz="2400" b="0">
              <a:solidFill>
                <a:srgbClr val="80000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kumimoji="0" lang="ru-RU" sz="2400">
                <a:solidFill>
                  <a:schemeClr val="bg2"/>
                </a:solidFill>
                <a:latin typeface="Times New Roman" pitchFamily="18" charset="0"/>
              </a:rPr>
              <a:t>Месть состояла в том, что осадив поселение древлян, она пот-ребовала с каждого двора трех голубей и трех воробьев, как цену за увод своего войска. Обрадованные древляне выпол-нили это требование. И далее летопись сообщает: «Ольга же, раздав своим воинам</a:t>
            </a:r>
            <a:r>
              <a:rPr kumimoji="0" lang="ru-RU" sz="2400" noProof="1">
                <a:solidFill>
                  <a:schemeClr val="bg2"/>
                </a:solidFill>
                <a:latin typeface="Times New Roman" pitchFamily="18" charset="0"/>
              </a:rPr>
              <a:t>—</a:t>
            </a:r>
            <a:r>
              <a:rPr kumimoji="0" lang="ru-RU" sz="2400">
                <a:solidFill>
                  <a:schemeClr val="bg2"/>
                </a:solidFill>
                <a:latin typeface="Times New Roman" pitchFamily="18" charset="0"/>
              </a:rPr>
              <a:t>кому по голубю, кому по воро-бью, приказала привязать каждому голубю и воробью заж-женный трут, завертывая его в небольшие платочки и при-крепляя ниткой к каждой птице. И когда стало смеркаться, приказала Ольга своим воинам пустить голубей и воробьев  Голуби же и воробьи полетели в свои гнезда; голуби в голу-бятни, а воробьи под крыши, и так загорелись-где голубят-ни, где клети, где сараи л сеновалы, и не было двора, где бы не горело, и нельзя было гасить, так как сразу загорелись все дворы».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gradFill rotWithShape="0">
            <a:gsLst>
              <a:gs pos="0">
                <a:srgbClr val="005CBF"/>
              </a:gs>
              <a:gs pos="12500">
                <a:srgbClr val="0087E6"/>
              </a:gs>
              <a:gs pos="37500">
                <a:srgbClr val="21D6E0"/>
              </a:gs>
              <a:gs pos="50000">
                <a:srgbClr val="03D4A8"/>
              </a:gs>
              <a:gs pos="62500">
                <a:srgbClr val="21D6E0"/>
              </a:gs>
              <a:gs pos="87500">
                <a:srgbClr val="0087E6"/>
              </a:gs>
              <a:gs pos="100000">
                <a:srgbClr val="005CBF"/>
              </a:gs>
            </a:gsLst>
            <a:lin ang="0" scaled="1"/>
          </a:gradFill>
          <a:ln w="76200">
            <a:solidFill>
              <a:srgbClr val="660033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>
                <a:solidFill>
                  <a:srgbClr val="660033"/>
                </a:solidFill>
              </a:rPr>
              <a:t>3.Полюдье.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838200"/>
            <a:ext cx="4648200" cy="5943600"/>
          </a:xfr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660033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800">
                <a:solidFill>
                  <a:schemeClr val="bg2"/>
                </a:solidFill>
              </a:rPr>
              <a:t>Выбегавших из-за  пы-лающей крепостной стены жителей Иско-ростеня добивали дружинники.</a:t>
            </a:r>
          </a:p>
          <a:p>
            <a:pPr>
              <a:buFontTx/>
              <a:buNone/>
            </a:pPr>
            <a:r>
              <a:rPr lang="ru-RU" sz="2800">
                <a:solidFill>
                  <a:schemeClr val="bg2"/>
                </a:solidFill>
              </a:rPr>
              <a:t>Но Ольга была вынуж-дена,несмотря на свою победу, устано-вить четкий порядок сбора дани - один раз в год, в определенном месте в заранее огово ренном размере.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gradFill rotWithShape="0">
            <a:gsLst>
              <a:gs pos="0">
                <a:srgbClr val="005CBF"/>
              </a:gs>
              <a:gs pos="12500">
                <a:srgbClr val="0087E6"/>
              </a:gs>
              <a:gs pos="37500">
                <a:srgbClr val="21D6E0"/>
              </a:gs>
              <a:gs pos="50000">
                <a:srgbClr val="03D4A8"/>
              </a:gs>
              <a:gs pos="62500">
                <a:srgbClr val="21D6E0"/>
              </a:gs>
              <a:gs pos="87500">
                <a:srgbClr val="0087E6"/>
              </a:gs>
              <a:gs pos="100000">
                <a:srgbClr val="005CBF"/>
              </a:gs>
            </a:gsLst>
            <a:lin ang="0" scaled="1"/>
          </a:gradFill>
          <a:ln w="76200">
            <a:solidFill>
              <a:srgbClr val="660033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>
                <a:solidFill>
                  <a:srgbClr val="660033"/>
                </a:solidFill>
              </a:rPr>
              <a:t>3.Полюдье.</a:t>
            </a:r>
          </a:p>
        </p:txBody>
      </p:sp>
      <p:pic>
        <p:nvPicPr>
          <p:cNvPr id="55304" name="Picture 8" descr="Рисунок6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250825" y="1539875"/>
            <a:ext cx="3998913" cy="4625975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Киевская Русь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«</a:t>
            </a:r>
            <a:r>
              <a:rPr lang="ru-RU" b="1" i="1" dirty="0" smtClean="0"/>
              <a:t>Считаю необходимым ещё раз указать, что в своей работе я имею дело с Киевской Русью не в </a:t>
            </a:r>
            <a:r>
              <a:rPr lang="ru-RU" b="1" i="1" dirty="0" err="1" smtClean="0"/>
              <a:t>узкотерриториальном</a:t>
            </a:r>
            <a:r>
              <a:rPr lang="ru-RU" b="1" i="1" dirty="0" smtClean="0"/>
              <a:t> смысле этого термина (Украина), а именно в том широком смысле „империи Рюриковичей“, соответствующем западноевропейской империи Карла Великого, — включающей в себя огромную территорию, на которой впоследствии образовалось несколько самостоятельных государственных единиц».</a:t>
            </a:r>
          </a:p>
          <a:p>
            <a:r>
              <a:rPr lang="ru-RU" b="1" i="1" dirty="0" smtClean="0"/>
              <a:t> академик Б. Д. Греков</a:t>
            </a:r>
            <a:endParaRPr lang="ru-RU" b="1" i="1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7" y="1357298"/>
            <a:ext cx="3428349" cy="495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Социальная структура Киевской Руси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060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Знать (феодалы): </a:t>
            </a:r>
            <a:r>
              <a:rPr lang="ru-RU" sz="2400" b="1"/>
              <a:t>князья</a:t>
            </a:r>
            <a:r>
              <a:rPr lang="ru-RU" sz="2400"/>
              <a:t>, </a:t>
            </a:r>
            <a:r>
              <a:rPr lang="ru-RU" sz="2400" b="1"/>
              <a:t>бояре (дружинники)</a:t>
            </a:r>
            <a:r>
              <a:rPr lang="ru-RU" sz="2400"/>
              <a:t>, </a:t>
            </a:r>
            <a:r>
              <a:rPr lang="ru-RU" sz="2400" b="1"/>
              <a:t>церковь</a:t>
            </a:r>
          </a:p>
          <a:p>
            <a:pPr>
              <a:lnSpc>
                <a:spcPct val="90000"/>
              </a:lnSpc>
            </a:pPr>
            <a:r>
              <a:rPr lang="ru-RU" sz="2400" b="1"/>
              <a:t>Люди</a:t>
            </a:r>
            <a:r>
              <a:rPr lang="ru-RU" sz="2400"/>
              <a:t> – свободное сельское и городское население</a:t>
            </a:r>
          </a:p>
          <a:p>
            <a:pPr>
              <a:lnSpc>
                <a:spcPct val="90000"/>
              </a:lnSpc>
            </a:pPr>
            <a:r>
              <a:rPr lang="ru-RU" sz="2400" b="1"/>
              <a:t>Смерды</a:t>
            </a:r>
            <a:r>
              <a:rPr lang="ru-RU" sz="2400"/>
              <a:t> – полусвободные общинники, несшие повинности в отношении князя (?)</a:t>
            </a:r>
          </a:p>
          <a:p>
            <a:pPr>
              <a:lnSpc>
                <a:spcPct val="90000"/>
              </a:lnSpc>
            </a:pPr>
            <a:r>
              <a:rPr lang="ru-RU" sz="2400" b="1"/>
              <a:t>Рядович</a:t>
            </a:r>
            <a:r>
              <a:rPr lang="ru-RU" sz="2400"/>
              <a:t> – человек, обязанный выполнять работы по договору («ряду») со своим господином</a:t>
            </a:r>
          </a:p>
          <a:p>
            <a:pPr>
              <a:lnSpc>
                <a:spcPct val="90000"/>
              </a:lnSpc>
            </a:pPr>
            <a:r>
              <a:rPr lang="ru-RU" sz="2400" b="1"/>
              <a:t>Закуп</a:t>
            </a:r>
            <a:r>
              <a:rPr lang="ru-RU" sz="2400"/>
              <a:t> – человек, работающий в хозяйстве феодала за заем («купу»)</a:t>
            </a:r>
          </a:p>
          <a:p>
            <a:pPr>
              <a:lnSpc>
                <a:spcPct val="90000"/>
              </a:lnSpc>
            </a:pPr>
            <a:r>
              <a:rPr lang="ru-RU" sz="2400" b="1"/>
              <a:t>Холоп</a:t>
            </a:r>
            <a:r>
              <a:rPr lang="ru-RU" sz="2400"/>
              <a:t> – раб</a:t>
            </a:r>
          </a:p>
          <a:p>
            <a:pPr>
              <a:lnSpc>
                <a:spcPct val="90000"/>
              </a:lnSpc>
            </a:pPr>
            <a:r>
              <a:rPr lang="ru-RU" sz="2400" b="1"/>
              <a:t>Челядь</a:t>
            </a:r>
            <a:r>
              <a:rPr lang="ru-RU" sz="2400"/>
              <a:t> – рабы-военнопленные</a:t>
            </a:r>
          </a:p>
        </p:txBody>
      </p:sp>
      <p:sp>
        <p:nvSpPr>
          <p:cNvPr id="70661" name="AutoShape 5"/>
          <p:cNvSpPr>
            <a:spLocks/>
          </p:cNvSpPr>
          <p:nvPr/>
        </p:nvSpPr>
        <p:spPr bwMode="auto">
          <a:xfrm rot="-16200000">
            <a:off x="5723732" y="-1178719"/>
            <a:ext cx="215900" cy="5688013"/>
          </a:xfrm>
          <a:prstGeom prst="leftBracket">
            <a:avLst>
              <a:gd name="adj" fmla="val 21954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4572000" y="1196975"/>
            <a:ext cx="3033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b="1"/>
              <a:t> владели </a:t>
            </a:r>
            <a:r>
              <a:rPr lang="ru-RU" b="1" u="sng"/>
              <a:t>в о т ч и н а м 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  <p:bldP spid="70661" grpId="0" animBg="1"/>
      <p:bldP spid="7066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Ярослав Владимирович Мудрый (1016 — 20 февраля 1054)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сын крестителя Руси князя Владимира </a:t>
            </a:r>
            <a:r>
              <a:rPr lang="ru-RU" dirty="0" err="1" smtClean="0"/>
              <a:t>Святославича</a:t>
            </a:r>
            <a:r>
              <a:rPr lang="ru-RU" dirty="0" smtClean="0"/>
              <a:t> (из рода Рюриковичей) и полоцкой княжны </a:t>
            </a:r>
            <a:r>
              <a:rPr lang="ru-RU" dirty="0" err="1" smtClean="0"/>
              <a:t>Рогнеды</a:t>
            </a:r>
            <a:r>
              <a:rPr lang="ru-RU" dirty="0" smtClean="0"/>
              <a:t> </a:t>
            </a:r>
            <a:r>
              <a:rPr lang="ru-RU" dirty="0" err="1" smtClean="0"/>
              <a:t>Рогволодовны</a:t>
            </a:r>
            <a:endParaRPr lang="ru-RU" dirty="0" smtClean="0"/>
          </a:p>
          <a:p>
            <a:r>
              <a:rPr lang="ru-RU" dirty="0" smtClean="0"/>
              <a:t>-победил своего брата Святополка в войне</a:t>
            </a:r>
          </a:p>
          <a:p>
            <a:r>
              <a:rPr lang="ru-RU" dirty="0" smtClean="0"/>
              <a:t>-после смерти Мстислава Черниговского Ярославу удалось восстановить единовластие в Русской земле (1034)</a:t>
            </a:r>
          </a:p>
          <a:p>
            <a:r>
              <a:rPr lang="ru-RU" dirty="0" smtClean="0"/>
              <a:t>-устраивал школы, строил церкви и приказывал духовенству учить людей</a:t>
            </a:r>
          </a:p>
          <a:p>
            <a:r>
              <a:rPr lang="ru-RU" dirty="0" smtClean="0"/>
              <a:t>-1034 –наголову разбил печенегов</a:t>
            </a:r>
          </a:p>
          <a:p>
            <a:r>
              <a:rPr lang="ru-RU" dirty="0" smtClean="0"/>
              <a:t>-1043 – неудачный поход Византию</a:t>
            </a:r>
          </a:p>
          <a:p>
            <a:r>
              <a:rPr lang="ru-RU" dirty="0" smtClean="0"/>
              <a:t>-Династические браки с ведущими дворами Европы</a:t>
            </a:r>
          </a:p>
          <a:p>
            <a:r>
              <a:rPr lang="ru-RU" dirty="0" smtClean="0"/>
              <a:t>-Храм Св.Софии в Киеве.</a:t>
            </a:r>
            <a:endParaRPr lang="ru-RU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13836" y="273050"/>
            <a:ext cx="4434177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Софийский собор (Киев) 1037 </a:t>
            </a:r>
            <a:endParaRPr lang="ru-RU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7684"/>
            <a:ext cx="6500858" cy="487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86106" cy="36544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Богоматерь </a:t>
            </a:r>
            <a:r>
              <a:rPr lang="ru-RU" dirty="0" err="1" smtClean="0"/>
              <a:t>Оранта</a:t>
            </a:r>
            <a:r>
              <a:rPr lang="ru-RU" dirty="0" smtClean="0"/>
              <a:t> (Нерушимая Стена). Мозаика в алтаре собора, XI век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85728"/>
            <a:ext cx="449962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00288" cy="51546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Благовещение. Мозаика на алтарных столбах, XI век</a:t>
            </a:r>
            <a:endParaRPr lang="ru-RU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88" y="528041"/>
            <a:ext cx="5472112" cy="535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Триумвират Ярославичей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1054 Земли Руси оказались под властью троих старших сыновей Ярослава Мудрого: Изяслава Киевского, Святослава Черниговского и Всеволода </a:t>
            </a:r>
            <a:r>
              <a:rPr lang="ru-RU" dirty="0" err="1" smtClean="0"/>
              <a:t>Переяславского</a:t>
            </a:r>
            <a:r>
              <a:rPr lang="ru-RU" dirty="0" smtClean="0"/>
              <a:t>- фактически начало феодальной раздробленности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Славяне в древности</a:t>
            </a:r>
          </a:p>
        </p:txBody>
      </p:sp>
      <p:graphicFrame>
        <p:nvGraphicFramePr>
          <p:cNvPr id="29702" name="Organization Chart 6"/>
          <p:cNvGraphicFramePr>
            <a:graphicFrameLocks/>
          </p:cNvGraphicFramePr>
          <p:nvPr>
            <p:ph type="dgm" idx="1"/>
          </p:nvPr>
        </p:nvGraphicFramePr>
        <p:xfrm>
          <a:off x="431800" y="1585913"/>
          <a:ext cx="8208963" cy="4464050"/>
        </p:xfrm>
        <a:graphic>
          <a:graphicData uri="http://schemas.openxmlformats.org/drawingml/2006/compatibility">
            <com:legacyDrawing xmlns:com="http://schemas.openxmlformats.org/drawingml/2006/compatibility" spid="_x0000_s5122"/>
          </a:graphicData>
        </a:graphic>
      </p:graphicFrame>
      <p:sp>
        <p:nvSpPr>
          <p:cNvPr id="29710" name="AutoShape 14"/>
          <p:cNvSpPr>
            <a:spLocks noChangeArrowheads="1"/>
          </p:cNvSpPr>
          <p:nvPr/>
        </p:nvSpPr>
        <p:spPr bwMode="auto">
          <a:xfrm>
            <a:off x="395288" y="2708275"/>
            <a:ext cx="1584325" cy="865188"/>
          </a:xfrm>
          <a:prstGeom prst="downArrowCallout">
            <a:avLst>
              <a:gd name="adj1" fmla="val 45780"/>
              <a:gd name="adj2" fmla="val 45780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Рост</a:t>
            </a:r>
          </a:p>
          <a:p>
            <a:r>
              <a:rPr lang="ru-RU"/>
              <a:t>численности</a:t>
            </a:r>
          </a:p>
        </p:txBody>
      </p:sp>
      <p:sp>
        <p:nvSpPr>
          <p:cNvPr id="29712" name="AutoShape 16"/>
          <p:cNvSpPr>
            <a:spLocks noChangeArrowheads="1"/>
          </p:cNvSpPr>
          <p:nvPr/>
        </p:nvSpPr>
        <p:spPr bwMode="auto">
          <a:xfrm>
            <a:off x="7019925" y="2708275"/>
            <a:ext cx="1584325" cy="865188"/>
          </a:xfrm>
          <a:prstGeom prst="downArrowCallout">
            <a:avLst>
              <a:gd name="adj1" fmla="val 45780"/>
              <a:gd name="adj2" fmla="val 45780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Появление</a:t>
            </a:r>
          </a:p>
          <a:p>
            <a:r>
              <a:rPr lang="ru-RU"/>
              <a:t>знати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2881313" y="1628775"/>
            <a:ext cx="348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Середина </a:t>
            </a:r>
            <a:r>
              <a:rPr lang="en-US" b="1"/>
              <a:t>I</a:t>
            </a:r>
            <a:r>
              <a:rPr lang="ru-RU" b="1"/>
              <a:t> тысячелетия н.э.</a:t>
            </a:r>
          </a:p>
          <a:p>
            <a:r>
              <a:rPr lang="ru-RU"/>
              <a:t>Великое переселение народов</a:t>
            </a:r>
          </a:p>
        </p:txBody>
      </p:sp>
      <p:sp>
        <p:nvSpPr>
          <p:cNvPr id="29714" name="AutoShape 18"/>
          <p:cNvSpPr>
            <a:spLocks noChangeArrowheads="1"/>
          </p:cNvSpPr>
          <p:nvPr/>
        </p:nvSpPr>
        <p:spPr bwMode="auto">
          <a:xfrm rot="1497883">
            <a:off x="490538" y="3856038"/>
            <a:ext cx="3160712" cy="1304925"/>
          </a:xfrm>
          <a:prstGeom prst="downArrow">
            <a:avLst>
              <a:gd name="adj1" fmla="val 51815"/>
              <a:gd name="adj2" fmla="val 446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Центральная</a:t>
            </a:r>
          </a:p>
          <a:p>
            <a:r>
              <a:rPr lang="ru-RU"/>
              <a:t>Европа</a:t>
            </a:r>
          </a:p>
        </p:txBody>
      </p:sp>
      <p:sp>
        <p:nvSpPr>
          <p:cNvPr id="29716" name="AutoShape 20"/>
          <p:cNvSpPr>
            <a:spLocks noChangeArrowheads="1"/>
          </p:cNvSpPr>
          <p:nvPr/>
        </p:nvSpPr>
        <p:spPr bwMode="auto">
          <a:xfrm>
            <a:off x="3276600" y="4149725"/>
            <a:ext cx="2663825" cy="1150938"/>
          </a:xfrm>
          <a:prstGeom prst="downArrow">
            <a:avLst>
              <a:gd name="adj1" fmla="val 51491"/>
              <a:gd name="adj2" fmla="val 337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Балканы</a:t>
            </a:r>
          </a:p>
        </p:txBody>
      </p:sp>
      <p:sp>
        <p:nvSpPr>
          <p:cNvPr id="29719" name="AutoShape 23"/>
          <p:cNvSpPr>
            <a:spLocks noChangeArrowheads="1"/>
          </p:cNvSpPr>
          <p:nvPr/>
        </p:nvSpPr>
        <p:spPr bwMode="auto">
          <a:xfrm rot="-1524647">
            <a:off x="5580063" y="4005263"/>
            <a:ext cx="3160712" cy="1304925"/>
          </a:xfrm>
          <a:prstGeom prst="downArrow">
            <a:avLst>
              <a:gd name="adj1" fmla="val 51815"/>
              <a:gd name="adj2" fmla="val 446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u="sng"/>
              <a:t>Восточная</a:t>
            </a:r>
          </a:p>
          <a:p>
            <a:r>
              <a:rPr lang="ru-RU" u="sng"/>
              <a:t>Европа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3184525" y="3736975"/>
            <a:ext cx="2530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/>
              <a:t>Расселение </a:t>
            </a:r>
            <a:r>
              <a:rPr lang="en-US"/>
              <a:t>IV-VIII</a:t>
            </a:r>
            <a:r>
              <a:rPr lang="ru-RU"/>
              <a:t> вв.</a:t>
            </a:r>
          </a:p>
        </p:txBody>
      </p:sp>
      <p:sp>
        <p:nvSpPr>
          <p:cNvPr id="29721" name="AutoShape 25"/>
          <p:cNvSpPr>
            <a:spLocks noChangeArrowheads="1"/>
          </p:cNvSpPr>
          <p:nvPr/>
        </p:nvSpPr>
        <p:spPr bwMode="auto">
          <a:xfrm>
            <a:off x="6372225" y="1268413"/>
            <a:ext cx="2411413" cy="1152525"/>
          </a:xfrm>
          <a:prstGeom prst="cloudCallout">
            <a:avLst>
              <a:gd name="adj1" fmla="val 4903"/>
              <a:gd name="adj2" fmla="val 7272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ru-RU"/>
              <a:t>Военная</a:t>
            </a:r>
          </a:p>
          <a:p>
            <a:r>
              <a:rPr lang="ru-RU"/>
              <a:t>демократия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0" grpId="0" animBg="1"/>
      <p:bldP spid="29712" grpId="0" animBg="1"/>
      <p:bldP spid="29714" grpId="0" animBg="1"/>
      <p:bldP spid="29716" grpId="0" animBg="1"/>
      <p:bldP spid="29719" grpId="0" animBg="1"/>
      <p:bldP spid="29720" grpId="0"/>
      <p:bldP spid="297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Владимир Мономах</a:t>
            </a:r>
            <a:br>
              <a:rPr lang="ru-RU" b="1" cap="none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cap="none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(1113-1125)</a:t>
            </a:r>
            <a:endParaRPr lang="ru-RU" b="1" cap="none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z_a793757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8762" b="4625"/>
          <a:stretch>
            <a:fillRect/>
          </a:stretch>
        </p:blipFill>
        <p:spPr>
          <a:xfrm>
            <a:off x="1" y="1524000"/>
            <a:ext cx="9144000" cy="46482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anchor="ctr">
            <a:noAutofit/>
          </a:bodyPr>
          <a:lstStyle/>
          <a:p>
            <a:pPr algn="ctr"/>
            <a:r>
              <a:rPr lang="ru-RU" sz="3600" b="1" cap="none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Мстислав Великий</a:t>
            </a:r>
            <a:br>
              <a:rPr lang="ru-RU" sz="3600" b="1" cap="none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cap="none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(1125-1132)</a:t>
            </a:r>
            <a:endParaRPr lang="ru-RU" sz="3600" b="1" cap="none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Мстислав Великий_0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7818" r="56299" b="7752"/>
          <a:stretch>
            <a:fillRect/>
          </a:stretch>
        </p:blipFill>
        <p:spPr>
          <a:xfrm>
            <a:off x="6248400" y="1447800"/>
            <a:ext cx="2286000" cy="3312367"/>
          </a:xfrm>
        </p:spPr>
      </p:pic>
      <p:pic>
        <p:nvPicPr>
          <p:cNvPr id="5" name="Рисунок 4" descr="Мстислав Великий_001.jpg"/>
          <p:cNvPicPr>
            <a:picLocks noChangeAspect="1"/>
          </p:cNvPicPr>
          <p:nvPr/>
        </p:nvPicPr>
        <p:blipFill>
          <a:blip r:embed="rId2"/>
          <a:srcRect l="44167" t="12222" b="37778"/>
          <a:stretch>
            <a:fillRect/>
          </a:stretch>
        </p:blipFill>
        <p:spPr>
          <a:xfrm>
            <a:off x="0" y="1447800"/>
            <a:ext cx="6239934" cy="4495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Любечский</a:t>
            </a:r>
            <a:r>
              <a:rPr lang="ru-RU" dirty="0" smtClean="0"/>
              <a:t> съезд-1097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съезд русских князей, состоявшийся в городе </a:t>
            </a:r>
            <a:r>
              <a:rPr lang="ru-RU" dirty="0" err="1" smtClean="0"/>
              <a:t>Любече</a:t>
            </a:r>
            <a:r>
              <a:rPr lang="ru-RU" dirty="0" smtClean="0"/>
              <a:t> (на реке Днепр) с целью договориться о прекращении </a:t>
            </a:r>
            <a:r>
              <a:rPr lang="ru-RU" dirty="0" err="1" smtClean="0"/>
              <a:t>междукняжеских</a:t>
            </a:r>
            <a:r>
              <a:rPr lang="ru-RU" dirty="0" smtClean="0"/>
              <a:t> распрей из-за уделов и сплотиться против разорявших Русь половцев. Непосредственной причиной съезда послужила необходимость заключения мира с Олегом </a:t>
            </a:r>
            <a:r>
              <a:rPr lang="ru-RU" dirty="0" err="1" smtClean="0"/>
              <a:t>Святославичем</a:t>
            </a:r>
            <a:r>
              <a:rPr lang="ru-RU" dirty="0" smtClean="0"/>
              <a:t>, против которого Святополк </a:t>
            </a:r>
            <a:r>
              <a:rPr lang="ru-RU" dirty="0" err="1" smtClean="0"/>
              <a:t>Изяславич</a:t>
            </a:r>
            <a:r>
              <a:rPr lang="ru-RU" dirty="0" smtClean="0"/>
              <a:t> и Владимир Мономах боролись с 1094 года</a:t>
            </a:r>
          </a:p>
          <a:p>
            <a:r>
              <a:rPr lang="ru-RU" b="1" i="1" dirty="0" err="1" smtClean="0"/>
              <a:t>Кождо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держить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очьчину</a:t>
            </a:r>
            <a:r>
              <a:rPr lang="ru-RU" b="1" i="1" dirty="0" smtClean="0"/>
              <a:t> свою</a:t>
            </a:r>
            <a:endParaRPr lang="ru-RU" b="1" i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Причины феодальной раздробленности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8763" cy="4525963"/>
          </a:xfrm>
        </p:spPr>
        <p:txBody>
          <a:bodyPr/>
          <a:lstStyle/>
          <a:p>
            <a:pPr marL="365125" indent="-365125">
              <a:lnSpc>
                <a:spcPct val="80000"/>
              </a:lnSpc>
              <a:buFontTx/>
              <a:buAutoNum type="arabicPeriod"/>
            </a:pPr>
            <a:r>
              <a:rPr lang="ru-RU" sz="2000"/>
              <a:t>Формирование княжеского и боярского землевладения (князья стали бороться не за Киев, а за расширение территории своего княжества).</a:t>
            </a:r>
          </a:p>
          <a:p>
            <a:pPr marL="365125" indent="-365125">
              <a:lnSpc>
                <a:spcPct val="80000"/>
              </a:lnSpc>
              <a:buFontTx/>
              <a:buAutoNum type="arabicPeriod"/>
            </a:pPr>
            <a:r>
              <a:rPr lang="ru-RU" sz="2000"/>
              <a:t>Укрепление власти князей, их независимость от Киева.</a:t>
            </a:r>
          </a:p>
          <a:p>
            <a:pPr marL="365125" indent="-365125">
              <a:lnSpc>
                <a:spcPct val="80000"/>
              </a:lnSpc>
              <a:buFontTx/>
              <a:buAutoNum type="arabicPeriod"/>
            </a:pPr>
            <a:r>
              <a:rPr lang="ru-RU" sz="2000"/>
              <a:t>Господство натурального хозяйства, способность отдельных княжеств и городов обеспечить себя всем необходимым.</a:t>
            </a:r>
          </a:p>
          <a:p>
            <a:pPr marL="365125" indent="-365125">
              <a:lnSpc>
                <a:spcPct val="80000"/>
              </a:lnSpc>
              <a:buFontTx/>
              <a:buAutoNum type="arabicPeriod"/>
            </a:pPr>
            <a:r>
              <a:rPr lang="ru-RU" sz="2000"/>
              <a:t>Ослабление Киева из-за половецких набегов.</a:t>
            </a:r>
          </a:p>
          <a:p>
            <a:pPr marL="365125" indent="-365125">
              <a:lnSpc>
                <a:spcPct val="80000"/>
              </a:lnSpc>
              <a:buFontTx/>
              <a:buAutoNum type="arabicPeriod"/>
            </a:pPr>
            <a:r>
              <a:rPr lang="ru-RU" sz="2000"/>
              <a:t>Упадок пути «из варяг в греки».</a:t>
            </a:r>
          </a:p>
          <a:p>
            <a:pPr marL="365125" indent="-365125">
              <a:lnSpc>
                <a:spcPct val="80000"/>
              </a:lnSpc>
              <a:buFontTx/>
              <a:buAutoNum type="arabicPeriod"/>
            </a:pPr>
            <a:r>
              <a:rPr lang="ru-RU" sz="2000"/>
              <a:t>Неудобство и сложность лествичной системы.</a:t>
            </a:r>
          </a:p>
          <a:p>
            <a:pPr marL="365125" indent="-365125">
              <a:lnSpc>
                <a:spcPct val="80000"/>
              </a:lnSpc>
              <a:buFontTx/>
              <a:buAutoNum type="arabicPeriod"/>
            </a:pPr>
            <a:endParaRPr lang="ru-RU" sz="2000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6300788" y="4724400"/>
            <a:ext cx="1630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i="1"/>
              <a:t>Иванов С.В.</a:t>
            </a:r>
          </a:p>
          <a:p>
            <a:r>
              <a:rPr lang="ru-RU"/>
              <a:t>Съезд князей</a:t>
            </a:r>
          </a:p>
        </p:txBody>
      </p:sp>
      <p:pic>
        <p:nvPicPr>
          <p:cNvPr id="74758" name="Picture 6" descr="9N01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420938"/>
            <a:ext cx="3179763" cy="2376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Крупнейшие княжества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275" y="1600200"/>
            <a:ext cx="4835525" cy="4525963"/>
          </a:xfrm>
        </p:spPr>
        <p:txBody>
          <a:bodyPr/>
          <a:lstStyle/>
          <a:p>
            <a:pPr marL="0" indent="0">
              <a:buFontTx/>
              <a:buNone/>
            </a:pPr>
            <a:endParaRPr lang="ru-RU" sz="2400"/>
          </a:p>
          <a:p>
            <a:pPr marL="0" indent="0">
              <a:buFontTx/>
              <a:buNone/>
            </a:pPr>
            <a:r>
              <a:rPr lang="ru-RU" sz="2400" b="1"/>
              <a:t>Новгородская земля</a:t>
            </a:r>
          </a:p>
          <a:p>
            <a:pPr marL="0" indent="0">
              <a:buFontTx/>
              <a:buNone/>
            </a:pPr>
            <a:endParaRPr lang="ru-RU" sz="2400"/>
          </a:p>
          <a:p>
            <a:pPr marL="0" indent="0">
              <a:buFontTx/>
              <a:buNone/>
            </a:pPr>
            <a:endParaRPr lang="ru-RU" sz="2400"/>
          </a:p>
          <a:p>
            <a:pPr marL="0" indent="0">
              <a:buFontTx/>
              <a:buNone/>
            </a:pPr>
            <a:r>
              <a:rPr lang="ru-RU" sz="2400" b="1"/>
              <a:t>Владимиро-Суздальское княжество (Залесский край)</a:t>
            </a:r>
          </a:p>
          <a:p>
            <a:pPr marL="0" indent="0">
              <a:buFontTx/>
              <a:buNone/>
            </a:pPr>
            <a:endParaRPr lang="ru-RU" sz="2400"/>
          </a:p>
          <a:p>
            <a:pPr marL="0" indent="0">
              <a:buFontTx/>
              <a:buNone/>
            </a:pPr>
            <a:endParaRPr lang="ru-RU" sz="2400"/>
          </a:p>
          <a:p>
            <a:pPr marL="0" indent="0">
              <a:buFontTx/>
              <a:buNone/>
            </a:pPr>
            <a:r>
              <a:rPr lang="ru-RU" sz="2400" b="1"/>
              <a:t>Галицко-Волынское княжество</a:t>
            </a:r>
          </a:p>
        </p:txBody>
      </p:sp>
      <p:pic>
        <p:nvPicPr>
          <p:cNvPr id="78852" name="Picture 4" descr="{BCC1DD61-6978-49EB-B891-5987D0F41BF2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" y="1557338"/>
            <a:ext cx="3095625" cy="467995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4356100" y="2492375"/>
            <a:ext cx="4319588" cy="647700"/>
          </a:xfrm>
          <a:prstGeom prst="wedgeRectCallout">
            <a:avLst>
              <a:gd name="adj1" fmla="val -39120"/>
              <a:gd name="adj2" fmla="val 9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/>
              <a:t>сильная княжеская власть, интенсивный приток населения</a:t>
            </a:r>
          </a:p>
        </p:txBody>
      </p:sp>
      <p:sp>
        <p:nvSpPr>
          <p:cNvPr id="78854" name="AutoShape 6"/>
          <p:cNvSpPr>
            <a:spLocks noChangeArrowheads="1"/>
          </p:cNvSpPr>
          <p:nvPr/>
        </p:nvSpPr>
        <p:spPr bwMode="auto">
          <a:xfrm>
            <a:off x="3924300" y="1268413"/>
            <a:ext cx="4897438" cy="647700"/>
          </a:xfrm>
          <a:prstGeom prst="wedgeRectCallout">
            <a:avLst>
              <a:gd name="adj1" fmla="val -36514"/>
              <a:gd name="adj2" fmla="val 879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/>
              <a:t>боярская республика, приглашение и</a:t>
            </a:r>
          </a:p>
          <a:p>
            <a:r>
              <a:rPr lang="ru-RU"/>
              <a:t>изгнание князей, важнейшая роль торговли</a:t>
            </a:r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auto">
          <a:xfrm>
            <a:off x="4284663" y="4292600"/>
            <a:ext cx="4535487" cy="647700"/>
          </a:xfrm>
          <a:prstGeom prst="wedgeRectCallout">
            <a:avLst>
              <a:gd name="adj1" fmla="val -38833"/>
              <a:gd name="adj2" fmla="val 870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/>
              <a:t>сильные соседи (венгры, поляки, половцы), мощная боярская оппозиция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  <p:bldP spid="78854" grpId="0" animBg="1"/>
      <p:bldP spid="7885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Новгородская боярская республика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187450" y="1557338"/>
            <a:ext cx="6408738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5000"/>
              </a:lnSpc>
            </a:pPr>
            <a:r>
              <a:rPr lang="ru-RU" sz="2000" b="1"/>
              <a:t>ВЕЧЕ</a:t>
            </a:r>
          </a:p>
          <a:p>
            <a:pPr>
              <a:lnSpc>
                <a:spcPct val="75000"/>
              </a:lnSpc>
            </a:pPr>
            <a:r>
              <a:rPr lang="ru-RU"/>
              <a:t>важнейшие решения и законы, выборы</a:t>
            </a:r>
          </a:p>
          <a:p>
            <a:pPr>
              <a:lnSpc>
                <a:spcPct val="75000"/>
              </a:lnSpc>
            </a:pPr>
            <a:r>
              <a:rPr lang="ru-RU"/>
              <a:t>должностных лиц, приглашение и изгнание князей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1258888" y="3573463"/>
            <a:ext cx="2628900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5000"/>
              </a:lnSpc>
            </a:pPr>
            <a:r>
              <a:rPr lang="ru-RU" b="1"/>
              <a:t>Князь</a:t>
            </a:r>
          </a:p>
          <a:p>
            <a:pPr>
              <a:lnSpc>
                <a:spcPct val="75000"/>
              </a:lnSpc>
            </a:pPr>
            <a:r>
              <a:rPr lang="ru-RU"/>
              <a:t>военный предводитель</a:t>
            </a:r>
          </a:p>
          <a:p>
            <a:pPr>
              <a:lnSpc>
                <a:spcPct val="75000"/>
              </a:lnSpc>
            </a:pPr>
            <a:r>
              <a:rPr lang="ru-RU"/>
              <a:t>и третейский судья</a:t>
            </a: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3203575" y="2420938"/>
            <a:ext cx="2592388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5000"/>
              </a:lnSpc>
            </a:pPr>
            <a:r>
              <a:rPr lang="ru-RU" b="1"/>
              <a:t>ПОСАДНИК</a:t>
            </a:r>
          </a:p>
          <a:p>
            <a:pPr>
              <a:lnSpc>
                <a:spcPct val="75000"/>
              </a:lnSpc>
            </a:pPr>
            <a:r>
              <a:rPr lang="ru-RU"/>
              <a:t>председательствует </a:t>
            </a:r>
          </a:p>
          <a:p>
            <a:pPr>
              <a:lnSpc>
                <a:spcPct val="75000"/>
              </a:lnSpc>
            </a:pPr>
            <a:r>
              <a:rPr lang="ru-RU"/>
              <a:t>на вече, управляет</a:t>
            </a:r>
          </a:p>
          <a:p>
            <a:pPr>
              <a:lnSpc>
                <a:spcPct val="75000"/>
              </a:lnSpc>
            </a:pPr>
            <a:r>
              <a:rPr lang="ru-RU"/>
              <a:t>городским хозяйством</a:t>
            </a: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323850" y="2420938"/>
            <a:ext cx="2592388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5000"/>
              </a:lnSpc>
            </a:pPr>
            <a:r>
              <a:rPr lang="ru-RU" b="1"/>
              <a:t>Тысяцкий</a:t>
            </a:r>
            <a:endParaRPr lang="ru-RU"/>
          </a:p>
          <a:p>
            <a:pPr>
              <a:lnSpc>
                <a:spcPct val="75000"/>
              </a:lnSpc>
            </a:pPr>
            <a:r>
              <a:rPr lang="ru-RU"/>
              <a:t>финансовые дела, сбор</a:t>
            </a:r>
          </a:p>
          <a:p>
            <a:pPr>
              <a:lnSpc>
                <a:spcPct val="75000"/>
              </a:lnSpc>
            </a:pPr>
            <a:r>
              <a:rPr lang="ru-RU"/>
              <a:t>налогов, разбор жалоб</a:t>
            </a:r>
          </a:p>
          <a:p>
            <a:pPr>
              <a:lnSpc>
                <a:spcPct val="75000"/>
              </a:lnSpc>
            </a:pPr>
            <a:r>
              <a:rPr lang="ru-RU"/>
              <a:t>по торговым делам</a:t>
            </a: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6084888" y="2420938"/>
            <a:ext cx="2808287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5000"/>
              </a:lnSpc>
            </a:pPr>
            <a:r>
              <a:rPr lang="ru-RU" b="1"/>
              <a:t>Епископ</a:t>
            </a:r>
            <a:endParaRPr lang="ru-RU"/>
          </a:p>
          <a:p>
            <a:pPr>
              <a:lnSpc>
                <a:spcPct val="75000"/>
              </a:lnSpc>
            </a:pPr>
            <a:r>
              <a:rPr lang="ru-RU"/>
              <a:t>особая казна и</a:t>
            </a:r>
          </a:p>
          <a:p>
            <a:pPr>
              <a:lnSpc>
                <a:spcPct val="75000"/>
              </a:lnSpc>
            </a:pPr>
            <a:r>
              <a:rPr lang="ru-RU"/>
              <a:t>владычный полк,</a:t>
            </a:r>
          </a:p>
          <a:p>
            <a:pPr>
              <a:lnSpc>
                <a:spcPct val="75000"/>
              </a:lnSpc>
            </a:pPr>
            <a:r>
              <a:rPr lang="ru-RU"/>
              <a:t>посредническая роль</a:t>
            </a:r>
          </a:p>
        </p:txBody>
      </p:sp>
      <p:sp>
        <p:nvSpPr>
          <p:cNvPr id="80908" name="AutoShape 12"/>
          <p:cNvSpPr>
            <a:spLocks/>
          </p:cNvSpPr>
          <p:nvPr/>
        </p:nvSpPr>
        <p:spPr bwMode="auto">
          <a:xfrm>
            <a:off x="6011863" y="3500438"/>
            <a:ext cx="2719387" cy="360362"/>
          </a:xfrm>
          <a:prstGeom prst="borderCallout3">
            <a:avLst>
              <a:gd name="adj1" fmla="val 31718"/>
              <a:gd name="adj2" fmla="val -2801"/>
              <a:gd name="adj3" fmla="val 31718"/>
              <a:gd name="adj4" fmla="val -4088"/>
              <a:gd name="adj5" fmla="val -127755"/>
              <a:gd name="adj6" fmla="val -4088"/>
              <a:gd name="adj7" fmla="val -256829"/>
              <a:gd name="adj8" fmla="val 343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/>
              <a:t>с 1148 г. архиепископ</a:t>
            </a:r>
          </a:p>
        </p:txBody>
      </p:sp>
      <p:sp>
        <p:nvSpPr>
          <p:cNvPr id="80909" name="AutoShape 13"/>
          <p:cNvSpPr>
            <a:spLocks/>
          </p:cNvSpPr>
          <p:nvPr/>
        </p:nvSpPr>
        <p:spPr bwMode="auto">
          <a:xfrm>
            <a:off x="6732588" y="908050"/>
            <a:ext cx="1511300" cy="433388"/>
          </a:xfrm>
          <a:prstGeom prst="borderCallout3">
            <a:avLst>
              <a:gd name="adj1" fmla="val 26375"/>
              <a:gd name="adj2" fmla="val -5042"/>
              <a:gd name="adj3" fmla="val 26375"/>
              <a:gd name="adj4" fmla="val -17019"/>
              <a:gd name="adj5" fmla="val 142125"/>
              <a:gd name="adj6" fmla="val -17019"/>
              <a:gd name="adj7" fmla="val 254944"/>
              <a:gd name="adj8" fmla="val 148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b="1"/>
              <a:t>с 1136 г.</a:t>
            </a:r>
          </a:p>
        </p:txBody>
      </p:sp>
      <p:sp>
        <p:nvSpPr>
          <p:cNvPr id="80910" name="AutoShape 14"/>
          <p:cNvSpPr>
            <a:spLocks/>
          </p:cNvSpPr>
          <p:nvPr/>
        </p:nvSpPr>
        <p:spPr bwMode="auto">
          <a:xfrm>
            <a:off x="611188" y="4365625"/>
            <a:ext cx="3529012" cy="720725"/>
          </a:xfrm>
          <a:prstGeom prst="borderCallout3">
            <a:avLst>
              <a:gd name="adj1" fmla="val 15861"/>
              <a:gd name="adj2" fmla="val -2157"/>
              <a:gd name="adj3" fmla="val 15861"/>
              <a:gd name="adj4" fmla="val -3148"/>
              <a:gd name="adj5" fmla="val -38546"/>
              <a:gd name="adj6" fmla="val -3148"/>
              <a:gd name="adj7" fmla="val -82597"/>
              <a:gd name="adj8" fmla="val 178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5000"/>
              </a:lnSpc>
            </a:pPr>
            <a:r>
              <a:rPr lang="ru-RU"/>
              <a:t>не мог посещать вече, приобретать вотчины на окраинах Новгородской земли</a:t>
            </a:r>
          </a:p>
        </p:txBody>
      </p:sp>
      <p:pic>
        <p:nvPicPr>
          <p:cNvPr id="80911" name="Picture 15" descr="9N02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933825"/>
            <a:ext cx="3108325" cy="2332038"/>
          </a:xfrm>
          <a:prstGeom prst="rect">
            <a:avLst/>
          </a:prstGeom>
          <a:noFill/>
        </p:spPr>
      </p:pic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5148263" y="6216650"/>
            <a:ext cx="2171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i="1"/>
              <a:t>А.М. Васнецов</a:t>
            </a:r>
          </a:p>
          <a:p>
            <a:r>
              <a:rPr lang="ru-RU"/>
              <a:t>Новгородский торг</a:t>
            </a:r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7740650" y="4149725"/>
            <a:ext cx="111918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75000"/>
              </a:lnSpc>
            </a:pPr>
            <a:r>
              <a:rPr lang="ru-RU" sz="1400"/>
              <a:t>Софийская</a:t>
            </a:r>
          </a:p>
          <a:p>
            <a:pPr algn="l">
              <a:lnSpc>
                <a:spcPct val="75000"/>
              </a:lnSpc>
            </a:pPr>
            <a:r>
              <a:rPr lang="ru-RU" sz="1400"/>
              <a:t>сторона</a:t>
            </a:r>
          </a:p>
          <a:p>
            <a:pPr algn="l">
              <a:lnSpc>
                <a:spcPct val="75000"/>
              </a:lnSpc>
            </a:pPr>
            <a:r>
              <a:rPr lang="ru-RU" sz="1400"/>
              <a:t>(Кремль)</a:t>
            </a:r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7740650" y="5516563"/>
            <a:ext cx="11271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75000"/>
              </a:lnSpc>
            </a:pPr>
            <a:r>
              <a:rPr lang="ru-RU" sz="1400"/>
              <a:t>Торговая</a:t>
            </a:r>
          </a:p>
          <a:p>
            <a:pPr algn="l">
              <a:lnSpc>
                <a:spcPct val="75000"/>
              </a:lnSpc>
            </a:pPr>
            <a:r>
              <a:rPr lang="ru-RU" sz="1400"/>
              <a:t>сторона</a:t>
            </a:r>
          </a:p>
          <a:p>
            <a:pPr algn="l">
              <a:lnSpc>
                <a:spcPct val="75000"/>
              </a:lnSpc>
            </a:pPr>
            <a:r>
              <a:rPr lang="ru-RU" sz="1400"/>
              <a:t>(торг, вече)</a:t>
            </a:r>
          </a:p>
        </p:txBody>
      </p:sp>
      <p:sp>
        <p:nvSpPr>
          <p:cNvPr id="80915" name="Line 19"/>
          <p:cNvSpPr>
            <a:spLocks noChangeShapeType="1"/>
          </p:cNvSpPr>
          <p:nvPr/>
        </p:nvSpPr>
        <p:spPr bwMode="auto">
          <a:xfrm flipH="1">
            <a:off x="6227763" y="4365625"/>
            <a:ext cx="15843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0916" name="Line 20"/>
          <p:cNvSpPr>
            <a:spLocks noChangeShapeType="1"/>
          </p:cNvSpPr>
          <p:nvPr/>
        </p:nvSpPr>
        <p:spPr bwMode="auto">
          <a:xfrm flipH="1" flipV="1">
            <a:off x="5508625" y="5157788"/>
            <a:ext cx="23034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0917" name="AutoShape 21"/>
          <p:cNvSpPr>
            <a:spLocks noChangeArrowheads="1"/>
          </p:cNvSpPr>
          <p:nvPr/>
        </p:nvSpPr>
        <p:spPr bwMode="auto">
          <a:xfrm>
            <a:off x="1116013" y="5157788"/>
            <a:ext cx="2087562" cy="1490662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5000"/>
              </a:lnSpc>
            </a:pPr>
            <a:r>
              <a:rPr lang="ru-RU" sz="1400" b="1"/>
              <a:t>Новгородская</a:t>
            </a:r>
          </a:p>
          <a:p>
            <a:pPr>
              <a:lnSpc>
                <a:spcPct val="75000"/>
              </a:lnSpc>
            </a:pPr>
            <a:r>
              <a:rPr lang="ru-RU" sz="1400" b="1"/>
              <a:t>земля</a:t>
            </a:r>
          </a:p>
        </p:txBody>
      </p:sp>
      <p:sp>
        <p:nvSpPr>
          <p:cNvPr id="80919" name="Line 23"/>
          <p:cNvSpPr>
            <a:spLocks noChangeShapeType="1"/>
          </p:cNvSpPr>
          <p:nvPr/>
        </p:nvSpPr>
        <p:spPr bwMode="auto">
          <a:xfrm>
            <a:off x="1116013" y="5734050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0920" name="Line 24"/>
          <p:cNvSpPr>
            <a:spLocks noChangeShapeType="1"/>
          </p:cNvSpPr>
          <p:nvPr/>
        </p:nvSpPr>
        <p:spPr bwMode="auto">
          <a:xfrm flipH="1">
            <a:off x="2124075" y="51577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0921" name="Line 25"/>
          <p:cNvSpPr>
            <a:spLocks noChangeShapeType="1"/>
          </p:cNvSpPr>
          <p:nvPr/>
        </p:nvSpPr>
        <p:spPr bwMode="auto">
          <a:xfrm flipH="1">
            <a:off x="2843213" y="5734050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0924" name="Line 28"/>
          <p:cNvSpPr>
            <a:spLocks noChangeShapeType="1"/>
          </p:cNvSpPr>
          <p:nvPr/>
        </p:nvSpPr>
        <p:spPr bwMode="auto">
          <a:xfrm flipH="1">
            <a:off x="1547813" y="6165850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0926" name="Line 30"/>
          <p:cNvSpPr>
            <a:spLocks noChangeShapeType="1"/>
          </p:cNvSpPr>
          <p:nvPr/>
        </p:nvSpPr>
        <p:spPr bwMode="auto">
          <a:xfrm>
            <a:off x="2411413" y="6237288"/>
            <a:ext cx="3603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0927" name="Text Box 31"/>
          <p:cNvSpPr txBox="1">
            <a:spLocks noChangeArrowheads="1"/>
          </p:cNvSpPr>
          <p:nvPr/>
        </p:nvSpPr>
        <p:spPr bwMode="auto">
          <a:xfrm>
            <a:off x="1547813" y="6564313"/>
            <a:ext cx="1273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/>
              <a:t>п я т и н 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80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80902" grpId="0" animBg="1"/>
      <p:bldP spid="80905" grpId="0" animBg="1"/>
      <p:bldP spid="80906" grpId="0" animBg="1"/>
      <p:bldP spid="80907" grpId="0" animBg="1"/>
      <p:bldP spid="80908" grpId="0" animBg="1"/>
      <p:bldP spid="80909" grpId="0" animBg="1"/>
      <p:bldP spid="80910" grpId="0" animBg="1"/>
      <p:bldP spid="80913" grpId="0"/>
      <p:bldP spid="80914" grpId="0"/>
      <p:bldP spid="80915" grpId="0" animBg="1"/>
      <p:bldP spid="80916" grpId="0" animBg="1"/>
      <p:bldP spid="80917" grpId="0" animBg="1"/>
      <p:bldP spid="80919" grpId="0" animBg="1"/>
      <p:bldP spid="80920" grpId="0" animBg="1"/>
      <p:bldP spid="80921" grpId="0" animBg="1"/>
      <p:bldP spid="80924" grpId="0" animBg="1"/>
      <p:bldP spid="80926" grpId="0" animBg="1"/>
      <p:bldP spid="8092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Владимиро-Суздальское княжество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611188" y="1844675"/>
            <a:ext cx="252095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Юрий Долгорукий</a:t>
            </a:r>
          </a:p>
          <a:p>
            <a:r>
              <a:rPr lang="ru-RU"/>
              <a:t>(1125-1157)</a:t>
            </a:r>
          </a:p>
          <a:p>
            <a:r>
              <a:rPr lang="ru-RU"/>
              <a:t>1147 – основание…</a:t>
            </a: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4427538" y="2276475"/>
            <a:ext cx="4176712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Андрей Боголюбский</a:t>
            </a:r>
          </a:p>
          <a:p>
            <a:r>
              <a:rPr lang="ru-RU"/>
              <a:t>(1157-1174)</a:t>
            </a:r>
          </a:p>
          <a:p>
            <a:r>
              <a:rPr lang="ru-RU"/>
              <a:t>1157 – из Суздаля во Владимир</a:t>
            </a:r>
          </a:p>
          <a:p>
            <a:r>
              <a:rPr lang="ru-RU"/>
              <a:t>Деспотическое правление </a:t>
            </a:r>
            <a:r>
              <a:rPr lang="ru-RU">
                <a:sym typeface="Symbol" pitchFamily="18" charset="2"/>
              </a:rPr>
              <a:t> убийство</a:t>
            </a:r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1116013" y="4005263"/>
            <a:ext cx="4535487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Всеволод Большое Гнездо</a:t>
            </a:r>
          </a:p>
          <a:p>
            <a:r>
              <a:rPr lang="ru-RU"/>
              <a:t>(1176-1212)</a:t>
            </a:r>
          </a:p>
          <a:p>
            <a:r>
              <a:rPr lang="ru-RU"/>
              <a:t>8 сыновей и 4 дочери</a:t>
            </a:r>
          </a:p>
          <a:p>
            <a:r>
              <a:rPr lang="ru-RU"/>
              <a:t>Расцвет Владимиро-Суздальской земли</a:t>
            </a:r>
            <a:endParaRPr lang="ru-RU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animBg="1"/>
      <p:bldP spid="112646" grpId="0" animBg="1"/>
      <p:bldP spid="11264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Галицко-Волынское княжество</a:t>
            </a:r>
          </a:p>
        </p:txBody>
      </p:sp>
      <p:sp>
        <p:nvSpPr>
          <p:cNvPr id="113668" name="Oval 4"/>
          <p:cNvSpPr>
            <a:spLocks noChangeArrowheads="1"/>
          </p:cNvSpPr>
          <p:nvPr/>
        </p:nvSpPr>
        <p:spPr bwMode="auto">
          <a:xfrm>
            <a:off x="5148263" y="1341438"/>
            <a:ext cx="2879725" cy="1154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Галицкое княжество</a:t>
            </a:r>
          </a:p>
          <a:p>
            <a:r>
              <a:rPr lang="ru-RU"/>
              <a:t>(с 1140 г.)</a:t>
            </a:r>
          </a:p>
        </p:txBody>
      </p:sp>
      <p:sp>
        <p:nvSpPr>
          <p:cNvPr id="113670" name="Oval 6"/>
          <p:cNvSpPr>
            <a:spLocks noChangeArrowheads="1"/>
          </p:cNvSpPr>
          <p:nvPr/>
        </p:nvSpPr>
        <p:spPr bwMode="auto">
          <a:xfrm>
            <a:off x="971550" y="1268413"/>
            <a:ext cx="2952750" cy="144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Владимиро-Волынское</a:t>
            </a:r>
          </a:p>
          <a:p>
            <a:r>
              <a:rPr lang="ru-RU"/>
              <a:t>княжество</a:t>
            </a:r>
          </a:p>
          <a:p>
            <a:r>
              <a:rPr lang="ru-RU"/>
              <a:t>(с конца Х в.)</a:t>
            </a: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755650" y="2852738"/>
            <a:ext cx="417671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Роман Мстиславич Волынский</a:t>
            </a:r>
          </a:p>
          <a:p>
            <a:r>
              <a:rPr lang="ru-RU"/>
              <a:t>(1199-1205)</a:t>
            </a:r>
          </a:p>
          <a:p>
            <a:r>
              <a:rPr lang="ru-RU"/>
              <a:t>Не передавивши пчел, меду не есть!</a:t>
            </a:r>
          </a:p>
        </p:txBody>
      </p:sp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1979613" y="1268413"/>
            <a:ext cx="5616575" cy="151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Галицко-Волынское княжество</a:t>
            </a:r>
          </a:p>
          <a:p>
            <a:r>
              <a:rPr lang="ru-RU"/>
              <a:t>(с 1199 г.)</a:t>
            </a:r>
          </a:p>
        </p:txBody>
      </p:sp>
      <p:sp>
        <p:nvSpPr>
          <p:cNvPr id="113675" name="Rectangle 11"/>
          <p:cNvSpPr>
            <a:spLocks noChangeArrowheads="1"/>
          </p:cNvSpPr>
          <p:nvPr/>
        </p:nvSpPr>
        <p:spPr bwMode="auto">
          <a:xfrm>
            <a:off x="2700338" y="4221163"/>
            <a:ext cx="4176712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 b="1"/>
              <a:t>Даниил Романович Галицкий</a:t>
            </a:r>
          </a:p>
          <a:p>
            <a:r>
              <a:rPr lang="ru-RU" sz="2000"/>
              <a:t>(1221-1264)</a:t>
            </a:r>
          </a:p>
          <a:p>
            <a:r>
              <a:rPr lang="ru-RU" sz="2000"/>
              <a:t>Король с 1254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18906 -0.2099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3229 3.703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-0.2283 -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nimBg="1"/>
      <p:bldP spid="113670" grpId="0" animBg="1"/>
      <p:bldP spid="113671" grpId="0" animBg="1"/>
      <p:bldP spid="113671" grpId="1" animBg="1"/>
      <p:bldP spid="113673" grpId="0" animBg="1"/>
      <p:bldP spid="11367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Культура Древней Руси</a:t>
            </a:r>
            <a:br>
              <a:rPr lang="ru-RU" sz="4000"/>
            </a:br>
            <a:r>
              <a:rPr lang="ru-RU" sz="4000"/>
              <a:t>ЗОДЧЕСТВО</a:t>
            </a:r>
          </a:p>
        </p:txBody>
      </p:sp>
      <p:pic>
        <p:nvPicPr>
          <p:cNvPr id="96260" name="Picture 4" descr="Деся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628775"/>
            <a:ext cx="3313113" cy="24511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1187450" y="4076700"/>
            <a:ext cx="3243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Десятинная церковь в Киеве</a:t>
            </a:r>
          </a:p>
          <a:p>
            <a:r>
              <a:rPr lang="ru-RU"/>
              <a:t>989-996 гг.</a:t>
            </a:r>
          </a:p>
        </p:txBody>
      </p:sp>
      <p:pic>
        <p:nvPicPr>
          <p:cNvPr id="96262" name="Picture 6" descr="{4D9BE81C-A962-4216-9121-1F59164BA08A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628775"/>
            <a:ext cx="2301875" cy="169227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5292725" y="3357563"/>
            <a:ext cx="2960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Софийский собор в Киеве</a:t>
            </a:r>
          </a:p>
          <a:p>
            <a:r>
              <a:rPr lang="ru-RU"/>
              <a:t>1037-1041 гг.</a:t>
            </a:r>
          </a:p>
        </p:txBody>
      </p:sp>
      <p:pic>
        <p:nvPicPr>
          <p:cNvPr id="96264" name="Picture 8" descr="СофияНов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4795838"/>
            <a:ext cx="1339850" cy="1989137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2843213" y="5942013"/>
            <a:ext cx="20748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/>
              <a:t>Софийский собор</a:t>
            </a:r>
          </a:p>
          <a:p>
            <a:pPr algn="l"/>
            <a:r>
              <a:rPr lang="ru-RU"/>
              <a:t>в Новгороде</a:t>
            </a:r>
          </a:p>
          <a:p>
            <a:pPr algn="l"/>
            <a:r>
              <a:rPr lang="ru-RU"/>
              <a:t>1045-150 гг.</a:t>
            </a:r>
          </a:p>
        </p:txBody>
      </p:sp>
      <p:pic>
        <p:nvPicPr>
          <p:cNvPr id="96268" name="Picture 12" descr="KADR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4149725"/>
            <a:ext cx="1989137" cy="244792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4356100" y="4797425"/>
            <a:ext cx="2074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ru-RU"/>
              <a:t>Софийский собор</a:t>
            </a:r>
          </a:p>
          <a:p>
            <a:pPr algn="r"/>
            <a:r>
              <a:rPr lang="ru-RU"/>
              <a:t>в Киеве сейчас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Культура Древней Руси</a:t>
            </a:r>
            <a:br>
              <a:rPr lang="ru-RU" sz="4000"/>
            </a:br>
            <a:r>
              <a:rPr lang="ru-RU" sz="4000"/>
              <a:t>ЗОДЧЕСТВО</a:t>
            </a:r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973138" y="3284538"/>
            <a:ext cx="19780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Успенский собор</a:t>
            </a:r>
          </a:p>
          <a:p>
            <a:r>
              <a:rPr lang="ru-RU"/>
              <a:t>во Владимире</a:t>
            </a:r>
          </a:p>
          <a:p>
            <a:r>
              <a:rPr lang="ru-RU"/>
              <a:t>1158-1160</a:t>
            </a:r>
          </a:p>
        </p:txBody>
      </p:sp>
      <p:pic>
        <p:nvPicPr>
          <p:cNvPr id="101388" name="Picture 12" descr="9N02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484313"/>
            <a:ext cx="2089150" cy="1966912"/>
          </a:xfrm>
          <a:prstGeom prst="rect">
            <a:avLst/>
          </a:prstGeom>
          <a:noFill/>
        </p:spPr>
      </p:pic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3708400" y="3429000"/>
            <a:ext cx="20351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Церковь Покрова</a:t>
            </a:r>
          </a:p>
          <a:p>
            <a:r>
              <a:rPr lang="ru-RU"/>
              <a:t>на Нерли</a:t>
            </a:r>
          </a:p>
          <a:p>
            <a:r>
              <a:rPr lang="ru-RU"/>
              <a:t>1165 г.</a:t>
            </a:r>
          </a:p>
        </p:txBody>
      </p:sp>
      <p:pic>
        <p:nvPicPr>
          <p:cNvPr id="101390" name="Picture 14" descr="9N02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1484313"/>
            <a:ext cx="1779587" cy="1898650"/>
          </a:xfrm>
          <a:prstGeom prst="rect">
            <a:avLst/>
          </a:prstGeom>
          <a:noFill/>
        </p:spPr>
      </p:pic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6156325" y="3357563"/>
            <a:ext cx="23891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Дмитриевский собор</a:t>
            </a:r>
          </a:p>
          <a:p>
            <a:r>
              <a:rPr lang="ru-RU"/>
              <a:t>во Владимире</a:t>
            </a:r>
          </a:p>
          <a:p>
            <a:r>
              <a:rPr lang="ru-RU"/>
              <a:t>1194-1197 гг.</a:t>
            </a:r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auto">
          <a:xfrm>
            <a:off x="1547813" y="5229225"/>
            <a:ext cx="1905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Золотые ворота</a:t>
            </a:r>
          </a:p>
          <a:p>
            <a:r>
              <a:rPr lang="ru-RU"/>
              <a:t>во Владимире</a:t>
            </a:r>
          </a:p>
          <a:p>
            <a:r>
              <a:rPr lang="ru-RU"/>
              <a:t>1158-1164 гг.</a:t>
            </a:r>
          </a:p>
        </p:txBody>
      </p:sp>
      <p:pic>
        <p:nvPicPr>
          <p:cNvPr id="101396" name="Picture 20" descr="9N22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4292600"/>
            <a:ext cx="2674937" cy="2262188"/>
          </a:xfrm>
          <a:prstGeom prst="rect">
            <a:avLst/>
          </a:prstGeom>
          <a:noFill/>
        </p:spPr>
      </p:pic>
      <p:pic>
        <p:nvPicPr>
          <p:cNvPr id="101397" name="Picture 21" descr="GG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1412875"/>
            <a:ext cx="1531938" cy="1884363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Венеды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племенная группа, известная до VI в. и упоминаемая древними историками, Плинием Старшим, Тацитом, </a:t>
            </a:r>
            <a:r>
              <a:rPr lang="ru-RU" dirty="0" err="1" smtClean="0"/>
              <a:t>Клавдием</a:t>
            </a:r>
            <a:r>
              <a:rPr lang="ru-RU" dirty="0" smtClean="0"/>
              <a:t> Птолемеем, Иорданом, размещаемая ими к востоку от Вислы — от балтийского побережья до северных Карпат и низовьев Дуная. Опираясь на эти источники, многие исследователи считают венедов непосредственными предками древних славян VI—VIII вв.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Ряд авторов связывают имя венедов с легендарным народом </a:t>
            </a:r>
            <a:r>
              <a:rPr lang="ru-RU" b="1" i="1" dirty="0" err="1" smtClean="0"/>
              <a:t>ванов</a:t>
            </a:r>
            <a:r>
              <a:rPr lang="ru-RU" b="1" i="1" dirty="0" smtClean="0"/>
              <a:t> из германской мифологии</a:t>
            </a:r>
          </a:p>
          <a:p>
            <a:r>
              <a:rPr lang="ru-RU" b="1" i="1" dirty="0" smtClean="0"/>
              <a:t>Память о венедах сохранилась в языках финских народов, которые этим именем по сей день называют русских и Россию. Финское — «</a:t>
            </a:r>
            <a:r>
              <a:rPr lang="ru-RU" b="1" i="1" dirty="0" err="1" smtClean="0"/>
              <a:t>Venäläinen</a:t>
            </a:r>
            <a:r>
              <a:rPr lang="ru-RU" b="1" i="1" dirty="0" smtClean="0"/>
              <a:t>» (русский), «</a:t>
            </a:r>
            <a:r>
              <a:rPr lang="ru-RU" b="1" i="1" dirty="0" err="1" smtClean="0"/>
              <a:t>Veneman</a:t>
            </a:r>
            <a:r>
              <a:rPr lang="ru-RU" b="1" i="1" dirty="0" smtClean="0"/>
              <a:t>», «</a:t>
            </a:r>
            <a:r>
              <a:rPr lang="ru-RU" b="1" i="1" dirty="0" err="1" smtClean="0"/>
              <a:t>Venäjä</a:t>
            </a:r>
            <a:r>
              <a:rPr lang="ru-RU" b="1" i="1" dirty="0" smtClean="0"/>
              <a:t>» (Русь, Россия); эстонское — «</a:t>
            </a:r>
            <a:r>
              <a:rPr lang="ru-RU" b="1" i="1" dirty="0" err="1" smtClean="0"/>
              <a:t>Venelane</a:t>
            </a:r>
            <a:r>
              <a:rPr lang="ru-RU" b="1" i="1" dirty="0" smtClean="0"/>
              <a:t>» (русский), «</a:t>
            </a:r>
            <a:r>
              <a:rPr lang="ru-RU" b="1" i="1" dirty="0" err="1" smtClean="0"/>
              <a:t>Venemaa</a:t>
            </a:r>
            <a:r>
              <a:rPr lang="ru-RU" b="1" i="1" dirty="0" smtClean="0"/>
              <a:t>» (Россия), «</a:t>
            </a:r>
            <a:r>
              <a:rPr lang="ru-RU" b="1" i="1" dirty="0" err="1" smtClean="0"/>
              <a:t>Vene</a:t>
            </a:r>
            <a:r>
              <a:rPr lang="ru-RU" b="1" i="1" dirty="0" smtClean="0"/>
              <a:t>» (Русь); карельское — «</a:t>
            </a:r>
            <a:r>
              <a:rPr lang="ru-RU" b="1" i="1" dirty="0" err="1" smtClean="0"/>
              <a:t>Veneä</a:t>
            </a:r>
            <a:r>
              <a:rPr lang="ru-RU" b="1" i="1" dirty="0" smtClean="0"/>
              <a:t>» (Русь)</a:t>
            </a:r>
            <a:endParaRPr lang="ru-RU" b="1" i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0" name="Picture 50" descr="{1BF728F5-09FB-48EE-9180-FA8C4EB149CE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3141663"/>
            <a:ext cx="1771650" cy="1971675"/>
          </a:xfrm>
          <a:prstGeom prst="rect">
            <a:avLst/>
          </a:prstGeom>
          <a:noFill/>
        </p:spPr>
      </p:pic>
      <p:sp>
        <p:nvSpPr>
          <p:cNvPr id="102407" name="Oval 7"/>
          <p:cNvSpPr>
            <a:spLocks noChangeArrowheads="1"/>
          </p:cNvSpPr>
          <p:nvPr/>
        </p:nvSpPr>
        <p:spPr bwMode="auto">
          <a:xfrm>
            <a:off x="2339975" y="2708275"/>
            <a:ext cx="1944688" cy="914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Культура Древней Руси</a:t>
            </a:r>
            <a:br>
              <a:rPr lang="ru-RU" sz="4000"/>
            </a:br>
            <a:r>
              <a:rPr lang="ru-RU" sz="4000"/>
              <a:t>ЗОДЧЕСТВО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/>
              <a:t>Крестово-купольный храм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1476375" y="3141663"/>
            <a:ext cx="3600450" cy="30241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2195513" y="3573463"/>
            <a:ext cx="216058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09" name="Oval 9"/>
          <p:cNvSpPr>
            <a:spLocks noChangeArrowheads="1"/>
          </p:cNvSpPr>
          <p:nvPr/>
        </p:nvSpPr>
        <p:spPr bwMode="auto">
          <a:xfrm>
            <a:off x="2843213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2268538" y="4076700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2268538" y="501332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3851275" y="501332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3851275" y="4076700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14" name="Line 14"/>
          <p:cNvSpPr>
            <a:spLocks noChangeShapeType="1"/>
          </p:cNvSpPr>
          <p:nvPr/>
        </p:nvSpPr>
        <p:spPr bwMode="auto">
          <a:xfrm>
            <a:off x="1476375" y="5661025"/>
            <a:ext cx="3600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15" name="Line 15"/>
          <p:cNvSpPr>
            <a:spLocks noChangeShapeType="1"/>
          </p:cNvSpPr>
          <p:nvPr/>
        </p:nvSpPr>
        <p:spPr bwMode="auto">
          <a:xfrm>
            <a:off x="2843213" y="3860800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16" name="Line 16"/>
          <p:cNvSpPr>
            <a:spLocks noChangeShapeType="1"/>
          </p:cNvSpPr>
          <p:nvPr/>
        </p:nvSpPr>
        <p:spPr bwMode="auto">
          <a:xfrm>
            <a:off x="3779838" y="3860800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18" name="Line 18"/>
          <p:cNvSpPr>
            <a:spLocks noChangeShapeType="1"/>
          </p:cNvSpPr>
          <p:nvPr/>
        </p:nvSpPr>
        <p:spPr bwMode="auto">
          <a:xfrm>
            <a:off x="1476375" y="4581525"/>
            <a:ext cx="13668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19" name="Line 19"/>
          <p:cNvSpPr>
            <a:spLocks noChangeShapeType="1"/>
          </p:cNvSpPr>
          <p:nvPr/>
        </p:nvSpPr>
        <p:spPr bwMode="auto">
          <a:xfrm>
            <a:off x="1476375" y="5013325"/>
            <a:ext cx="13668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20" name="Line 20"/>
          <p:cNvSpPr>
            <a:spLocks noChangeShapeType="1"/>
          </p:cNvSpPr>
          <p:nvPr/>
        </p:nvSpPr>
        <p:spPr bwMode="auto">
          <a:xfrm>
            <a:off x="3779838" y="45815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21" name="Line 21"/>
          <p:cNvSpPr>
            <a:spLocks noChangeShapeType="1"/>
          </p:cNvSpPr>
          <p:nvPr/>
        </p:nvSpPr>
        <p:spPr bwMode="auto">
          <a:xfrm>
            <a:off x="3779838" y="5013325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22" name="Text Box 22"/>
          <p:cNvSpPr txBox="1">
            <a:spLocks noChangeArrowheads="1"/>
          </p:cNvSpPr>
          <p:nvPr/>
        </p:nvSpPr>
        <p:spPr bwMode="auto">
          <a:xfrm>
            <a:off x="1166813" y="6256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ru-RU"/>
          </a:p>
        </p:txBody>
      </p:sp>
      <p:sp>
        <p:nvSpPr>
          <p:cNvPr id="102426" name="Text Box 26"/>
          <p:cNvSpPr txBox="1">
            <a:spLocks noChangeArrowheads="1"/>
          </p:cNvSpPr>
          <p:nvPr/>
        </p:nvSpPr>
        <p:spPr bwMode="auto">
          <a:xfrm>
            <a:off x="5292725" y="4292600"/>
            <a:ext cx="973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/>
              <a:t>1 купол</a:t>
            </a:r>
          </a:p>
        </p:txBody>
      </p:sp>
      <p:sp>
        <p:nvSpPr>
          <p:cNvPr id="102427" name="Line 27"/>
          <p:cNvSpPr>
            <a:spLocks noChangeShapeType="1"/>
          </p:cNvSpPr>
          <p:nvPr/>
        </p:nvSpPr>
        <p:spPr bwMode="auto">
          <a:xfrm flipH="1">
            <a:off x="3708400" y="4581525"/>
            <a:ext cx="16557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28" name="Line 28"/>
          <p:cNvSpPr>
            <a:spLocks noChangeShapeType="1"/>
          </p:cNvSpPr>
          <p:nvPr/>
        </p:nvSpPr>
        <p:spPr bwMode="auto">
          <a:xfrm flipV="1">
            <a:off x="5940425" y="3573463"/>
            <a:ext cx="15113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29" name="Text Box 29"/>
          <p:cNvSpPr txBox="1">
            <a:spLocks noChangeArrowheads="1"/>
          </p:cNvSpPr>
          <p:nvPr/>
        </p:nvSpPr>
        <p:spPr bwMode="auto">
          <a:xfrm>
            <a:off x="2824163" y="625633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/>
              <a:t>2 столпы</a:t>
            </a:r>
          </a:p>
        </p:txBody>
      </p:sp>
      <p:sp>
        <p:nvSpPr>
          <p:cNvPr id="102430" name="Line 30"/>
          <p:cNvSpPr>
            <a:spLocks noChangeShapeType="1"/>
          </p:cNvSpPr>
          <p:nvPr/>
        </p:nvSpPr>
        <p:spPr bwMode="auto">
          <a:xfrm flipH="1" flipV="1">
            <a:off x="2627313" y="4508500"/>
            <a:ext cx="649287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31" name="Line 31"/>
          <p:cNvSpPr>
            <a:spLocks noChangeShapeType="1"/>
          </p:cNvSpPr>
          <p:nvPr/>
        </p:nvSpPr>
        <p:spPr bwMode="auto">
          <a:xfrm flipH="1" flipV="1">
            <a:off x="2627313" y="5445125"/>
            <a:ext cx="6492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32" name="Line 32"/>
          <p:cNvSpPr>
            <a:spLocks noChangeShapeType="1"/>
          </p:cNvSpPr>
          <p:nvPr/>
        </p:nvSpPr>
        <p:spPr bwMode="auto">
          <a:xfrm flipV="1">
            <a:off x="3276600" y="4508500"/>
            <a:ext cx="790575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33" name="Line 33"/>
          <p:cNvSpPr>
            <a:spLocks noChangeShapeType="1"/>
          </p:cNvSpPr>
          <p:nvPr/>
        </p:nvSpPr>
        <p:spPr bwMode="auto">
          <a:xfrm flipV="1">
            <a:off x="3276600" y="5445125"/>
            <a:ext cx="6477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34" name="Text Box 34"/>
          <p:cNvSpPr txBox="1">
            <a:spLocks noChangeArrowheads="1"/>
          </p:cNvSpPr>
          <p:nvPr/>
        </p:nvSpPr>
        <p:spPr bwMode="auto">
          <a:xfrm>
            <a:off x="4767263" y="2224088"/>
            <a:ext cx="1112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/>
              <a:t>3 алтарь</a:t>
            </a:r>
          </a:p>
        </p:txBody>
      </p:sp>
      <p:sp>
        <p:nvSpPr>
          <p:cNvPr id="102435" name="Line 35"/>
          <p:cNvSpPr>
            <a:spLocks noChangeShapeType="1"/>
          </p:cNvSpPr>
          <p:nvPr/>
        </p:nvSpPr>
        <p:spPr bwMode="auto">
          <a:xfrm flipH="1">
            <a:off x="3492500" y="2492375"/>
            <a:ext cx="12954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36" name="Line 36"/>
          <p:cNvSpPr>
            <a:spLocks noChangeShapeType="1"/>
          </p:cNvSpPr>
          <p:nvPr/>
        </p:nvSpPr>
        <p:spPr bwMode="auto">
          <a:xfrm>
            <a:off x="5508625" y="2492375"/>
            <a:ext cx="1871663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37" name="Text Box 37"/>
          <p:cNvSpPr txBox="1">
            <a:spLocks noChangeArrowheads="1"/>
          </p:cNvSpPr>
          <p:nvPr/>
        </p:nvSpPr>
        <p:spPr bwMode="auto">
          <a:xfrm>
            <a:off x="735013" y="2081213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4 алтарная</a:t>
            </a:r>
          </a:p>
          <a:p>
            <a:r>
              <a:rPr lang="ru-RU"/>
              <a:t>преграда</a:t>
            </a:r>
          </a:p>
        </p:txBody>
      </p:sp>
      <p:sp>
        <p:nvSpPr>
          <p:cNvPr id="102438" name="Line 38"/>
          <p:cNvSpPr>
            <a:spLocks noChangeShapeType="1"/>
          </p:cNvSpPr>
          <p:nvPr/>
        </p:nvSpPr>
        <p:spPr bwMode="auto">
          <a:xfrm>
            <a:off x="1692275" y="2708275"/>
            <a:ext cx="86360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39" name="Text Box 39"/>
          <p:cNvSpPr txBox="1">
            <a:spLocks noChangeArrowheads="1"/>
          </p:cNvSpPr>
          <p:nvPr/>
        </p:nvSpPr>
        <p:spPr bwMode="auto">
          <a:xfrm>
            <a:off x="468313" y="616585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/>
              <a:t>5 хоры</a:t>
            </a:r>
          </a:p>
        </p:txBody>
      </p:sp>
      <p:sp>
        <p:nvSpPr>
          <p:cNvPr id="102440" name="Line 40"/>
          <p:cNvSpPr>
            <a:spLocks noChangeShapeType="1"/>
          </p:cNvSpPr>
          <p:nvPr/>
        </p:nvSpPr>
        <p:spPr bwMode="auto">
          <a:xfrm flipV="1">
            <a:off x="1187450" y="5949950"/>
            <a:ext cx="6477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41" name="Line 41"/>
          <p:cNvSpPr>
            <a:spLocks noChangeShapeType="1"/>
          </p:cNvSpPr>
          <p:nvPr/>
        </p:nvSpPr>
        <p:spPr bwMode="auto">
          <a:xfrm flipV="1">
            <a:off x="323850" y="2924175"/>
            <a:ext cx="0" cy="32416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oval" w="med" len="med"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42" name="Text Box 42"/>
          <p:cNvSpPr txBox="1">
            <a:spLocks noChangeArrowheads="1"/>
          </p:cNvSpPr>
          <p:nvPr/>
        </p:nvSpPr>
        <p:spPr bwMode="auto">
          <a:xfrm>
            <a:off x="395288" y="335756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/>
              <a:t>В</a:t>
            </a:r>
          </a:p>
        </p:txBody>
      </p:sp>
      <p:sp>
        <p:nvSpPr>
          <p:cNvPr id="102443" name="Text Box 43"/>
          <p:cNvSpPr txBox="1">
            <a:spLocks noChangeArrowheads="1"/>
          </p:cNvSpPr>
          <p:nvPr/>
        </p:nvSpPr>
        <p:spPr bwMode="auto">
          <a:xfrm>
            <a:off x="395288" y="5734050"/>
            <a:ext cx="32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/>
              <a:t>З</a:t>
            </a:r>
          </a:p>
        </p:txBody>
      </p:sp>
      <p:sp>
        <p:nvSpPr>
          <p:cNvPr id="102444" name="Text Box 44"/>
          <p:cNvSpPr txBox="1">
            <a:spLocks noChangeArrowheads="1"/>
          </p:cNvSpPr>
          <p:nvPr/>
        </p:nvSpPr>
        <p:spPr bwMode="auto">
          <a:xfrm>
            <a:off x="7667625" y="2420938"/>
            <a:ext cx="127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/>
              <a:t>6 барабан</a:t>
            </a:r>
          </a:p>
        </p:txBody>
      </p:sp>
      <p:sp>
        <p:nvSpPr>
          <p:cNvPr id="102445" name="Line 45"/>
          <p:cNvSpPr>
            <a:spLocks noChangeShapeType="1"/>
          </p:cNvSpPr>
          <p:nvPr/>
        </p:nvSpPr>
        <p:spPr bwMode="auto">
          <a:xfrm flipH="1">
            <a:off x="7956550" y="2852738"/>
            <a:ext cx="5762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46" name="Text Box 46"/>
          <p:cNvSpPr txBox="1">
            <a:spLocks noChangeArrowheads="1"/>
          </p:cNvSpPr>
          <p:nvPr/>
        </p:nvSpPr>
        <p:spPr bwMode="auto">
          <a:xfrm>
            <a:off x="6804025" y="573405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/>
              <a:t>7 апсиды</a:t>
            </a:r>
          </a:p>
        </p:txBody>
      </p:sp>
      <p:sp>
        <p:nvSpPr>
          <p:cNvPr id="102447" name="Line 47"/>
          <p:cNvSpPr>
            <a:spLocks noChangeShapeType="1"/>
          </p:cNvSpPr>
          <p:nvPr/>
        </p:nvSpPr>
        <p:spPr bwMode="auto">
          <a:xfrm flipH="1" flipV="1">
            <a:off x="7019925" y="5013325"/>
            <a:ext cx="1444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48" name="Line 48"/>
          <p:cNvSpPr>
            <a:spLocks noChangeShapeType="1"/>
          </p:cNvSpPr>
          <p:nvPr/>
        </p:nvSpPr>
        <p:spPr bwMode="auto">
          <a:xfrm flipH="1" flipV="1">
            <a:off x="7451725" y="4797425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49" name="Line 49"/>
          <p:cNvSpPr>
            <a:spLocks noChangeShapeType="1"/>
          </p:cNvSpPr>
          <p:nvPr/>
        </p:nvSpPr>
        <p:spPr bwMode="auto">
          <a:xfrm flipV="1">
            <a:off x="7740650" y="4797425"/>
            <a:ext cx="2159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7" grpId="0" animBg="1"/>
      <p:bldP spid="102428" grpId="0" animBg="1"/>
      <p:bldP spid="102430" grpId="0" animBg="1"/>
      <p:bldP spid="102431" grpId="0" animBg="1"/>
      <p:bldP spid="102432" grpId="0" animBg="1"/>
      <p:bldP spid="102433" grpId="0" animBg="1"/>
      <p:bldP spid="102435" grpId="0" animBg="1"/>
      <p:bldP spid="102436" grpId="0" animBg="1"/>
      <p:bldP spid="102438" grpId="0" animBg="1"/>
      <p:bldP spid="102440" grpId="0" animBg="1"/>
      <p:bldP spid="102445" grpId="0" animBg="1"/>
      <p:bldP spid="102447" grpId="0" animBg="1"/>
      <p:bldP spid="102448" grpId="0" animBg="1"/>
      <p:bldP spid="10244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Культура Древней Руси</a:t>
            </a:r>
            <a:br>
              <a:rPr lang="ru-RU" sz="4000"/>
            </a:br>
            <a:r>
              <a:rPr lang="ru-RU" sz="3600" b="1"/>
              <a:t>изобразительное искусство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1484313"/>
            <a:ext cx="1944688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Мозаика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7199313" y="1484313"/>
            <a:ext cx="1944687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Фреска</a:t>
            </a: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0" y="6138863"/>
            <a:ext cx="1944688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Икона</a:t>
            </a: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7199313" y="6138863"/>
            <a:ext cx="1944687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Миниатюра</a:t>
            </a:r>
          </a:p>
        </p:txBody>
      </p:sp>
      <p:pic>
        <p:nvPicPr>
          <p:cNvPr id="103433" name="Picture 9" descr="{15E92F2C-D037-4D42-B8C9-BBFAB16D1159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4508500"/>
            <a:ext cx="1803400" cy="2049463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434" name="Picture 10" descr="{3235E849-597D-440B-8127-0083333825FB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4437063"/>
            <a:ext cx="1511300" cy="2154237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435" name="Picture 11" descr="9N01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1484313"/>
            <a:ext cx="2008188" cy="2819400"/>
          </a:xfrm>
          <a:prstGeom prst="rect">
            <a:avLst/>
          </a:prstGeom>
          <a:noFill/>
        </p:spPr>
      </p:pic>
      <p:pic>
        <p:nvPicPr>
          <p:cNvPr id="103436" name="Picture 12" descr="9N00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1484313"/>
            <a:ext cx="19177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Образование монгольской державы</a:t>
            </a:r>
          </a:p>
        </p:txBody>
      </p:sp>
      <p:sp>
        <p:nvSpPr>
          <p:cNvPr id="118791" name="AutoShape 7"/>
          <p:cNvSpPr>
            <a:spLocks noChangeArrowheads="1"/>
          </p:cNvSpPr>
          <p:nvPr/>
        </p:nvSpPr>
        <p:spPr bwMode="auto">
          <a:xfrm>
            <a:off x="2339975" y="1844675"/>
            <a:ext cx="3960813" cy="1584325"/>
          </a:xfrm>
          <a:prstGeom prst="bevel">
            <a:avLst>
              <a:gd name="adj" fmla="val 98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Темучин</a:t>
            </a:r>
          </a:p>
          <a:p>
            <a:endParaRPr lang="ru-RU"/>
          </a:p>
          <a:p>
            <a:endParaRPr lang="ru-RU"/>
          </a:p>
          <a:p>
            <a:r>
              <a:rPr lang="ru-RU" b="1"/>
              <a:t>Чингисхан (1206-1227)</a:t>
            </a:r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>
            <a:off x="4356100" y="2349500"/>
            <a:ext cx="0" cy="5746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3276600" y="2349500"/>
            <a:ext cx="946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ru-RU" sz="1400"/>
              <a:t>Курултай</a:t>
            </a:r>
          </a:p>
          <a:p>
            <a:pPr algn="r"/>
            <a:r>
              <a:rPr lang="ru-RU" sz="1400"/>
              <a:t>1206 г.</a:t>
            </a:r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611188" y="3716338"/>
            <a:ext cx="2736850" cy="1225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Завоевал</a:t>
            </a:r>
          </a:p>
          <a:p>
            <a:r>
              <a:rPr lang="ru-RU"/>
              <a:t>Северный Китай (1215)</a:t>
            </a:r>
          </a:p>
          <a:p>
            <a:r>
              <a:rPr lang="ru-RU"/>
              <a:t>Среднюю Азию (1221)</a:t>
            </a:r>
          </a:p>
          <a:p>
            <a:r>
              <a:rPr lang="ru-RU"/>
              <a:t>Кавказ (1223)</a:t>
            </a:r>
          </a:p>
        </p:txBody>
      </p:sp>
      <p:sp>
        <p:nvSpPr>
          <p:cNvPr id="118797" name="Rectangle 13"/>
          <p:cNvSpPr>
            <a:spLocks noChangeArrowheads="1"/>
          </p:cNvSpPr>
          <p:nvPr/>
        </p:nvSpPr>
        <p:spPr bwMode="auto">
          <a:xfrm>
            <a:off x="3635375" y="3716338"/>
            <a:ext cx="5113338" cy="22336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b="1"/>
              <a:t>Законы Ясы</a:t>
            </a:r>
          </a:p>
          <a:p>
            <a:pPr algn="l">
              <a:buFontTx/>
              <a:buChar char="•"/>
            </a:pPr>
            <a:r>
              <a:rPr lang="ru-RU"/>
              <a:t> Жесткая дисциплина</a:t>
            </a:r>
          </a:p>
          <a:p>
            <a:pPr algn="l">
              <a:buFontTx/>
              <a:buChar char="•"/>
            </a:pPr>
            <a:r>
              <a:rPr lang="ru-RU"/>
              <a:t> Десятичная система комплектования, </a:t>
            </a:r>
          </a:p>
          <a:p>
            <a:pPr algn="l"/>
            <a:r>
              <a:rPr lang="ru-RU"/>
              <a:t>коллективная ответственность</a:t>
            </a:r>
          </a:p>
          <a:p>
            <a:pPr algn="l">
              <a:buFontTx/>
              <a:buChar char="•"/>
            </a:pPr>
            <a:r>
              <a:rPr lang="ru-RU"/>
              <a:t> Низкие выносливые лошади (по 3 на воина),</a:t>
            </a:r>
          </a:p>
          <a:p>
            <a:pPr algn="l"/>
            <a:r>
              <a:rPr lang="ru-RU"/>
              <a:t>конное войско, отличная разведка</a:t>
            </a:r>
          </a:p>
          <a:p>
            <a:pPr algn="l">
              <a:buFontTx/>
              <a:buChar char="•"/>
            </a:pPr>
            <a:r>
              <a:rPr lang="ru-RU"/>
              <a:t> Полководец не должен ввязываться в бой</a:t>
            </a:r>
          </a:p>
          <a:p>
            <a:pPr algn="l"/>
            <a:r>
              <a:rPr lang="ru-RU"/>
              <a:t>лично</a:t>
            </a:r>
          </a:p>
        </p:txBody>
      </p:sp>
      <p:sp>
        <p:nvSpPr>
          <p:cNvPr id="118798" name="Rectangle 14"/>
          <p:cNvSpPr>
            <a:spLocks noChangeArrowheads="1"/>
          </p:cNvSpPr>
          <p:nvPr/>
        </p:nvSpPr>
        <p:spPr bwMode="auto">
          <a:xfrm>
            <a:off x="900113" y="5229225"/>
            <a:ext cx="2089150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Битва на Калке</a:t>
            </a:r>
          </a:p>
          <a:p>
            <a:r>
              <a:rPr lang="ru-RU"/>
              <a:t>31 мая 1223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87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79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7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8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8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8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8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8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8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8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8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8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8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8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8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8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8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8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8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8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8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8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8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8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8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8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5" grpId="0" animBg="1"/>
      <p:bldP spid="118797" grpId="0" build="allAtOnce" animBg="1"/>
      <p:bldP spid="11879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Нашествие Батыя на Русь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/>
              <a:t>Декабрь 1237 г. – падение Рязани</a:t>
            </a:r>
          </a:p>
          <a:p>
            <a:pPr>
              <a:lnSpc>
                <a:spcPct val="90000"/>
              </a:lnSpc>
            </a:pPr>
            <a:r>
              <a:rPr lang="ru-RU"/>
              <a:t>Начало 1238 г. – опустошение Владимиро-Суздальской земли</a:t>
            </a:r>
          </a:p>
          <a:p>
            <a:pPr>
              <a:lnSpc>
                <a:spcPct val="90000"/>
              </a:lnSpc>
            </a:pPr>
            <a:r>
              <a:rPr lang="ru-RU"/>
              <a:t>Весна 1238 г. – отступление</a:t>
            </a:r>
          </a:p>
          <a:p>
            <a:pPr>
              <a:lnSpc>
                <a:spcPct val="90000"/>
              </a:lnSpc>
            </a:pPr>
            <a:r>
              <a:rPr lang="ru-RU"/>
              <a:t>Весна 1239 г. – разорение Переяславля</a:t>
            </a:r>
          </a:p>
          <a:p>
            <a:pPr>
              <a:lnSpc>
                <a:spcPct val="90000"/>
              </a:lnSpc>
            </a:pPr>
            <a:r>
              <a:rPr lang="ru-RU"/>
              <a:t>Осень-зима 1240 г. – поход на Южную Русь, падение Киева (6 декабря 1240)</a:t>
            </a:r>
          </a:p>
          <a:p>
            <a:pPr>
              <a:lnSpc>
                <a:spcPct val="90000"/>
              </a:lnSpc>
            </a:pPr>
            <a:r>
              <a:rPr lang="ru-RU"/>
              <a:t>Весна 1241 г. – захват Галицко-Волынского княжества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7164388" y="2205038"/>
            <a:ext cx="165576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/>
              <a:t>4 марта 1238 г.</a:t>
            </a:r>
          </a:p>
          <a:p>
            <a:r>
              <a:rPr lang="ru-RU" sz="1600"/>
              <a:t>битва на р.Сити</a:t>
            </a:r>
          </a:p>
        </p:txBody>
      </p:sp>
      <p:sp>
        <p:nvSpPr>
          <p:cNvPr id="121862" name="AutoShape 6"/>
          <p:cNvSpPr>
            <a:spLocks noChangeArrowheads="1"/>
          </p:cNvSpPr>
          <p:nvPr/>
        </p:nvSpPr>
        <p:spPr bwMode="auto">
          <a:xfrm>
            <a:off x="6516688" y="2997200"/>
            <a:ext cx="2016125" cy="719138"/>
          </a:xfrm>
          <a:prstGeom prst="leftArrow">
            <a:avLst>
              <a:gd name="adj1" fmla="val 69093"/>
              <a:gd name="adj2" fmla="val 796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5000"/>
              </a:lnSpc>
            </a:pPr>
            <a:r>
              <a:rPr lang="ru-RU"/>
              <a:t>Козельск</a:t>
            </a:r>
          </a:p>
          <a:p>
            <a:pPr>
              <a:lnSpc>
                <a:spcPct val="75000"/>
              </a:lnSpc>
            </a:pPr>
            <a:r>
              <a:rPr lang="ru-RU"/>
              <a:t>49 дней</a:t>
            </a:r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827088" y="6165850"/>
            <a:ext cx="7775575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В 1241-1242 гг. монголо-татары опустошили Польшу, Чехию и Венгрию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  <p:bldP spid="121860" grpId="0" animBg="1"/>
      <p:bldP spid="121860" grpId="1" animBg="1"/>
      <p:bldP spid="121862" grpId="0" animBg="1"/>
      <p:bldP spid="12186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Последствия нашествия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Разрушены 49 из 74 городов (29 – исчезли навсегда или превратились в села)</a:t>
            </a:r>
          </a:p>
          <a:p>
            <a:r>
              <a:rPr lang="ru-RU" sz="2800"/>
              <a:t>Резкое сокращение населения</a:t>
            </a:r>
          </a:p>
          <a:p>
            <a:r>
              <a:rPr lang="ru-RU" sz="2800"/>
              <a:t>Упадок земледелия, ремесла, культуры</a:t>
            </a:r>
          </a:p>
          <a:p>
            <a:r>
              <a:rPr lang="ru-RU" sz="2800"/>
              <a:t>Усиление феодальной раздробленности</a:t>
            </a:r>
          </a:p>
          <a:p>
            <a:r>
              <a:rPr lang="ru-RU" sz="2800"/>
              <a:t>На смену дружинникам пришли выходцы из простонародья (холопы) </a:t>
            </a:r>
            <a:r>
              <a:rPr lang="ru-RU" sz="2800">
                <a:sym typeface="Symbol" pitchFamily="18" charset="2"/>
              </a:rPr>
              <a:t> усиление деспотизма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Ордынское иго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Русь была лишена независимости</a:t>
            </a:r>
          </a:p>
          <a:p>
            <a:r>
              <a:rPr lang="ru-RU"/>
              <a:t>Князья могли править, лишь получив ярлык на княжение</a:t>
            </a:r>
          </a:p>
          <a:p>
            <a:r>
              <a:rPr lang="ru-RU"/>
              <a:t>Ханы поощряли межкняжеские усобицы</a:t>
            </a:r>
          </a:p>
          <a:p>
            <a:r>
              <a:rPr lang="ru-RU"/>
              <a:t>Огромная дань Орде</a:t>
            </a:r>
          </a:p>
          <a:p>
            <a:r>
              <a:rPr lang="ru-RU"/>
              <a:t>Воинская повинность</a:t>
            </a:r>
          </a:p>
          <a:p>
            <a:r>
              <a:rPr lang="ru-RU"/>
              <a:t>«Живой товар»</a:t>
            </a:r>
          </a:p>
        </p:txBody>
      </p:sp>
      <p:sp>
        <p:nvSpPr>
          <p:cNvPr id="130052" name="AutoShape 4"/>
          <p:cNvSpPr>
            <a:spLocks noChangeArrowheads="1"/>
          </p:cNvSpPr>
          <p:nvPr/>
        </p:nvSpPr>
        <p:spPr bwMode="auto">
          <a:xfrm>
            <a:off x="1042988" y="71438"/>
            <a:ext cx="5522912" cy="333375"/>
          </a:xfrm>
          <a:prstGeom prst="wedgeRectCallout">
            <a:avLst>
              <a:gd name="adj1" fmla="val 7630"/>
              <a:gd name="adj2" fmla="val 1528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/>
              <a:t>Золотая Орда основана ханом Батыем в 1242 г.</a:t>
            </a:r>
          </a:p>
        </p:txBody>
      </p:sp>
      <p:sp>
        <p:nvSpPr>
          <p:cNvPr id="130053" name="AutoShape 5"/>
          <p:cNvSpPr>
            <a:spLocks noChangeArrowheads="1"/>
          </p:cNvSpPr>
          <p:nvPr/>
        </p:nvSpPr>
        <p:spPr bwMode="auto">
          <a:xfrm>
            <a:off x="1042988" y="1196975"/>
            <a:ext cx="6337300" cy="360363"/>
          </a:xfrm>
          <a:prstGeom prst="wedgeRectCallout">
            <a:avLst>
              <a:gd name="adj1" fmla="val 32866"/>
              <a:gd name="adj2" fmla="val -834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/>
              <a:t>Система взаимоотношений между Русью и Ордой</a:t>
            </a:r>
          </a:p>
        </p:txBody>
      </p:sp>
      <p:sp>
        <p:nvSpPr>
          <p:cNvPr id="130054" name="AutoShape 6"/>
          <p:cNvSpPr>
            <a:spLocks noChangeArrowheads="1"/>
          </p:cNvSpPr>
          <p:nvPr/>
        </p:nvSpPr>
        <p:spPr bwMode="auto">
          <a:xfrm>
            <a:off x="1727200" y="3752850"/>
            <a:ext cx="5653088" cy="252413"/>
          </a:xfrm>
          <a:prstGeom prst="wedgeRectCallout">
            <a:avLst>
              <a:gd name="adj1" fmla="val 6866"/>
              <a:gd name="adj2" fmla="val 1078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1600"/>
              <a:t>Дань собирали ханские наместники –</a:t>
            </a:r>
            <a:r>
              <a:rPr lang="ru-RU" sz="1600" b="1"/>
              <a:t> баскаки</a:t>
            </a:r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1042988" y="5876925"/>
            <a:ext cx="69135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Но! Ханы не покушались на позиции православной церкви</a:t>
            </a:r>
          </a:p>
        </p:txBody>
      </p:sp>
      <p:sp>
        <p:nvSpPr>
          <p:cNvPr id="130057" name="Rectangle 9"/>
          <p:cNvSpPr>
            <a:spLocks noChangeArrowheads="1"/>
          </p:cNvSpPr>
          <p:nvPr/>
        </p:nvSpPr>
        <p:spPr bwMode="auto">
          <a:xfrm>
            <a:off x="6084888" y="4149725"/>
            <a:ext cx="129540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5000"/>
              </a:lnSpc>
            </a:pPr>
            <a:r>
              <a:rPr lang="ru-RU"/>
              <a:t>Число?</a:t>
            </a:r>
          </a:p>
          <a:p>
            <a:pPr>
              <a:lnSpc>
                <a:spcPct val="75000"/>
              </a:lnSpc>
            </a:pPr>
            <a:r>
              <a:rPr lang="ru-RU"/>
              <a:t>Выход?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  <p:bldP spid="130052" grpId="0" animBg="1"/>
      <p:bldP spid="130053" grpId="0" animBg="1"/>
      <p:bldP spid="130054" grpId="0" animBg="1"/>
      <p:bldP spid="130055" grpId="0" animBg="1"/>
      <p:bldP spid="13005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70" name="Oval 18"/>
          <p:cNvSpPr>
            <a:spLocks noChangeArrowheads="1"/>
          </p:cNvSpPr>
          <p:nvPr/>
        </p:nvSpPr>
        <p:spPr bwMode="auto">
          <a:xfrm>
            <a:off x="4500563" y="1484313"/>
            <a:ext cx="6192837" cy="7129462"/>
          </a:xfrm>
          <a:prstGeom prst="ellipse">
            <a:avLst/>
          </a:prstGeom>
          <a:solidFill>
            <a:srgbClr val="EE530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800" b="1"/>
              <a:t>Р У С Ь</a:t>
            </a: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>
                <a:solidFill>
                  <a:schemeClr val="tx1"/>
                </a:solidFill>
              </a:rPr>
              <a:t>Борьба против западной агрессии в </a:t>
            </a:r>
            <a:r>
              <a:rPr lang="en-US" sz="4000">
                <a:solidFill>
                  <a:schemeClr val="tx1"/>
                </a:solidFill>
              </a:rPr>
              <a:t>XIII</a:t>
            </a:r>
            <a:r>
              <a:rPr lang="ru-RU" sz="4000">
                <a:solidFill>
                  <a:schemeClr val="tx1"/>
                </a:solidFill>
              </a:rPr>
              <a:t> веке</a:t>
            </a:r>
          </a:p>
        </p:txBody>
      </p:sp>
      <p:sp>
        <p:nvSpPr>
          <p:cNvPr id="125956" name="AutoShape 4"/>
          <p:cNvSpPr>
            <a:spLocks noChangeArrowheads="1"/>
          </p:cNvSpPr>
          <p:nvPr/>
        </p:nvSpPr>
        <p:spPr bwMode="auto">
          <a:xfrm>
            <a:off x="1476375" y="1628775"/>
            <a:ext cx="1727200" cy="1368425"/>
          </a:xfrm>
          <a:prstGeom prst="plus">
            <a:avLst>
              <a:gd name="adj" fmla="val 25000"/>
            </a:avLst>
          </a:prstGeom>
          <a:solidFill>
            <a:srgbClr val="FDEC97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>
                <a:solidFill>
                  <a:srgbClr val="0000FF"/>
                </a:solidFill>
              </a:rPr>
              <a:t>Шведы</a:t>
            </a:r>
          </a:p>
        </p:txBody>
      </p:sp>
      <p:sp>
        <p:nvSpPr>
          <p:cNvPr id="125958" name="AutoShape 6"/>
          <p:cNvSpPr>
            <a:spLocks noChangeArrowheads="1"/>
          </p:cNvSpPr>
          <p:nvPr/>
        </p:nvSpPr>
        <p:spPr bwMode="auto">
          <a:xfrm>
            <a:off x="395288" y="3860800"/>
            <a:ext cx="1511300" cy="1366838"/>
          </a:xfrm>
          <a:prstGeom prst="plus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Немцы</a:t>
            </a:r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1908175" y="3573463"/>
            <a:ext cx="1800225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Тевтонский</a:t>
            </a:r>
          </a:p>
          <a:p>
            <a:r>
              <a:rPr lang="ru-RU"/>
              <a:t>орден</a:t>
            </a:r>
          </a:p>
          <a:p>
            <a:r>
              <a:rPr lang="ru-RU"/>
              <a:t>(с 1198 г.)</a:t>
            </a:r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1908175" y="4652963"/>
            <a:ext cx="1800225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Орден</a:t>
            </a:r>
          </a:p>
          <a:p>
            <a:r>
              <a:rPr lang="ru-RU"/>
              <a:t>меченосцев</a:t>
            </a:r>
          </a:p>
          <a:p>
            <a:r>
              <a:rPr lang="ru-RU"/>
              <a:t>(с 1202 г.)</a:t>
            </a:r>
          </a:p>
        </p:txBody>
      </p:sp>
      <p:sp>
        <p:nvSpPr>
          <p:cNvPr id="125969" name="AutoShape 17"/>
          <p:cNvSpPr>
            <a:spLocks noChangeArrowheads="1"/>
          </p:cNvSpPr>
          <p:nvPr/>
        </p:nvSpPr>
        <p:spPr bwMode="auto">
          <a:xfrm>
            <a:off x="3563938" y="1989138"/>
            <a:ext cx="1439862" cy="576262"/>
          </a:xfrm>
          <a:prstGeom prst="rightArrow">
            <a:avLst>
              <a:gd name="adj1" fmla="val 50000"/>
              <a:gd name="adj2" fmla="val 62466"/>
            </a:avLst>
          </a:prstGeom>
          <a:solidFill>
            <a:srgbClr val="FDEC97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72" name="Text Box 20"/>
          <p:cNvSpPr txBox="1">
            <a:spLocks noChangeArrowheads="1"/>
          </p:cNvSpPr>
          <p:nvPr/>
        </p:nvSpPr>
        <p:spPr bwMode="auto">
          <a:xfrm>
            <a:off x="6877050" y="3357563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b="1"/>
              <a:t>Новгород</a:t>
            </a:r>
          </a:p>
        </p:txBody>
      </p:sp>
      <p:sp>
        <p:nvSpPr>
          <p:cNvPr id="125973" name="Text Box 21"/>
          <p:cNvSpPr txBox="1">
            <a:spLocks noChangeArrowheads="1"/>
          </p:cNvSpPr>
          <p:nvPr/>
        </p:nvSpPr>
        <p:spPr bwMode="auto">
          <a:xfrm>
            <a:off x="7380288" y="4221163"/>
            <a:ext cx="1357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b="1"/>
              <a:t>Владимир</a:t>
            </a:r>
          </a:p>
        </p:txBody>
      </p:sp>
      <p:sp>
        <p:nvSpPr>
          <p:cNvPr id="125974" name="Text Box 22"/>
          <p:cNvSpPr txBox="1">
            <a:spLocks noChangeArrowheads="1"/>
          </p:cNvSpPr>
          <p:nvPr/>
        </p:nvSpPr>
        <p:spPr bwMode="auto">
          <a:xfrm>
            <a:off x="5651500" y="3789363"/>
            <a:ext cx="871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b="1"/>
              <a:t>Псков</a:t>
            </a:r>
          </a:p>
        </p:txBody>
      </p:sp>
      <p:sp>
        <p:nvSpPr>
          <p:cNvPr id="125975" name="Rectangle 23"/>
          <p:cNvSpPr>
            <a:spLocks noChangeArrowheads="1"/>
          </p:cNvSpPr>
          <p:nvPr/>
        </p:nvSpPr>
        <p:spPr bwMode="auto">
          <a:xfrm>
            <a:off x="1908175" y="3573463"/>
            <a:ext cx="1798638" cy="201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Ливонский</a:t>
            </a:r>
          </a:p>
          <a:p>
            <a:r>
              <a:rPr lang="ru-RU" b="1"/>
              <a:t>орден</a:t>
            </a:r>
          </a:p>
          <a:p>
            <a:r>
              <a:rPr lang="ru-RU"/>
              <a:t>(с 1237 г.)</a:t>
            </a:r>
          </a:p>
        </p:txBody>
      </p:sp>
      <p:sp>
        <p:nvSpPr>
          <p:cNvPr id="125977" name="AutoShape 25"/>
          <p:cNvSpPr>
            <a:spLocks noChangeArrowheads="1"/>
          </p:cNvSpPr>
          <p:nvPr/>
        </p:nvSpPr>
        <p:spPr bwMode="auto">
          <a:xfrm>
            <a:off x="2124075" y="3573463"/>
            <a:ext cx="1584325" cy="628650"/>
          </a:xfrm>
          <a:prstGeom prst="homePlate">
            <a:avLst>
              <a:gd name="adj" fmla="val 6300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78" name="Text Box 26"/>
          <p:cNvSpPr txBox="1">
            <a:spLocks noChangeArrowheads="1"/>
          </p:cNvSpPr>
          <p:nvPr/>
        </p:nvSpPr>
        <p:spPr bwMode="auto">
          <a:xfrm>
            <a:off x="6927850" y="1936750"/>
            <a:ext cx="1931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b="1" i="1"/>
              <a:t>Невская битва</a:t>
            </a:r>
          </a:p>
          <a:p>
            <a:pPr algn="l"/>
            <a:r>
              <a:rPr lang="ru-RU" i="1"/>
              <a:t>15 июля 1240 г.</a:t>
            </a:r>
          </a:p>
        </p:txBody>
      </p:sp>
      <p:sp>
        <p:nvSpPr>
          <p:cNvPr id="125979" name="Text Box 27"/>
          <p:cNvSpPr txBox="1">
            <a:spLocks noChangeArrowheads="1"/>
          </p:cNvSpPr>
          <p:nvPr/>
        </p:nvSpPr>
        <p:spPr bwMode="auto">
          <a:xfrm>
            <a:off x="5219700" y="2852738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b="1" i="1"/>
              <a:t>Ледовое побоище</a:t>
            </a:r>
          </a:p>
          <a:p>
            <a:pPr algn="l"/>
            <a:r>
              <a:rPr lang="ru-RU" i="1"/>
              <a:t>5 апреля 1242 г.</a:t>
            </a:r>
          </a:p>
        </p:txBody>
      </p:sp>
      <p:sp>
        <p:nvSpPr>
          <p:cNvPr id="125981" name="Text Box 29"/>
          <p:cNvSpPr txBox="1">
            <a:spLocks noChangeArrowheads="1"/>
          </p:cNvSpPr>
          <p:nvPr/>
        </p:nvSpPr>
        <p:spPr bwMode="auto">
          <a:xfrm>
            <a:off x="4787900" y="5589588"/>
            <a:ext cx="3830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b="1"/>
              <a:t>Александр Ярославич Невский:</a:t>
            </a:r>
          </a:p>
          <a:p>
            <a:pPr algn="l"/>
            <a:r>
              <a:rPr lang="ru-RU"/>
              <a:t>«Кто с мечом…»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0.19705 -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9288 -0.0458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5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9" grpId="0" animBg="1"/>
      <p:bldP spid="125969" grpId="1" animBg="1"/>
      <p:bldP spid="125975" grpId="0" animBg="1"/>
      <p:bldP spid="125977" grpId="0" animBg="1"/>
      <p:bldP spid="125977" grpId="1" animBg="1"/>
      <p:bldP spid="125978" grpId="0"/>
      <p:bldP spid="125979" grpId="0"/>
      <p:bldP spid="12598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000"/>
              <a:t>Значение побед</a:t>
            </a:r>
            <a:br>
              <a:rPr lang="ru-RU" sz="4000"/>
            </a:br>
            <a:r>
              <a:rPr lang="ru-RU" sz="4000"/>
              <a:t>Александра Невского (1236-1252+)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22863" cy="4525963"/>
          </a:xfrm>
        </p:spPr>
        <p:txBody>
          <a:bodyPr/>
          <a:lstStyle/>
          <a:p>
            <a:r>
              <a:rPr lang="ru-RU" sz="2800"/>
              <a:t>Приостановлен «дранг нах остен» </a:t>
            </a:r>
            <a:r>
              <a:rPr lang="ru-RU" sz="2800" i="1"/>
              <a:t>(«натиск на восток»)</a:t>
            </a:r>
          </a:p>
          <a:p>
            <a:r>
              <a:rPr lang="ru-RU" sz="2800"/>
              <a:t>Сохранена православная вера</a:t>
            </a:r>
          </a:p>
          <a:p>
            <a:r>
              <a:rPr lang="ru-RU" sz="2800"/>
              <a:t>Моральное значение (после нашествия Батыя)</a:t>
            </a:r>
          </a:p>
          <a:p>
            <a:r>
              <a:rPr lang="ru-RU" sz="2800"/>
              <a:t>Рост авторитета и влияния Александра Невского</a:t>
            </a:r>
          </a:p>
        </p:txBody>
      </p:sp>
      <p:pic>
        <p:nvPicPr>
          <p:cNvPr id="126980" name="Picture 4" descr="02B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484313"/>
            <a:ext cx="2152650" cy="428625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5651500" y="5805488"/>
            <a:ext cx="2271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i="1"/>
              <a:t>П.Д. Корин</a:t>
            </a:r>
          </a:p>
          <a:p>
            <a:pPr algn="l"/>
            <a:r>
              <a:rPr lang="ru-RU"/>
              <a:t>Александр Невский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Александр Невский и Орда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3779838" y="1412875"/>
            <a:ext cx="9144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1246 г.</a:t>
            </a:r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468313" y="1989138"/>
            <a:ext cx="345598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Александр Ярославич – князь</a:t>
            </a:r>
          </a:p>
          <a:p>
            <a:r>
              <a:rPr lang="ru-RU"/>
              <a:t>новгородский и киевский</a:t>
            </a:r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4572000" y="1989138"/>
            <a:ext cx="3455988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Андрей Ярославич – князь</a:t>
            </a:r>
          </a:p>
          <a:p>
            <a:r>
              <a:rPr lang="ru-RU"/>
              <a:t>Владимиро-суздальский</a:t>
            </a: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3851275" y="2084388"/>
            <a:ext cx="760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/>
              <a:t>ярлык</a:t>
            </a:r>
          </a:p>
        </p:txBody>
      </p:sp>
      <p:sp>
        <p:nvSpPr>
          <p:cNvPr id="129034" name="AutoShape 10"/>
          <p:cNvSpPr>
            <a:spLocks noChangeArrowheads="1"/>
          </p:cNvSpPr>
          <p:nvPr/>
        </p:nvSpPr>
        <p:spPr bwMode="auto">
          <a:xfrm>
            <a:off x="6156325" y="2852738"/>
            <a:ext cx="360363" cy="360362"/>
          </a:xfrm>
          <a:prstGeom prst="plus">
            <a:avLst>
              <a:gd name="adj" fmla="val 44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9035" name="Rectangle 11"/>
          <p:cNvSpPr>
            <a:spLocks noChangeArrowheads="1"/>
          </p:cNvSpPr>
          <p:nvPr/>
        </p:nvSpPr>
        <p:spPr bwMode="auto">
          <a:xfrm>
            <a:off x="4572000" y="3284538"/>
            <a:ext cx="3455988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Даниил Галицкий</a:t>
            </a:r>
          </a:p>
          <a:p>
            <a:r>
              <a:rPr lang="ru-RU"/>
              <a:t>(1221-1264)</a:t>
            </a:r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6588125" y="2852738"/>
            <a:ext cx="1870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i="1"/>
              <a:t>борьба с Ордой</a:t>
            </a:r>
          </a:p>
        </p:txBody>
      </p:sp>
      <p:sp>
        <p:nvSpPr>
          <p:cNvPr id="129037" name="Rectangle 13"/>
          <p:cNvSpPr>
            <a:spLocks noChangeArrowheads="1"/>
          </p:cNvSpPr>
          <p:nvPr/>
        </p:nvSpPr>
        <p:spPr bwMode="auto">
          <a:xfrm>
            <a:off x="4572000" y="1989138"/>
            <a:ext cx="3887788" cy="12239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>
                <a:solidFill>
                  <a:schemeClr val="bg1"/>
                </a:solidFill>
              </a:rPr>
              <a:t>Неврюева</a:t>
            </a:r>
          </a:p>
          <a:p>
            <a:r>
              <a:rPr lang="ru-RU" sz="2400">
                <a:solidFill>
                  <a:schemeClr val="bg1"/>
                </a:solidFill>
              </a:rPr>
              <a:t>рать</a:t>
            </a:r>
          </a:p>
          <a:p>
            <a:r>
              <a:rPr lang="ru-RU" sz="2400">
                <a:solidFill>
                  <a:schemeClr val="bg1"/>
                </a:solidFill>
              </a:rPr>
              <a:t>1252 г.</a:t>
            </a:r>
          </a:p>
        </p:txBody>
      </p:sp>
      <p:sp>
        <p:nvSpPr>
          <p:cNvPr id="129039" name="Rectangle 15"/>
          <p:cNvSpPr>
            <a:spLocks noChangeArrowheads="1"/>
          </p:cNvSpPr>
          <p:nvPr/>
        </p:nvSpPr>
        <p:spPr bwMode="auto">
          <a:xfrm>
            <a:off x="468313" y="2781300"/>
            <a:ext cx="3455987" cy="1223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/>
              <a:t>Покорность Орде, т.к.:</a:t>
            </a:r>
          </a:p>
          <a:p>
            <a:pPr algn="l">
              <a:buFontTx/>
              <a:buChar char="•"/>
            </a:pPr>
            <a:r>
              <a:rPr lang="ru-RU"/>
              <a:t> </a:t>
            </a:r>
            <a:r>
              <a:rPr lang="ru-RU" sz="1700"/>
              <a:t>недостаточно сил</a:t>
            </a:r>
          </a:p>
          <a:p>
            <a:pPr algn="l">
              <a:buFontTx/>
              <a:buChar char="•"/>
            </a:pPr>
            <a:r>
              <a:rPr lang="ru-RU" sz="1700"/>
              <a:t> угроза католизации с Запада</a:t>
            </a:r>
          </a:p>
          <a:p>
            <a:pPr algn="l">
              <a:buFontTx/>
              <a:buChar char="•"/>
            </a:pPr>
            <a:r>
              <a:rPr lang="ru-RU" sz="1700"/>
              <a:t> позиция православной церкви</a:t>
            </a:r>
          </a:p>
        </p:txBody>
      </p:sp>
      <p:sp>
        <p:nvSpPr>
          <p:cNvPr id="129041" name="Rectangle 17"/>
          <p:cNvSpPr>
            <a:spLocks noChangeArrowheads="1"/>
          </p:cNvSpPr>
          <p:nvPr/>
        </p:nvSpPr>
        <p:spPr bwMode="auto">
          <a:xfrm>
            <a:off x="468313" y="4005263"/>
            <a:ext cx="3455987" cy="1223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ru-RU" sz="1700"/>
              <a:t> </a:t>
            </a:r>
            <a:r>
              <a:rPr lang="ru-RU" sz="1600"/>
              <a:t>расправа с восставшим</a:t>
            </a:r>
          </a:p>
          <a:p>
            <a:pPr algn="l"/>
            <a:r>
              <a:rPr lang="ru-RU" sz="1600"/>
              <a:t>Новгородом в 1257 и 1259 гг.</a:t>
            </a:r>
          </a:p>
          <a:p>
            <a:pPr algn="l">
              <a:buFontTx/>
              <a:buChar char="•"/>
            </a:pPr>
            <a:r>
              <a:rPr lang="ru-RU" sz="1600"/>
              <a:t> поездки к хану в Орду</a:t>
            </a:r>
          </a:p>
          <a:p>
            <a:pPr algn="l"/>
            <a:r>
              <a:rPr lang="ru-RU" sz="1600"/>
              <a:t>(1249-1250, 1262-1263 гг.)</a:t>
            </a:r>
          </a:p>
        </p:txBody>
      </p:sp>
      <p:sp>
        <p:nvSpPr>
          <p:cNvPr id="129042" name="AutoShape 18"/>
          <p:cNvSpPr>
            <a:spLocks noChangeArrowheads="1"/>
          </p:cNvSpPr>
          <p:nvPr/>
        </p:nvSpPr>
        <p:spPr bwMode="auto">
          <a:xfrm>
            <a:off x="2268538" y="107950"/>
            <a:ext cx="6048375" cy="404813"/>
          </a:xfrm>
          <a:prstGeom prst="wedgeRectCallout">
            <a:avLst>
              <a:gd name="adj1" fmla="val -2940"/>
              <a:gd name="adj2" fmla="val 1135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/>
              <a:t>Великий князь владимирский в 1252-1263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 animBg="1"/>
      <p:bldP spid="129032" grpId="0" animBg="1"/>
      <p:bldP spid="129033" grpId="0"/>
      <p:bldP spid="129034" grpId="0" animBg="1"/>
      <p:bldP spid="129035" grpId="0" animBg="1"/>
      <p:bldP spid="129036" grpId="0"/>
      <p:bldP spid="129037" grpId="0" animBg="1"/>
      <p:bldP spid="129039" grpId="0" animBg="1"/>
      <p:bldP spid="129041" grpId="0" animBg="1"/>
      <p:bldP spid="1290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Анты и </a:t>
            </a:r>
            <a:r>
              <a:rPr lang="ru-RU" dirty="0" err="1" smtClean="0"/>
              <a:t>Склавины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Славянские племена впервые появляются в византийских письменных источниках середины VI века под именем </a:t>
            </a:r>
            <a:r>
              <a:rPr lang="ru-RU" dirty="0" err="1" smtClean="0"/>
              <a:t>склавинов</a:t>
            </a:r>
            <a:r>
              <a:rPr lang="ru-RU" dirty="0" smtClean="0"/>
              <a:t> и антов. Ретроспективно в этих источниках анты упомянуты при описании событий IV века. Предположительно к славянам (или предкам славян) относятся венеды, о которых, как народе между сарматами и германцами, сообщали авторы </a:t>
            </a:r>
            <a:r>
              <a:rPr lang="ru-RU" dirty="0" err="1" smtClean="0"/>
              <a:t>позднеримского</a:t>
            </a:r>
            <a:r>
              <a:rPr lang="ru-RU" dirty="0" smtClean="0"/>
              <a:t> времени (I—II вв.). Алано-готский историк Иордан на основе известного ему массива данных считал антов и </a:t>
            </a:r>
            <a:r>
              <a:rPr lang="ru-RU" dirty="0" err="1" smtClean="0"/>
              <a:t>скловен</a:t>
            </a:r>
            <a:r>
              <a:rPr lang="ru-RU" dirty="0" smtClean="0"/>
              <a:t> выходцами из венедов.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 smtClean="0"/>
              <a:t>Ведь племена эти, </a:t>
            </a:r>
            <a:r>
              <a:rPr lang="ru-RU" b="1" i="1" dirty="0" err="1" smtClean="0"/>
              <a:t>склавины</a:t>
            </a:r>
            <a:r>
              <a:rPr lang="ru-RU" b="1" i="1" dirty="0" smtClean="0"/>
              <a:t> и анты, не управляются одним человеком, но издревле живут в народовластии, и оттого у них выгодные и невыгодные дела всегда ведутся сообща…</a:t>
            </a:r>
          </a:p>
          <a:p>
            <a:r>
              <a:rPr lang="ru-RU" b="1" i="1" dirty="0" smtClean="0"/>
              <a:t>Есть у тех и других и единый язык, совершенно варварский. Да и внешностью они друг от друга ничем не отличаются, ибо все и высоки, и очень сильны, телом же и волосами не слишком светлые и не рыжие, отнюдь не склоняются и к черноте, но все они чуть красноватые.</a:t>
            </a:r>
          </a:p>
          <a:p>
            <a:pPr algn="r">
              <a:buNone/>
            </a:pPr>
            <a:r>
              <a:rPr lang="ru-RU" b="1" i="1" dirty="0" err="1" smtClean="0"/>
              <a:t>Прокопий</a:t>
            </a:r>
            <a:r>
              <a:rPr lang="ru-RU" b="1" i="1" dirty="0" smtClean="0"/>
              <a:t> Кесарийский</a:t>
            </a:r>
            <a:endParaRPr lang="ru-RU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Набеги славян на </a:t>
            </a:r>
            <a:r>
              <a:rPr lang="ru-RU" dirty="0"/>
              <a:t>В</a:t>
            </a:r>
            <a:r>
              <a:rPr lang="ru-RU" dirty="0" smtClean="0"/>
              <a:t>изантийскую импери</a:t>
            </a:r>
            <a:r>
              <a:rPr lang="ru-RU" dirty="0"/>
              <a:t>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Поэтому ни одного места, ни одной горы, ни одной пещеры, ни чего-либо другого на римской земле не осталось </a:t>
            </a:r>
            <a:r>
              <a:rPr lang="ru-RU" b="1" i="1" dirty="0" err="1" smtClean="0"/>
              <a:t>неразграбленным</a:t>
            </a:r>
            <a:r>
              <a:rPr lang="ru-RU" b="1" i="1" dirty="0" smtClean="0"/>
              <a:t>, причем многим местам случалось подвергнуться разграблению не менее пяти раз. Впрочем об этом и о том, что было совершено </a:t>
            </a:r>
            <a:r>
              <a:rPr lang="ru-RU" b="1" i="1" dirty="0" err="1" smtClean="0"/>
              <a:t>мидийцами</a:t>
            </a:r>
            <a:r>
              <a:rPr lang="ru-RU" b="1" i="1" dirty="0" smtClean="0"/>
              <a:t>, сарацинами, </a:t>
            </a:r>
            <a:r>
              <a:rPr lang="ru-RU" b="1" i="1" dirty="0" err="1" smtClean="0"/>
              <a:t>склавинами</a:t>
            </a:r>
            <a:r>
              <a:rPr lang="ru-RU" b="1" i="1" dirty="0" smtClean="0"/>
              <a:t>, антами и другими варварами мною рассказано в предшествующих книгах</a:t>
            </a:r>
            <a:endParaRPr lang="ru-RU" b="1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42758" y="1600200"/>
            <a:ext cx="36494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Вторжение аваров – «</a:t>
            </a:r>
            <a:r>
              <a:rPr lang="ru-RU" dirty="0" err="1" smtClean="0"/>
              <a:t>погибоша</a:t>
            </a:r>
            <a:r>
              <a:rPr lang="ru-RU" dirty="0" smtClean="0"/>
              <a:t> </a:t>
            </a:r>
            <a:r>
              <a:rPr lang="ru-RU" dirty="0" err="1" smtClean="0"/>
              <a:t>аки</a:t>
            </a:r>
            <a:r>
              <a:rPr lang="ru-RU" dirty="0" smtClean="0"/>
              <a:t> </a:t>
            </a:r>
            <a:r>
              <a:rPr lang="ru-RU" dirty="0" err="1" smtClean="0"/>
              <a:t>обры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Поселившись на Среднем Дунае в </a:t>
            </a:r>
            <a:r>
              <a:rPr lang="ru-RU" dirty="0" err="1" smtClean="0"/>
              <a:t>Паннонии</a:t>
            </a:r>
            <a:r>
              <a:rPr lang="ru-RU" dirty="0" smtClean="0"/>
              <a:t>, авары основали государство, в котором сами заняли место военной аристократии. Опираясь на </a:t>
            </a:r>
            <a:r>
              <a:rPr lang="ru-RU" dirty="0" err="1" smtClean="0"/>
              <a:t>хринги</a:t>
            </a:r>
            <a:r>
              <a:rPr lang="ru-RU" dirty="0" smtClean="0"/>
              <a:t> (деревянные крепости), они держали в подчинении славянские племена, распространению которых в Далмацию, </a:t>
            </a:r>
            <a:r>
              <a:rPr lang="ru-RU" dirty="0" err="1" smtClean="0"/>
              <a:t>Иллирию</a:t>
            </a:r>
            <a:r>
              <a:rPr lang="ru-RU" dirty="0" smtClean="0"/>
              <a:t> и Фракию сами же немало способствовали.</a:t>
            </a:r>
          </a:p>
          <a:p>
            <a:r>
              <a:rPr lang="ru-RU" dirty="0" smtClean="0"/>
              <a:t>В 623 году западные славяне под предводительством </a:t>
            </a:r>
            <a:r>
              <a:rPr lang="ru-RU" b="1" dirty="0" smtClean="0"/>
              <a:t>Само</a:t>
            </a:r>
            <a:r>
              <a:rPr lang="ru-RU" dirty="0" smtClean="0"/>
              <a:t> поднимают восстание против авар и освобождаются от их власти.</a:t>
            </a:r>
          </a:p>
          <a:p>
            <a:r>
              <a:rPr lang="ru-RU" dirty="0"/>
              <a:t>П</a:t>
            </a:r>
            <a:r>
              <a:rPr lang="ru-RU" dirty="0" smtClean="0"/>
              <a:t>оследним противником авар оказались франки, которые нанесли по ним в 796 году ощутимый удар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Восточные славяне в </a:t>
            </a:r>
            <a:r>
              <a:rPr lang="en-US" sz="4000"/>
              <a:t>VI-VIII</a:t>
            </a:r>
            <a:r>
              <a:rPr lang="ru-RU" sz="4000"/>
              <a:t> вв.</a:t>
            </a:r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5410200" cy="4857750"/>
          </a:xfrm>
        </p:spPr>
        <p:txBody>
          <a:bodyPr/>
          <a:lstStyle/>
          <a:p>
            <a:r>
              <a:rPr lang="ru-RU" sz="2400" dirty="0"/>
              <a:t>Основа хозяйства – </a:t>
            </a:r>
            <a:r>
              <a:rPr lang="ru-RU" sz="2400" b="1" dirty="0"/>
              <a:t>земледелие</a:t>
            </a:r>
          </a:p>
          <a:p>
            <a:r>
              <a:rPr lang="ru-RU" sz="2400" dirty="0"/>
              <a:t>Низшее звено социальной организации – </a:t>
            </a:r>
            <a:r>
              <a:rPr lang="ru-RU" sz="2400" b="1" dirty="0"/>
              <a:t>вервь</a:t>
            </a:r>
            <a:r>
              <a:rPr lang="ru-RU" sz="2400" dirty="0"/>
              <a:t> (соседская община)</a:t>
            </a:r>
          </a:p>
          <a:p>
            <a:r>
              <a:rPr lang="ru-RU" sz="2400" dirty="0"/>
              <a:t>Народное собрание – </a:t>
            </a:r>
            <a:r>
              <a:rPr lang="ru-RU" sz="2400" b="1" dirty="0"/>
              <a:t>вече</a:t>
            </a:r>
            <a:r>
              <a:rPr lang="ru-RU" sz="2400" dirty="0"/>
              <a:t>.</a:t>
            </a:r>
          </a:p>
          <a:p>
            <a:r>
              <a:rPr lang="ru-RU" sz="2400" dirty="0"/>
              <a:t>Основа господствующего слоя – </a:t>
            </a:r>
            <a:r>
              <a:rPr lang="ru-RU" sz="2400" b="1" dirty="0"/>
              <a:t>дружина</a:t>
            </a:r>
            <a:r>
              <a:rPr lang="ru-RU" sz="2400" dirty="0"/>
              <a:t> (военно-служилая знать, подчиняющаяся князю)</a:t>
            </a:r>
          </a:p>
          <a:p>
            <a:r>
              <a:rPr lang="ru-RU" sz="2400" dirty="0"/>
              <a:t>Для содержания своей дружины князья собирали </a:t>
            </a:r>
            <a:r>
              <a:rPr lang="ru-RU" sz="2400" b="1" dirty="0"/>
              <a:t>дань</a:t>
            </a:r>
            <a:r>
              <a:rPr lang="ru-RU" sz="2400" dirty="0"/>
              <a:t> со свободных общинников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5867400" y="1341438"/>
            <a:ext cx="23050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Подсечно-огневая</a:t>
            </a:r>
          </a:p>
          <a:p>
            <a:r>
              <a:rPr lang="ru-RU"/>
              <a:t>система</a:t>
            </a: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5867400" y="1989138"/>
            <a:ext cx="23050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Переложная</a:t>
            </a:r>
          </a:p>
          <a:p>
            <a:r>
              <a:rPr lang="ru-RU"/>
              <a:t>система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5867400" y="2708275"/>
            <a:ext cx="2305050" cy="1081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+ скотоводство</a:t>
            </a:r>
          </a:p>
          <a:p>
            <a:r>
              <a:rPr lang="ru-RU"/>
              <a:t>+ охота</a:t>
            </a:r>
          </a:p>
          <a:p>
            <a:r>
              <a:rPr lang="ru-RU"/>
              <a:t>+ рыболовство</a:t>
            </a:r>
          </a:p>
          <a:p>
            <a:r>
              <a:rPr lang="ru-RU"/>
              <a:t>+ бортничество</a:t>
            </a: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5867400" y="3933825"/>
            <a:ext cx="230505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+ ремесла</a:t>
            </a:r>
          </a:p>
          <a:p>
            <a:r>
              <a:rPr lang="ru-RU"/>
              <a:t>+ торговля</a:t>
            </a:r>
          </a:p>
        </p:txBody>
      </p:sp>
      <p:sp>
        <p:nvSpPr>
          <p:cNvPr id="31764" name="Freeform 20"/>
          <p:cNvSpPr>
            <a:spLocks/>
          </p:cNvSpPr>
          <p:nvPr/>
        </p:nvSpPr>
        <p:spPr bwMode="auto">
          <a:xfrm>
            <a:off x="6249988" y="4724400"/>
            <a:ext cx="890587" cy="1800225"/>
          </a:xfrm>
          <a:custGeom>
            <a:avLst/>
            <a:gdLst/>
            <a:ahLst/>
            <a:cxnLst>
              <a:cxn ang="0">
                <a:pos x="191" y="0"/>
              </a:cxn>
              <a:cxn ang="0">
                <a:pos x="463" y="45"/>
              </a:cxn>
              <a:cxn ang="0">
                <a:pos x="554" y="181"/>
              </a:cxn>
              <a:cxn ang="0">
                <a:pos x="508" y="317"/>
              </a:cxn>
              <a:cxn ang="0">
                <a:pos x="463" y="408"/>
              </a:cxn>
              <a:cxn ang="0">
                <a:pos x="455" y="466"/>
              </a:cxn>
              <a:cxn ang="0">
                <a:pos x="455" y="538"/>
              </a:cxn>
              <a:cxn ang="0">
                <a:pos x="397" y="667"/>
              </a:cxn>
              <a:cxn ang="0">
                <a:pos x="109" y="768"/>
              </a:cxn>
              <a:cxn ang="0">
                <a:pos x="9" y="952"/>
              </a:cxn>
              <a:cxn ang="0">
                <a:pos x="55" y="1043"/>
              </a:cxn>
              <a:cxn ang="0">
                <a:pos x="236" y="1134"/>
              </a:cxn>
            </a:cxnLst>
            <a:rect l="0" t="0" r="r" b="b"/>
            <a:pathLst>
              <a:path w="561" h="1134">
                <a:moveTo>
                  <a:pt x="191" y="0"/>
                </a:moveTo>
                <a:cubicBezTo>
                  <a:pt x="297" y="7"/>
                  <a:pt x="403" y="15"/>
                  <a:pt x="463" y="45"/>
                </a:cubicBezTo>
                <a:cubicBezTo>
                  <a:pt x="523" y="75"/>
                  <a:pt x="547" y="136"/>
                  <a:pt x="554" y="181"/>
                </a:cubicBezTo>
                <a:cubicBezTo>
                  <a:pt x="561" y="226"/>
                  <a:pt x="523" y="279"/>
                  <a:pt x="508" y="317"/>
                </a:cubicBezTo>
                <a:cubicBezTo>
                  <a:pt x="493" y="355"/>
                  <a:pt x="472" y="383"/>
                  <a:pt x="463" y="408"/>
                </a:cubicBezTo>
                <a:cubicBezTo>
                  <a:pt x="454" y="433"/>
                  <a:pt x="456" y="444"/>
                  <a:pt x="455" y="466"/>
                </a:cubicBezTo>
                <a:cubicBezTo>
                  <a:pt x="454" y="488"/>
                  <a:pt x="465" y="505"/>
                  <a:pt x="455" y="538"/>
                </a:cubicBezTo>
                <a:cubicBezTo>
                  <a:pt x="445" y="571"/>
                  <a:pt x="455" y="629"/>
                  <a:pt x="397" y="667"/>
                </a:cubicBezTo>
                <a:cubicBezTo>
                  <a:pt x="339" y="705"/>
                  <a:pt x="174" y="720"/>
                  <a:pt x="109" y="768"/>
                </a:cubicBezTo>
                <a:cubicBezTo>
                  <a:pt x="44" y="816"/>
                  <a:pt x="18" y="906"/>
                  <a:pt x="9" y="952"/>
                </a:cubicBezTo>
                <a:cubicBezTo>
                  <a:pt x="0" y="998"/>
                  <a:pt x="17" y="1013"/>
                  <a:pt x="55" y="1043"/>
                </a:cubicBezTo>
                <a:cubicBezTo>
                  <a:pt x="93" y="1073"/>
                  <a:pt x="164" y="1103"/>
                  <a:pt x="236" y="1134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5624513" y="4797425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i="1"/>
              <a:t>Балтийское</a:t>
            </a:r>
          </a:p>
          <a:p>
            <a:r>
              <a:rPr lang="ru-RU" sz="1200" i="1"/>
              <a:t>море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6732588" y="6165850"/>
            <a:ext cx="706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i="1"/>
              <a:t>Черное</a:t>
            </a:r>
          </a:p>
          <a:p>
            <a:r>
              <a:rPr lang="ru-RU" sz="1200" i="1"/>
              <a:t>море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4427538" y="6308725"/>
            <a:ext cx="2033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u="sng"/>
              <a:t>Константинополь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7164388" y="5256213"/>
            <a:ext cx="20392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1400" b="1" dirty="0" smtClean="0"/>
              <a:t>Путь «из Варяг в Греки»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build="p"/>
      <p:bldP spid="31756" grpId="0" animBg="1"/>
      <p:bldP spid="31758" grpId="0" animBg="1"/>
      <p:bldP spid="31759" grpId="0" animBg="1"/>
      <p:bldP spid="31761" grpId="0" animBg="1"/>
      <p:bldP spid="31764" grpId="0" animBg="1"/>
      <p:bldP spid="31765" grpId="0"/>
      <p:bldP spid="31766" grpId="0"/>
      <p:bldP spid="31767" grpId="0"/>
      <p:bldP spid="3176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3441</Words>
  <Application>Microsoft Office PowerPoint</Application>
  <PresentationFormat>Экран (4:3)</PresentationFormat>
  <Paragraphs>413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Славяне и Древняя Русь</vt:lpstr>
      <vt:lpstr>Прародина </vt:lpstr>
      <vt:lpstr> Славянская экспансия</vt:lpstr>
      <vt:lpstr>Славяне в древности</vt:lpstr>
      <vt:lpstr>Венеды</vt:lpstr>
      <vt:lpstr>Анты и Склавины</vt:lpstr>
      <vt:lpstr>Набеги славян на Византийскую империю</vt:lpstr>
      <vt:lpstr>Вторжение аваров – «погибоша аки обры»</vt:lpstr>
      <vt:lpstr>Восточные славяне в VI-VIII вв.</vt:lpstr>
      <vt:lpstr>Варяги</vt:lpstr>
      <vt:lpstr>1.Государство Русь.</vt:lpstr>
      <vt:lpstr>1.Государство Русь.</vt:lpstr>
      <vt:lpstr>2.Далекие походы Русов.</vt:lpstr>
      <vt:lpstr>2.Далекие походы Русов.</vt:lpstr>
      <vt:lpstr>2.Далекие походы Русов.</vt:lpstr>
      <vt:lpstr>Слайд 16</vt:lpstr>
      <vt:lpstr>Князь Игорь</vt:lpstr>
      <vt:lpstr>Битва князя Игоря  с византийцами</vt:lpstr>
      <vt:lpstr>Слайд 19</vt:lpstr>
      <vt:lpstr>Основные моменты  правления князя Игоря </vt:lpstr>
      <vt:lpstr>Княгиня Ольга</vt:lpstr>
      <vt:lpstr>Слайд 22</vt:lpstr>
      <vt:lpstr>Слайд 23</vt:lpstr>
      <vt:lpstr>Слайд 24</vt:lpstr>
      <vt:lpstr>Святослав Игоревич (942—март 972) — великий князь киевский (945—972), самостоятельно правил с 964, по другим данным, примерно с 960.</vt:lpstr>
      <vt:lpstr>Походы  Святослава (ПВЛ)</vt:lpstr>
      <vt:lpstr>Слайд 27</vt:lpstr>
      <vt:lpstr>Основные моменты правления</vt:lpstr>
      <vt:lpstr>3.Полюдье.</vt:lpstr>
      <vt:lpstr>3.Полюдье.</vt:lpstr>
      <vt:lpstr>3.Полюдье.</vt:lpstr>
      <vt:lpstr>3.Полюдье.</vt:lpstr>
      <vt:lpstr>Киевская Русь</vt:lpstr>
      <vt:lpstr>Социальная структура Киевской Руси</vt:lpstr>
      <vt:lpstr>Ярослав Владимирович Мудрый (1016 — 20 февраля 1054)</vt:lpstr>
      <vt:lpstr>Софийский собор (Киев) 1037 </vt:lpstr>
      <vt:lpstr>  Богоматерь Оранта (Нерушимая Стена). Мозаика в алтаре собора, XI век</vt:lpstr>
      <vt:lpstr>Благовещение. Мозаика на алтарных столбах, XI век</vt:lpstr>
      <vt:lpstr>Триумвират Ярославичей</vt:lpstr>
      <vt:lpstr>Владимир Мономах (1113-1125)</vt:lpstr>
      <vt:lpstr>Мстислав Великий (1125-1132)</vt:lpstr>
      <vt:lpstr>Любечский съезд-1097</vt:lpstr>
      <vt:lpstr>Причины феодальной раздробленности</vt:lpstr>
      <vt:lpstr>Крупнейшие княжества</vt:lpstr>
      <vt:lpstr>Новгородская боярская республика</vt:lpstr>
      <vt:lpstr>Владимиро-Суздальское княжество</vt:lpstr>
      <vt:lpstr>Галицко-Волынское княжество</vt:lpstr>
      <vt:lpstr>Культура Древней Руси ЗОДЧЕСТВО</vt:lpstr>
      <vt:lpstr>Культура Древней Руси ЗОДЧЕСТВО</vt:lpstr>
      <vt:lpstr>Культура Древней Руси ЗОДЧЕСТВО</vt:lpstr>
      <vt:lpstr>Культура Древней Руси изобразительное искусство</vt:lpstr>
      <vt:lpstr>Образование монгольской державы</vt:lpstr>
      <vt:lpstr>Нашествие Батыя на Русь</vt:lpstr>
      <vt:lpstr>Последствия нашествия</vt:lpstr>
      <vt:lpstr>Ордынское иго</vt:lpstr>
      <vt:lpstr>Борьба против западной агрессии в XIII веке</vt:lpstr>
      <vt:lpstr>Значение побед Александра Невского (1236-1252+)</vt:lpstr>
      <vt:lpstr>Александр Невский и Орда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Славяне и Древняя Русь</dc:title>
  <dc:creator>Home</dc:creator>
  <cp:lastModifiedBy>smolapo</cp:lastModifiedBy>
  <cp:revision>12</cp:revision>
  <dcterms:created xsi:type="dcterms:W3CDTF">2015-10-06T17:24:39Z</dcterms:created>
  <dcterms:modified xsi:type="dcterms:W3CDTF">2016-09-16T09:27:02Z</dcterms:modified>
</cp:coreProperties>
</file>