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262" r:id="rId4"/>
    <p:sldId id="258" r:id="rId5"/>
    <p:sldId id="278" r:id="rId6"/>
    <p:sldId id="283" r:id="rId7"/>
    <p:sldId id="259" r:id="rId8"/>
    <p:sldId id="263" r:id="rId9"/>
    <p:sldId id="265" r:id="rId10"/>
    <p:sldId id="271" r:id="rId11"/>
    <p:sldId id="272" r:id="rId12"/>
    <p:sldId id="273" r:id="rId13"/>
    <p:sldId id="275" r:id="rId14"/>
    <p:sldId id="277" r:id="rId15"/>
    <p:sldId id="268" r:id="rId16"/>
    <p:sldId id="269" r:id="rId17"/>
    <p:sldId id="276" r:id="rId18"/>
    <p:sldId id="264" r:id="rId19"/>
    <p:sldId id="274" r:id="rId20"/>
    <p:sldId id="266" r:id="rId21"/>
    <p:sldId id="267" r:id="rId22"/>
    <p:sldId id="291" r:id="rId23"/>
    <p:sldId id="281" r:id="rId24"/>
    <p:sldId id="282" r:id="rId25"/>
    <p:sldId id="292" r:id="rId26"/>
    <p:sldId id="270" r:id="rId27"/>
    <p:sldId id="293" r:id="rId28"/>
    <p:sldId id="260" r:id="rId29"/>
    <p:sldId id="288" r:id="rId30"/>
    <p:sldId id="289" r:id="rId31"/>
    <p:sldId id="261" r:id="rId32"/>
    <p:sldId id="303" r:id="rId33"/>
    <p:sldId id="304" r:id="rId34"/>
    <p:sldId id="297" r:id="rId35"/>
    <p:sldId id="300" r:id="rId36"/>
    <p:sldId id="301" r:id="rId37"/>
    <p:sldId id="302" r:id="rId38"/>
    <p:sldId id="284" r:id="rId39"/>
    <p:sldId id="279" r:id="rId40"/>
    <p:sldId id="286" r:id="rId41"/>
    <p:sldId id="287" r:id="rId42"/>
    <p:sldId id="280" r:id="rId43"/>
    <p:sldId id="294" r:id="rId44"/>
    <p:sldId id="290" r:id="rId45"/>
    <p:sldId id="299" r:id="rId46"/>
    <p:sldId id="295" r:id="rId47"/>
    <p:sldId id="296" r:id="rId48"/>
    <p:sldId id="29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E340-E223-436D-8AE8-81A16F6EA24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0F10C-9434-4B22-8025-49B593EF08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0F10C-9434-4B22-8025-49B593EF0851}" type="slidenum">
              <a:rPr lang="ru-RU" smtClean="0"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7FD74-D8E9-456B-9A1E-19B3E36A4748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C3BB32-7B2C-4B69-9244-3D2AA42766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Художественная культура Средневековой Европы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1. Этапы развития</a:t>
            </a:r>
            <a:endParaRPr lang="ru-RU" b="1" i="1" dirty="0" smtClean="0"/>
          </a:p>
          <a:p>
            <a:pPr algn="just"/>
            <a:r>
              <a:rPr lang="ru-RU" dirty="0" smtClean="0"/>
              <a:t>2.  Особенности средневекового общества. </a:t>
            </a:r>
            <a:endParaRPr lang="ru-RU" b="1" i="1" dirty="0" smtClean="0"/>
          </a:p>
          <a:p>
            <a:pPr algn="just"/>
            <a:r>
              <a:rPr lang="ru-RU" dirty="0" smtClean="0"/>
              <a:t>3. Мир средневекового человека, городская и рыцарская культура,</a:t>
            </a:r>
            <a:endParaRPr lang="ru-RU" b="1" i="1" dirty="0" smtClean="0"/>
          </a:p>
          <a:p>
            <a:pPr algn="just"/>
            <a:r>
              <a:rPr lang="ru-RU" dirty="0" smtClean="0"/>
              <a:t>4. Основные стили искусства: романский и готический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Каролингское Возрождение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Каролингский Ренессанс (фр. </a:t>
            </a:r>
            <a:r>
              <a:rPr lang="ru-RU" dirty="0" err="1" smtClean="0"/>
              <a:t>renaissance</a:t>
            </a:r>
            <a:r>
              <a:rPr lang="ru-RU" dirty="0" smtClean="0"/>
              <a:t> </a:t>
            </a:r>
            <a:r>
              <a:rPr lang="ru-RU" dirty="0" err="1" smtClean="0"/>
              <a:t>carolingienne</a:t>
            </a:r>
            <a:r>
              <a:rPr lang="ru-RU" dirty="0" smtClean="0"/>
              <a:t>) — период интеллектуального и культурного возрождения в Западной Европе в конце VIII—середине IX века, в эпоху правления королей франков Карла Великого, Людовика Благочестивого и Карла Лысого из династии Каролингов. В это время наблюдался расцвет литературы, искусств, архитектуры, юриспруденции, а также теологических изысканий. Во время Каролингского возрождения мощный импульс получило развитие средневековой латыни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Каролингское возрождение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Центром Каролингского возрождения был своеобразный кружок при дворе Карла Великого, так называемая «Дворцовая Академия», которой руководил </a:t>
            </a:r>
            <a:r>
              <a:rPr lang="ru-RU" dirty="0" err="1" smtClean="0"/>
              <a:t>Алкуин</a:t>
            </a:r>
            <a:r>
              <a:rPr lang="ru-RU" dirty="0" smtClean="0"/>
              <a:t>. В кружке участвовали Карл Великий, его биограф </a:t>
            </a:r>
            <a:r>
              <a:rPr lang="ru-RU" dirty="0" err="1" smtClean="0"/>
              <a:t>Эйнгард</a:t>
            </a:r>
            <a:r>
              <a:rPr lang="ru-RU" dirty="0" smtClean="0"/>
              <a:t>, поэт </a:t>
            </a:r>
            <a:r>
              <a:rPr lang="ru-RU" dirty="0" err="1" smtClean="0"/>
              <a:t>Ангильберт</a:t>
            </a:r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Алкуин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друг и советник императора — Альбин </a:t>
            </a:r>
            <a:r>
              <a:rPr lang="ru-RU" dirty="0" err="1" smtClean="0"/>
              <a:t>Флакк</a:t>
            </a:r>
            <a:r>
              <a:rPr lang="ru-RU" dirty="0" smtClean="0"/>
              <a:t> (</a:t>
            </a:r>
            <a:r>
              <a:rPr lang="ru-RU" dirty="0" err="1" smtClean="0"/>
              <a:t>Алкуин</a:t>
            </a:r>
            <a:r>
              <a:rPr lang="ru-RU" dirty="0" smtClean="0"/>
              <a:t>; </a:t>
            </a:r>
            <a:r>
              <a:rPr lang="ru-RU" dirty="0" err="1" smtClean="0"/>
              <a:t>ок</a:t>
            </a:r>
            <a:r>
              <a:rPr lang="ru-RU" dirty="0" smtClean="0"/>
              <a:t>. 735—804), теолог и поэт, получил образование в Риме, а затем в Англии был библиотекарем кафедрального собора в Йорке. В праздник Рождества 800 г. </a:t>
            </a:r>
            <a:r>
              <a:rPr lang="ru-RU" dirty="0" err="1" smtClean="0"/>
              <a:t>Алкуин</a:t>
            </a:r>
            <a:r>
              <a:rPr lang="ru-RU" dirty="0" smtClean="0"/>
              <a:t> преподнес Карлу Великому Библию с исправленным им текстом. В г. Туре, куда </a:t>
            </a:r>
            <a:r>
              <a:rPr lang="ru-RU" dirty="0" err="1" smtClean="0"/>
              <a:t>Алкуин</a:t>
            </a:r>
            <a:r>
              <a:rPr lang="ru-RU" dirty="0" smtClean="0"/>
              <a:t> был назначен аббатом, он организовал скрипторий. В 830—840-х гг. там переписывали экземпляры Священного Писания в редакции </a:t>
            </a:r>
            <a:r>
              <a:rPr lang="ru-RU" dirty="0" err="1" smtClean="0"/>
              <a:t>Алкуина</a:t>
            </a:r>
            <a:r>
              <a:rPr lang="ru-RU" dirty="0" smtClean="0"/>
              <a:t>, украшенные миниатюрами. </a:t>
            </a:r>
            <a:r>
              <a:rPr lang="ru-RU" dirty="0" err="1" smtClean="0"/>
              <a:t>Алкуин</a:t>
            </a:r>
            <a:r>
              <a:rPr lang="ru-RU" dirty="0" smtClean="0"/>
              <a:t> возглавил созданную Карлом Великим "</a:t>
            </a:r>
            <a:r>
              <a:rPr lang="ru-RU" dirty="0" err="1" smtClean="0"/>
              <a:t>Палатинскую</a:t>
            </a:r>
            <a:r>
              <a:rPr lang="ru-RU" dirty="0" smtClean="0"/>
              <a:t> школу".</a:t>
            </a:r>
            <a:endParaRPr lang="ru-RU" dirty="0"/>
          </a:p>
        </p:txBody>
      </p:sp>
      <p:pic>
        <p:nvPicPr>
          <p:cNvPr id="12290" name="Picture 2" descr="C:\Documents and Settings\admin\Мои документы\Владение Дмитрия Федотова\Работа\Презентации\alkuin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58145" y="1676400"/>
            <a:ext cx="374556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Каролингская Архитектура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архитектуре Каролингского Ренессанса переплелись стили античной, византийской и средневековой архитектур. Это было связано с походами Карла в Италию, где его архитекторы могли познакомиться с опытом строительства базилик, а также украшения колонн и капителей. Вместе с тем, появляются и собственно франкские новшества, например, </a:t>
            </a:r>
            <a:r>
              <a:rPr lang="ru-RU" dirty="0" err="1" smtClean="0"/>
              <a:t>вестверк</a:t>
            </a:r>
            <a:r>
              <a:rPr lang="ru-RU" dirty="0" smtClean="0"/>
              <a:t>. Любовь к </a:t>
            </a:r>
            <a:r>
              <a:rPr lang="ru-RU" dirty="0" err="1" smtClean="0"/>
              <a:t>многоалтарным</a:t>
            </a:r>
            <a:r>
              <a:rPr lang="ru-RU" dirty="0" smtClean="0"/>
              <a:t> храмам с башнями впоследствии была унаследована романским стилем. Из светской архитектуры появляются </a:t>
            </a:r>
            <a:r>
              <a:rPr lang="ru-RU" dirty="0" err="1" smtClean="0"/>
              <a:t>пфальцы</a:t>
            </a:r>
            <a:r>
              <a:rPr lang="ru-RU" dirty="0" smtClean="0"/>
              <a:t> — «путевые дворцы» для временного проживания императора. В них чётко прослеживаются древнеримские традиции.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Из исторических источников известно, что в это время велось обширное строительство, однако до наших дней дошли только немногие сооружения. Среди памятников каролингской архитектуры наиболее сохранны </a:t>
            </a:r>
            <a:r>
              <a:rPr lang="ru-RU" dirty="0" err="1" smtClean="0"/>
              <a:t>палатинская</a:t>
            </a:r>
            <a:r>
              <a:rPr lang="ru-RU" dirty="0" smtClean="0"/>
              <a:t> капелла в </a:t>
            </a:r>
            <a:r>
              <a:rPr lang="ru-RU" dirty="0" err="1" smtClean="0"/>
              <a:t>Ахене</a:t>
            </a:r>
            <a:r>
              <a:rPr lang="ru-RU" dirty="0" smtClean="0"/>
              <a:t> (788—805), капелла-ротонда </a:t>
            </a:r>
            <a:r>
              <a:rPr lang="ru-RU" dirty="0" err="1" smtClean="0"/>
              <a:t>Санкт-Михаэль</a:t>
            </a:r>
            <a:r>
              <a:rPr lang="ru-RU" dirty="0" smtClean="0"/>
              <a:t> при </a:t>
            </a:r>
            <a:r>
              <a:rPr lang="ru-RU" dirty="0" err="1" smtClean="0"/>
              <a:t>Фульдском</a:t>
            </a:r>
            <a:r>
              <a:rPr lang="ru-RU" dirty="0" smtClean="0"/>
              <a:t> аббатстве (820—822), монастырские ворота в </a:t>
            </a:r>
            <a:r>
              <a:rPr lang="ru-RU" dirty="0" err="1" smtClean="0"/>
              <a:t>Лорше</a:t>
            </a:r>
            <a:r>
              <a:rPr lang="ru-RU" dirty="0" smtClean="0"/>
              <a:t> (около 800). Храмы и дворцы часто украшались внутри мозаиками и фресками.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Вестверк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монументальный западный фасад церквей, расположенный перпендикулярно главному нефу. </a:t>
            </a:r>
            <a:r>
              <a:rPr lang="ru-RU" dirty="0" err="1" smtClean="0"/>
              <a:t>Вестверки</a:t>
            </a:r>
            <a:r>
              <a:rPr lang="ru-RU" dirty="0" smtClean="0"/>
              <a:t> характерны для церквей эпохи Каролингов, </a:t>
            </a:r>
            <a:r>
              <a:rPr lang="ru-RU" dirty="0" err="1" smtClean="0"/>
              <a:t>Оттонидов</a:t>
            </a:r>
            <a:r>
              <a:rPr lang="ru-RU" dirty="0" smtClean="0"/>
              <a:t> и церквей, построенных в романском стиле. </a:t>
            </a:r>
            <a:r>
              <a:rPr lang="ru-RU" dirty="0" err="1" smtClean="0"/>
              <a:t>Вестверк</a:t>
            </a:r>
            <a:r>
              <a:rPr lang="ru-RU" dirty="0" smtClean="0"/>
              <a:t>, как правило, состоит из основной башни и одной или двух примыкающих башен. В </a:t>
            </a:r>
            <a:r>
              <a:rPr lang="ru-RU" dirty="0" err="1" smtClean="0"/>
              <a:t>вестверке</a:t>
            </a:r>
            <a:r>
              <a:rPr lang="ru-RU" dirty="0" smtClean="0"/>
              <a:t> находится главный церковный портал и хоры.</a:t>
            </a:r>
            <a:endParaRPr lang="ru-RU" dirty="0"/>
          </a:p>
        </p:txBody>
      </p:sp>
      <p:pic>
        <p:nvPicPr>
          <p:cNvPr id="4098" name="Picture 2" descr="C:\Documents and Settings\admin\Мои документы\Владение Дмитрия Федотова\Работа\Презентации\481px-Stiftskirche-BadMuenstereifel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95255" y="714356"/>
            <a:ext cx="4443865" cy="5534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Ахенский</a:t>
            </a:r>
            <a:r>
              <a:rPr lang="ru-RU" dirty="0" smtClean="0"/>
              <a:t> собор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Кафедральный собор епархии </a:t>
            </a:r>
            <a:r>
              <a:rPr lang="ru-RU" sz="1600" dirty="0" err="1" smtClean="0"/>
              <a:t>Аахена</a:t>
            </a:r>
            <a:r>
              <a:rPr lang="ru-RU" sz="1600" dirty="0" smtClean="0"/>
              <a:t>, в котором столетия короновались императоры Священной Римской империи. Древнейшая и наиболее драгоценная часть соборного комплекса разных эпох — дворцовая капелла-усыпальница Карла Великого (796—806), в соответствии с заветами византийской архитектуры представляющая собой по форме восьмиугольник высотой в 31 метр и диаметром около 32 метров.</a:t>
            </a:r>
            <a:endParaRPr lang="ru-RU" sz="1600" dirty="0"/>
          </a:p>
        </p:txBody>
      </p:sp>
      <p:pic>
        <p:nvPicPr>
          <p:cNvPr id="9218" name="Picture 2" descr="C:\Documents and Settings\admin\Мои документы\Владение Дмитрия Федотова\Работа\Презентации\800px-Aachener_dom_oktagon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4380" y="1500174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Ахенский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10242" name="Picture 2" descr="C:\Documents and Settings\admin\Мои документы\Владение Дмитрия Федотова\Работа\Презентации\800px-Königsthron_Aachener_Dom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4202651" cy="3151988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Мои документы\Владение Дмитрия Федотова\Работа\Презентации\800px-Aachen_Dom_um_1900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41013"/>
            <a:ext cx="4038600" cy="2993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Лоршский</a:t>
            </a:r>
            <a:r>
              <a:rPr lang="ru-RU" dirty="0" smtClean="0"/>
              <a:t> монастырь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один из главных центров Каролингского возрождения.</a:t>
            </a:r>
            <a:endParaRPr lang="ru-RU" dirty="0"/>
          </a:p>
        </p:txBody>
      </p:sp>
      <p:pic>
        <p:nvPicPr>
          <p:cNvPr id="13314" name="Picture 2" descr="C:\Documents and Settings\admin\Мои документы\Владение Дмитрия Федотова\Работа\Презентации\788px-Kloster_Lorsch_04.web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271" r="5271"/>
          <a:stretch>
            <a:fillRect/>
          </a:stretch>
        </p:blipFill>
        <p:spPr bwMode="auto">
          <a:xfrm>
            <a:off x="3384030" y="1101541"/>
            <a:ext cx="4725475" cy="4023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Песнь о Роланде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"Песнь о Роланде" - самая</a:t>
            </a:r>
          </a:p>
          <a:p>
            <a:pPr algn="just"/>
            <a:r>
              <a:rPr lang="ru-RU" dirty="0" smtClean="0"/>
              <a:t>знаменитая   из   поэм  французского  средневековья.  Поводом  для  создания</a:t>
            </a:r>
          </a:p>
          <a:p>
            <a:pPr algn="just"/>
            <a:r>
              <a:rPr lang="ru-RU" dirty="0" smtClean="0"/>
              <a:t>эпической  поэмы  послужили  далекие  события  778  года, когда Карл Великий</a:t>
            </a:r>
          </a:p>
          <a:p>
            <a:pPr algn="just"/>
            <a:r>
              <a:rPr lang="ru-RU" dirty="0" smtClean="0"/>
              <a:t>вмешался   в  </a:t>
            </a:r>
            <a:r>
              <a:rPr lang="ru-RU" dirty="0" err="1" smtClean="0"/>
              <a:t>междуусобные</a:t>
            </a:r>
            <a:r>
              <a:rPr lang="ru-RU" dirty="0" smtClean="0"/>
              <a:t>  распри  мусульманской  Испании.  Взяв  несколько</a:t>
            </a:r>
          </a:p>
          <a:p>
            <a:pPr algn="just"/>
            <a:r>
              <a:rPr lang="ru-RU" dirty="0" smtClean="0"/>
              <a:t>городов,  Карл  осадил  Сарагосу, однако через несколько недель вынужден был</a:t>
            </a:r>
          </a:p>
          <a:p>
            <a:pPr algn="just"/>
            <a:r>
              <a:rPr lang="ru-RU" dirty="0" smtClean="0"/>
              <a:t>снять  осаду  и вернуться за Пиренеи из-за осложнений в собственной империи.</a:t>
            </a:r>
          </a:p>
          <a:p>
            <a:pPr algn="just"/>
            <a:r>
              <a:rPr lang="ru-RU" dirty="0" smtClean="0"/>
              <a:t>Баски  при поддержке мавров напали в </a:t>
            </a:r>
            <a:r>
              <a:rPr lang="ru-RU" dirty="0" err="1" smtClean="0"/>
              <a:t>Ронсевальском</a:t>
            </a:r>
            <a:r>
              <a:rPr lang="ru-RU" dirty="0" smtClean="0"/>
              <a:t> ущелье на </a:t>
            </a:r>
            <a:r>
              <a:rPr lang="ru-RU" dirty="0" err="1" smtClean="0"/>
              <a:t>аръергард</a:t>
            </a:r>
            <a:r>
              <a:rPr lang="ru-RU" dirty="0" smtClean="0"/>
              <a:t> Карла</a:t>
            </a:r>
          </a:p>
          <a:p>
            <a:pPr algn="just"/>
            <a:r>
              <a:rPr lang="ru-RU" dirty="0" smtClean="0"/>
              <a:t>и   перебили  отступающих  франков.  Среди  других  в  этом  бою  погиб,  по</a:t>
            </a:r>
          </a:p>
          <a:p>
            <a:pPr algn="just"/>
            <a:r>
              <a:rPr lang="ru-RU" dirty="0" smtClean="0"/>
              <a:t>свидетельству  </a:t>
            </a:r>
            <a:r>
              <a:rPr lang="ru-RU" dirty="0" err="1" smtClean="0"/>
              <a:t>Эгинхара</a:t>
            </a:r>
            <a:r>
              <a:rPr lang="ru-RU" dirty="0" smtClean="0"/>
              <a:t>,  историографа  Карла Великого, "</a:t>
            </a:r>
            <a:r>
              <a:rPr lang="ru-RU" dirty="0" err="1" smtClean="0"/>
              <a:t>Хруотланд</a:t>
            </a:r>
            <a:r>
              <a:rPr lang="ru-RU" dirty="0" smtClean="0"/>
              <a:t>, маркграф</a:t>
            </a:r>
          </a:p>
          <a:p>
            <a:pPr algn="just"/>
            <a:r>
              <a:rPr lang="ru-RU" dirty="0" smtClean="0"/>
              <a:t>Бретани".</a:t>
            </a:r>
            <a:endParaRPr lang="ru-RU" dirty="0"/>
          </a:p>
        </p:txBody>
      </p:sp>
      <p:pic>
        <p:nvPicPr>
          <p:cNvPr id="5122" name="Picture 2" descr="C:\Documents and Settings\admin\Мои документы\Владение Дмитрия Федотова\Работа\Презентации\Rolandfeal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506702"/>
            <a:ext cx="3286000" cy="474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Песнь о Роланде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Роланд увидел: битвы не минуть,</a:t>
            </a:r>
          </a:p>
          <a:p>
            <a:pPr>
              <a:buNone/>
            </a:pPr>
            <a:r>
              <a:rPr lang="ru-RU" dirty="0" smtClean="0"/>
              <a:t>Как лев иль леопард, стал горд и лют,</a:t>
            </a:r>
          </a:p>
          <a:p>
            <a:pPr>
              <a:buNone/>
            </a:pPr>
            <a:r>
              <a:rPr lang="ru-RU" dirty="0" smtClean="0"/>
              <a:t>Воскликнул громко: "Побратим и друг!</a:t>
            </a:r>
          </a:p>
          <a:p>
            <a:pPr>
              <a:buNone/>
            </a:pPr>
            <a:r>
              <a:rPr lang="ru-RU" dirty="0" smtClean="0"/>
              <a:t>Вам говорить такое не к лицу.</a:t>
            </a:r>
          </a:p>
          <a:p>
            <a:pPr>
              <a:buNone/>
            </a:pPr>
            <a:r>
              <a:rPr lang="ru-RU" dirty="0" smtClean="0"/>
              <a:t>Не зря нас Карл оставил с войском тут:</a:t>
            </a:r>
          </a:p>
          <a:p>
            <a:pPr>
              <a:buNone/>
            </a:pPr>
            <a:r>
              <a:rPr lang="ru-RU" dirty="0" smtClean="0"/>
              <a:t>Не знает страха ни один француз,</a:t>
            </a:r>
          </a:p>
          <a:p>
            <a:pPr>
              <a:buNone/>
            </a:pPr>
            <a:r>
              <a:rPr lang="ru-RU" dirty="0" smtClean="0"/>
              <a:t>И двадцать тысяч их у нас в полку.</a:t>
            </a:r>
          </a:p>
          <a:p>
            <a:pPr>
              <a:buNone/>
            </a:pPr>
            <a:r>
              <a:rPr lang="ru-RU" dirty="0" smtClean="0"/>
              <a:t>Вассал </a:t>
            </a:r>
            <a:r>
              <a:rPr lang="ru-RU" dirty="0" err="1" smtClean="0"/>
              <a:t>сеньеру</a:t>
            </a:r>
            <a:r>
              <a:rPr lang="ru-RU" dirty="0" smtClean="0"/>
              <a:t> служит своему.</a:t>
            </a:r>
          </a:p>
          <a:p>
            <a:pPr>
              <a:buNone/>
            </a:pPr>
            <a:r>
              <a:rPr lang="ru-RU" dirty="0" smtClean="0"/>
              <a:t>Он терпит зимний холод и жару,</a:t>
            </a:r>
          </a:p>
          <a:p>
            <a:pPr>
              <a:buNone/>
            </a:pPr>
            <a:r>
              <a:rPr lang="ru-RU" dirty="0" smtClean="0"/>
              <a:t>Кровь за него не жаль пролить ему.</a:t>
            </a:r>
          </a:p>
          <a:p>
            <a:pPr>
              <a:buNone/>
            </a:pPr>
            <a:r>
              <a:rPr lang="ru-RU" dirty="0" smtClean="0"/>
              <a:t>Копьем дадите вы отпор врагу.</a:t>
            </a:r>
          </a:p>
          <a:p>
            <a:pPr>
              <a:buNone/>
            </a:pPr>
            <a:r>
              <a:rPr lang="ru-RU" dirty="0" smtClean="0"/>
              <a:t>Я </a:t>
            </a:r>
            <a:r>
              <a:rPr lang="ru-RU" dirty="0" err="1" smtClean="0"/>
              <a:t>Дюрандаль</a:t>
            </a:r>
            <a:r>
              <a:rPr lang="ru-RU" dirty="0" smtClean="0"/>
              <a:t>, что Карл мне дал, возьму.</a:t>
            </a:r>
          </a:p>
          <a:p>
            <a:pPr>
              <a:buNone/>
            </a:pPr>
            <a:r>
              <a:rPr lang="ru-RU" dirty="0" smtClean="0"/>
              <a:t>Кто б ни владел им, если я паду,</a:t>
            </a:r>
          </a:p>
          <a:p>
            <a:pPr>
              <a:buNone/>
            </a:pPr>
            <a:r>
              <a:rPr lang="ru-RU" dirty="0" smtClean="0"/>
              <a:t>Пусть скажет, что покойник был не трус"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Российская и западная медиевистика считают началом средневековья крушение Западной Римской империи в конце V века (считается, что империя прекратила своё существование 4 сентября 476 года, когда Ромул Август отрёкся от престола) Относительно конца средневековья у историков нет единого мнения. Предлагалось считать таковым: падение Константинополя (1453), изобретение книгопечатания (середина XV века), открытие Америки (1492), начало Реформации (1517), начало Английской революции (1640), конец Тридцатилетней войны(1648)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Священная Римская Империя Германской Нации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Sacrum Imperium Romanum Nationis Teutonicae</a:t>
            </a:r>
            <a:endParaRPr lang="ru-RU" dirty="0" smtClean="0"/>
          </a:p>
          <a:p>
            <a:pPr algn="just"/>
            <a:r>
              <a:rPr lang="ru-RU" dirty="0" smtClean="0"/>
              <a:t>государственное образование, существовавшее с 962 по 1806 годы и объединявшее многие территории Европы. В период наивысшего расцвета в состав империи входили Германия, являвшаяся её ядром, северная и средняя Италия, Нидерланды, Чехия, а также некоторые регионы Франции. С 1134 года формально состояло из трёх королевств: Германии, Италии и Бургундии. С 1135 года в состав империи вошло королевство Чехия, официальный статус которого в составе империи был окончательно урегулирован в 1212 году. Во главе империи стоял император. Императорский титул не был наследственным, а присваивался по итогам избрания коллегией </a:t>
            </a:r>
            <a:r>
              <a:rPr lang="ru-RU" b="1" dirty="0" smtClean="0"/>
              <a:t>курфюрстов</a:t>
            </a:r>
            <a:endParaRPr lang="ru-RU" b="1" dirty="0"/>
          </a:p>
        </p:txBody>
      </p:sp>
      <p:pic>
        <p:nvPicPr>
          <p:cNvPr id="7170" name="Picture 2" descr="C:\Documents and Settings\admin\Мои документы\Владение Дмитрия Федотова\Работа\Презентации\Wappen_röm.kais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27805" y="2179320"/>
            <a:ext cx="4206240" cy="35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Владение Дмитрия Федотова\Работа\Презентации\11867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62218"/>
            <a:ext cx="6215106" cy="6105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Рыцарь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средневековый дворянский почётный титул в Европе. Рыцарство как военное и землевладельческое сословие </a:t>
            </a:r>
            <a:r>
              <a:rPr lang="ru-RU" dirty="0" smtClean="0"/>
              <a:t>возникло в </a:t>
            </a:r>
            <a:r>
              <a:rPr lang="en-US" dirty="0" smtClean="0"/>
              <a:t>VIII </a:t>
            </a:r>
            <a:r>
              <a:rPr lang="ru-RU" dirty="0" smtClean="0"/>
              <a:t>веке Подвергшись воздействию церкви и поэзии, оно выработало нравственный и эстетический идеал воина, а в эпоху Крестовых походов, под влиянием возникших тогда духовно-рыцарских орденов, замкнулось в наследственную </a:t>
            </a:r>
            <a:r>
              <a:rPr lang="ru-RU" dirty="0" smtClean="0"/>
              <a:t>аристократию.</a:t>
            </a:r>
            <a:endParaRPr lang="ru-RU" dirty="0"/>
          </a:p>
        </p:txBody>
      </p:sp>
      <p:pic>
        <p:nvPicPr>
          <p:cNvPr id="7170" name="Picture 2" descr="C:\Documents and Settings\admin\Мои документы\Владение Дмитрия Федотова\Работа\Презентации\Codex_Manesse_Hartmann_von_A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474"/>
            <a:ext cx="4000528" cy="590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Рыцарство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Сам образ средневековья часто ассоциируется с колоритной фигурой рыцаря в латах. Рыцари - профессиональные воины - представляли собой корпорацию, членов которого объединяли образ жизни, этические ценности, личностные идеалы. Рыцарская культура производится в феодальном среде. Само состояние феодалов был неоднородным. Немногочисленную элиту феодального класса образовывали крупнейшие землевладельцы - носители громких титулов. Эти наиболее родовитые и благородные рыцари были во главе своих жен, время настоящих армий. Рыцари рангом ниже служили в этих дружинах со своими отрядами, которые появлялись по первому зову господина. На нижних уровнях рыцарской иерархии стояли безземельные рыцари, все достояние которых находилось в военной выучке и оружия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Рыцарство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согласно </a:t>
            </a:r>
            <a:r>
              <a:rPr lang="ru-RU" dirty="0" smtClean="0"/>
              <a:t>распространенным в рыцарском среде представлениями, настоящий рыцарь должен был происходить из хорошего рода. Уважающий себя рыцарь ссылался для подтверждения своего благородного происхождения на ветвистое генеалогическое древо, имел фамильный герб и родовой девиз. Принадлежность к состоянию передавалась по наследству, в редких случаях в рыцари посвящали за исключительные военные подвиги. Строгость правил стала подниматься по мере развития городов - эту привилегию стали все чаще покупать. В разных странах существовали подобные системы воспитания рыцарей. Мальчика учили верховой езде, владению оружием - прежде мечом и копьем, а также борьбе и плаванию. Он становился пажом, потом оруженосцем при рыцари. Лишь после этого юноша удостаивался чести пройти через обряд посвящения в рыцари. Существовала и специальная литература, посвященная рыцарским «искусствам». Будущего рыцаря учили, кроме прочего, и приемам охоты. Она считалась второй после войны занятием, достойным рыцаря.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Рыцарские доблести: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мужество</a:t>
            </a:r>
            <a:r>
              <a:rPr lang="ru-RU" dirty="0" smtClean="0"/>
              <a:t>, отвага (фр. </a:t>
            </a:r>
            <a:r>
              <a:rPr lang="ru-RU" dirty="0" err="1" smtClean="0"/>
              <a:t>prouesse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верность</a:t>
            </a:r>
            <a:r>
              <a:rPr lang="ru-RU" dirty="0" smtClean="0"/>
              <a:t>, преданность (фр. </a:t>
            </a:r>
            <a:r>
              <a:rPr lang="ru-RU" dirty="0" err="1" smtClean="0"/>
              <a:t>loyauté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великодушие </a:t>
            </a:r>
            <a:r>
              <a:rPr lang="ru-RU" dirty="0" smtClean="0"/>
              <a:t>(фр. </a:t>
            </a:r>
            <a:r>
              <a:rPr lang="ru-RU" dirty="0" err="1" smtClean="0"/>
              <a:t>largesse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благоразумие </a:t>
            </a:r>
            <a:r>
              <a:rPr lang="ru-RU" dirty="0" smtClean="0"/>
              <a:t>(фр. </a:t>
            </a:r>
            <a:r>
              <a:rPr lang="ru-RU" dirty="0" err="1" smtClean="0"/>
              <a:t>le</a:t>
            </a:r>
            <a:r>
              <a:rPr lang="ru-RU" dirty="0" smtClean="0"/>
              <a:t> </a:t>
            </a:r>
            <a:r>
              <a:rPr lang="ru-RU" dirty="0" err="1" smtClean="0"/>
              <a:t>sens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учтивость</a:t>
            </a:r>
            <a:r>
              <a:rPr lang="ru-RU" dirty="0" smtClean="0"/>
              <a:t>, куртуазность, хорошие манеры вообще (фр. </a:t>
            </a:r>
            <a:r>
              <a:rPr lang="ru-RU" dirty="0" err="1" smtClean="0"/>
              <a:t>courtoisie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честь </a:t>
            </a:r>
            <a:r>
              <a:rPr lang="ru-RU" dirty="0" smtClean="0"/>
              <a:t>(фр. </a:t>
            </a:r>
            <a:r>
              <a:rPr lang="ru-RU" dirty="0" err="1" smtClean="0"/>
              <a:t>honneur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вольность</a:t>
            </a:r>
            <a:r>
              <a:rPr lang="ru-RU" dirty="0" smtClean="0"/>
              <a:t>, свобода (полная личная независимость, не считая обязанностей перед сюзереном) (фр. </a:t>
            </a:r>
            <a:r>
              <a:rPr lang="ru-RU" dirty="0" err="1" smtClean="0"/>
              <a:t>franchise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Турнир</a:t>
            </a:r>
            <a:endParaRPr lang="ru-RU" dirty="0"/>
          </a:p>
        </p:txBody>
      </p:sp>
      <p:pic>
        <p:nvPicPr>
          <p:cNvPr id="11266" name="Picture 2" descr="C:\Documents and Settings\admin\Мои документы\Владение Дмитрия Федотова\Работа\Презентации\p1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9314" y="1935163"/>
            <a:ext cx="676537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Крестовые походы.</a:t>
            </a:r>
            <a:endParaRPr lang="ru-RU" dirty="0"/>
          </a:p>
        </p:txBody>
      </p:sp>
      <p:pic>
        <p:nvPicPr>
          <p:cNvPr id="8194" name="Picture 2" descr="C:\Documents and Settings\admin\Мои документы\Владение Дмитрия Федотова\Работа\Презентации\1440-900-3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 Прекрасной Дамы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Ее вершиной считается светская лирическая поэзия трубадуров на народном языке, возникшей на юге Франции (Лангедок). Они создают культ Прекрасной Дамы, служа которой рыцарь должен следовать правилам «</a:t>
            </a:r>
            <a:r>
              <a:rPr lang="ru-RU" dirty="0" err="1" smtClean="0"/>
              <a:t>куртуазии</a:t>
            </a:r>
            <a:r>
              <a:rPr lang="ru-RU" dirty="0" smtClean="0"/>
              <a:t>». «</a:t>
            </a:r>
            <a:r>
              <a:rPr lang="ru-RU" dirty="0" err="1" smtClean="0"/>
              <a:t>Куртуазия</a:t>
            </a:r>
            <a:r>
              <a:rPr lang="ru-RU" dirty="0" smtClean="0"/>
              <a:t>», кроме воинской доблести, требовала умение вести себя в обществе, поддерживать разговор, петь. Был разработан особый ритуал ухаживания за дамой. Даже в любовной лирике, в описании чувств рыцаря к госпоже чаще всего используется характерна сословная терминология: присяга, служения, дарения, сеньор, вассал.</a:t>
            </a:r>
            <a:endParaRPr lang="ru-RU" dirty="0"/>
          </a:p>
        </p:txBody>
      </p:sp>
      <p:pic>
        <p:nvPicPr>
          <p:cNvPr id="2050" name="Picture 2" descr="C:\Documents and Settings\admin\Мои документы\Владение Дмитрия Федотова\Работа\Презентации\235179-strang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917700"/>
            <a:ext cx="5111750" cy="408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Трубадуры и труверы.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Рыцарская лирика трубадуров (от провансальского </a:t>
            </a:r>
            <a:r>
              <a:rPr lang="ru-RU" dirty="0" err="1" smtClean="0"/>
              <a:t>trobar</a:t>
            </a:r>
            <a:r>
              <a:rPr lang="ru-RU" dirty="0" smtClean="0"/>
              <a:t> - находить, создавать, изобретать) существовала на юге Франции, в Провансе, с конца XI по начало XIII </a:t>
            </a:r>
            <a:r>
              <a:rPr lang="ru-RU" dirty="0" smtClean="0"/>
              <a:t>в.</a:t>
            </a:r>
          </a:p>
          <a:p>
            <a:r>
              <a:rPr lang="ru-RU" dirty="0" smtClean="0"/>
              <a:t>Первый известный нам провансальский трубадур - </a:t>
            </a:r>
            <a:r>
              <a:rPr lang="ru-RU" dirty="0" err="1" smtClean="0"/>
              <a:t>Гильем</a:t>
            </a:r>
            <a:r>
              <a:rPr lang="ru-RU" dirty="0" smtClean="0"/>
              <a:t> </a:t>
            </a:r>
            <a:r>
              <a:rPr lang="ru-RU" dirty="0" err="1" smtClean="0"/>
              <a:t>Аквитанский</a:t>
            </a:r>
            <a:r>
              <a:rPr lang="ru-RU" dirty="0" smtClean="0"/>
              <a:t> (1071-1127). Знамениты также были </a:t>
            </a:r>
            <a:r>
              <a:rPr lang="ru-RU" dirty="0" err="1" smtClean="0"/>
              <a:t>Джауфре</a:t>
            </a:r>
            <a:r>
              <a:rPr lang="ru-RU" dirty="0" smtClean="0"/>
              <a:t> </a:t>
            </a:r>
            <a:r>
              <a:rPr lang="ru-RU" dirty="0" err="1" smtClean="0"/>
              <a:t>Рюдель</a:t>
            </a:r>
            <a:r>
              <a:rPr lang="ru-RU" dirty="0" smtClean="0"/>
              <a:t> (середина XII в.), </a:t>
            </a:r>
            <a:r>
              <a:rPr lang="ru-RU" dirty="0" err="1" smtClean="0"/>
              <a:t>Маркабрюн</a:t>
            </a:r>
            <a:r>
              <a:rPr lang="ru-RU" dirty="0" smtClean="0"/>
              <a:t> (середина XII в.), </a:t>
            </a:r>
            <a:r>
              <a:rPr lang="ru-RU" dirty="0" err="1" smtClean="0"/>
              <a:t>Бернарт</a:t>
            </a:r>
            <a:r>
              <a:rPr lang="ru-RU" dirty="0" smtClean="0"/>
              <a:t> де </a:t>
            </a:r>
            <a:r>
              <a:rPr lang="ru-RU" dirty="0" err="1" smtClean="0"/>
              <a:t>Вентадорн</a:t>
            </a:r>
            <a:r>
              <a:rPr lang="ru-RU" dirty="0" smtClean="0"/>
              <a:t> (годы творчества: 1150-1180), </a:t>
            </a:r>
            <a:r>
              <a:rPr lang="ru-RU" dirty="0" err="1" smtClean="0"/>
              <a:t>Гираут</a:t>
            </a:r>
            <a:r>
              <a:rPr lang="ru-RU" dirty="0" smtClean="0"/>
              <a:t> де </a:t>
            </a:r>
            <a:r>
              <a:rPr lang="ru-RU" dirty="0" err="1" smtClean="0"/>
              <a:t>Борнель</a:t>
            </a:r>
            <a:r>
              <a:rPr lang="ru-RU" dirty="0" smtClean="0"/>
              <a:t> (1162-1200), Бертран де Борн (</a:t>
            </a:r>
            <a:r>
              <a:rPr lang="ru-RU" dirty="0" err="1" smtClean="0"/>
              <a:t>ок</a:t>
            </a:r>
            <a:r>
              <a:rPr lang="ru-RU" dirty="0" smtClean="0"/>
              <a:t>. 1140-1215), Монах </a:t>
            </a:r>
            <a:r>
              <a:rPr lang="ru-RU" dirty="0" err="1" smtClean="0"/>
              <a:t>Монтаудонский</a:t>
            </a:r>
            <a:r>
              <a:rPr lang="ru-RU" dirty="0" smtClean="0"/>
              <a:t> (годы творчества: 1180-1213), Арнаут Даниэль (</a:t>
            </a:r>
            <a:r>
              <a:rPr lang="ru-RU" dirty="0" err="1" smtClean="0"/>
              <a:t>ок</a:t>
            </a:r>
            <a:r>
              <a:rPr lang="ru-RU" dirty="0" smtClean="0"/>
              <a:t>. 1140-1200), </a:t>
            </a:r>
            <a:r>
              <a:rPr lang="ru-RU" dirty="0" err="1" smtClean="0"/>
              <a:t>Пейре</a:t>
            </a:r>
            <a:r>
              <a:rPr lang="ru-RU" dirty="0" smtClean="0"/>
              <a:t> </a:t>
            </a:r>
            <a:r>
              <a:rPr lang="ru-RU" dirty="0" err="1" smtClean="0"/>
              <a:t>Видаль</a:t>
            </a:r>
            <a:r>
              <a:rPr lang="ru-RU" dirty="0" smtClean="0"/>
              <a:t> (последняя четверть XII в.) и др. Всего дошло более 2500 песен трубадуров.</a:t>
            </a:r>
            <a:endParaRPr lang="ru-RU" dirty="0"/>
          </a:p>
        </p:txBody>
      </p:sp>
      <p:pic>
        <p:nvPicPr>
          <p:cNvPr id="5122" name="Picture 2" descr="C:\Documents and Settings\admin\Мои документы\Владение Дмитрия Федотова\Работа\Презентации\63269266_2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49" y="1857365"/>
            <a:ext cx="5283231" cy="395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«Средние века»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Термин «средние века» (лат. </a:t>
            </a:r>
            <a:r>
              <a:rPr lang="ru-RU" sz="1600" dirty="0" err="1" smtClean="0"/>
              <a:t>medium</a:t>
            </a:r>
            <a:r>
              <a:rPr lang="ru-RU" sz="1600" dirty="0" smtClean="0"/>
              <a:t> </a:t>
            </a:r>
            <a:r>
              <a:rPr lang="ru-RU" sz="1600" dirty="0" err="1" smtClean="0"/>
              <a:t>ævum </a:t>
            </a:r>
            <a:r>
              <a:rPr lang="ru-RU" sz="1600" dirty="0" smtClean="0"/>
              <a:t>— средний век) был впервые введён итальянским гуманистом </a:t>
            </a:r>
            <a:r>
              <a:rPr lang="ru-RU" sz="1600" dirty="0" err="1" smtClean="0"/>
              <a:t>Флавио</a:t>
            </a:r>
            <a:r>
              <a:rPr lang="ru-RU" sz="1600" dirty="0" smtClean="0"/>
              <a:t> </a:t>
            </a:r>
            <a:r>
              <a:rPr lang="ru-RU" sz="1600" dirty="0" err="1" smtClean="0"/>
              <a:t>Бьондо</a:t>
            </a:r>
            <a:r>
              <a:rPr lang="ru-RU" sz="1600" dirty="0" smtClean="0"/>
              <a:t> (1453). До </a:t>
            </a:r>
            <a:r>
              <a:rPr lang="ru-RU" sz="1600" dirty="0" err="1" smtClean="0"/>
              <a:t>Бьондо</a:t>
            </a:r>
            <a:r>
              <a:rPr lang="ru-RU" sz="1600" dirty="0" smtClean="0"/>
              <a:t> доминирующим термином для обозначения периода со времени падения Западной Римской империи до Возрождения было введённое Петраркой понятие «тёмные века», которое в современной историографии означает более узкий отрезок времени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Лирика трубадуров пережила расцвет в последней четверти XI - начале XIII в., однако ее естественное развитие было прервано так называемыми “</a:t>
            </a:r>
            <a:r>
              <a:rPr lang="ru-RU" b="1" dirty="0" smtClean="0"/>
              <a:t>альбигойскими войнами</a:t>
            </a:r>
            <a:r>
              <a:rPr lang="ru-RU" dirty="0" smtClean="0"/>
              <a:t>” - крестовыми походами северофранцузских феодалов, стремившихся искоренить религиозные ереси. В результате Прованс был разграблен и разрушен, а большинству трубадуров пришлось бежать в Италию, на Пиренеи и в германские земли. Однако их поэзия оказала сильное воздействие на культуру северных завоевателей, где, впрочем, существовала собственная миросозерцательная и поэтическая почва для восприятия </a:t>
            </a:r>
            <a:r>
              <a:rPr lang="ru-RU" dirty="0" err="1" smtClean="0"/>
              <a:t>трубадурcкой</a:t>
            </a:r>
            <a:r>
              <a:rPr lang="ru-RU" dirty="0" smtClean="0"/>
              <a:t> традиции и где возникла лирика труверов, существовавшая с середины XII до середины XIII в.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Феодальный замок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Владение Дмитрия Федотова\Работа\Презентации\i_3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96" r="15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Замки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IX—XI вв. Европа покрылась феодальными замками. Замок— обычное жилище феодала — одновременно являлся крепостью, его убежищем и от внешних врагов, и от соседей-феодалов, и от восставших крестьян. Замок позволял феодалу господствовать над всей близлежащей округой и держать в подчинении все ее население. Особенно много замков было построено в связи с набегами норманнов, арабов и венгров.</a:t>
            </a:r>
            <a:endParaRPr lang="ru-RU" dirty="0"/>
          </a:p>
        </p:txBody>
      </p:sp>
      <p:pic>
        <p:nvPicPr>
          <p:cNvPr id="13314" name="Picture 2" descr="C:\Documents and Settings\admin\Мои документы\Владение Дмитрия Федотова\Работа\Презентации\1378871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797232"/>
            <a:ext cx="5111750" cy="433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конце 12 столетия в поместьях стали появляться новые сооружения - каменные башни - предшественники нового типа замков. Образец для первых каменных замков дал более прогрессивный феодализм Западной Европы. Там же был разработан и утвердился романский архитектурный </a:t>
            </a:r>
            <a:r>
              <a:rPr lang="ru-RU" dirty="0" smtClean="0"/>
              <a:t>стиль</a:t>
            </a:r>
          </a:p>
          <a:p>
            <a:pPr algn="just"/>
            <a:r>
              <a:rPr lang="ru-RU" dirty="0" smtClean="0"/>
              <a:t>В романском стиле строятся и своеобразные замки. Прежде всего, строятся толстые крепостные стены, которые окружают внутренний двор замка. Посреди двора, на возвышенном, строится каменная башня-донжон, которая напоминает сторожевые башни древнеримских укреплений. Башня выполняла жилищные и оборонные функции одновременно. Иногда в донжоне была и часовня</a:t>
            </a:r>
            <a:endParaRPr lang="ru-RU" dirty="0"/>
          </a:p>
        </p:txBody>
      </p:sp>
      <p:pic>
        <p:nvPicPr>
          <p:cNvPr id="14338" name="Picture 2" descr="C:\Documents and Settings\admin\Мои документы\Владение Дмитрия Федотова\Работа\Презентации\662091_orig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49" y="1714488"/>
            <a:ext cx="5589771" cy="414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Городская культура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Своеобразная городская культура складывается в Западной Европе со второй половины XI столетия. XII век и первая половина XIII в. стали в ее развитии важнейшим этапом. </a:t>
            </a:r>
          </a:p>
          <a:p>
            <a:endParaRPr lang="ru-RU" dirty="0" smtClean="0"/>
          </a:p>
          <a:p>
            <a:r>
              <a:rPr lang="ru-RU" dirty="0" smtClean="0"/>
              <a:t>При всем разнообразии и пестроте городских образований в средневековой Европе возникающая в них культура отмечена определенным типологическим единством. Корни этого единства — в общности городского уклада, в котором торговля и производственные функции скоро выходят на первое место. Поэтому сходные явления обнаруживаются в городах Северной Франции и Южной Германии, Испании и Англии, Скандинавии и Чехии.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отличие от крестьянства и от рыцарского сословия среда горожан была очень пестрой и многообразной. В ней можно выделить патрициат, державший в своих руках городское самоуправление и представлявший собой не только верхушку купечества и ремесленничества, но и внушительного землевладельца, смыкаясь в этом с рыцарством средней руки. Заметим, что в XII и особенно в XIII в. рыцари все чаще селились в городах, составляя влиятельную часть их населения.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Народные истоки лежат в основе постепенно складывающейся в городах площадной карнавальной культуры, сатирической по своей направленности и плебейской по своему внутреннему содержанию, отмеченной кощунственными </a:t>
            </a:r>
            <a:r>
              <a:rPr lang="ru-RU" dirty="0" err="1" smtClean="0"/>
              <a:t>травестиями</a:t>
            </a:r>
            <a:r>
              <a:rPr lang="ru-RU" dirty="0" smtClean="0"/>
              <a:t>, смелыми пародиями и вывертыванием наизнанку всех привычных норм и правил. Это временное торжество «злого начала» отразило дуализм средневекового миросозерцания и не запрещалось властями. Однако карнавал неизбежно наполнялся элементами социального обличения, что видно на судьбе ряда связанных с площадной культурой явлений — например, некоторых форм театра или, скажем, «Романа о </a:t>
            </a:r>
            <a:r>
              <a:rPr lang="ru-RU" dirty="0" err="1" smtClean="0"/>
              <a:t>Ренаре</a:t>
            </a:r>
            <a:r>
              <a:rPr lang="ru-RU" dirty="0" smtClean="0"/>
              <a:t>». Но сатирический характер типичен не только для жанров и форм городской литературы, так или иначе связанных с карнавалом. </a:t>
            </a:r>
            <a:r>
              <a:rPr lang="ru-RU" dirty="0" err="1" smtClean="0"/>
              <a:t>Сатиричность</a:t>
            </a:r>
            <a:r>
              <a:rPr lang="ru-RU" dirty="0" smtClean="0"/>
              <a:t> — определяющая черта культуры города. Здесь сказалась не только свойственная горожанам и — шире — народным массам неистребимая веселость, но и их скептицизм, их трезвый взгляд на мир. Эта житейская трезвость (а не только </a:t>
            </a:r>
            <a:r>
              <a:rPr lang="ru-RU" dirty="0" err="1" smtClean="0"/>
              <a:t>травестирующие</a:t>
            </a:r>
            <a:r>
              <a:rPr lang="ru-RU" dirty="0" smtClean="0"/>
              <a:t> тенденции карнавальной стихии) отозвалась в ряде жанров городской словесности повышенным интересом к быту, к самым повседневным, даже низменным его проявлениям. Поэтому литература города в значительно большей степени, чем литература феодальная, отмечена реалистическими тенденциями.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14352"/>
            <a:ext cx="2571776" cy="771508"/>
          </a:xfrm>
        </p:spPr>
        <p:txBody>
          <a:bodyPr/>
          <a:lstStyle/>
          <a:p>
            <a:r>
              <a:rPr lang="ru-RU" dirty="0" smtClean="0"/>
              <a:t>Лис </a:t>
            </a:r>
            <a:r>
              <a:rPr lang="ru-RU" dirty="0" err="1" smtClean="0"/>
              <a:t>Ренар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028952" cy="47148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герой французской средневековой сатирической эпопеи </a:t>
            </a:r>
            <a:r>
              <a:rPr lang="ru-RU" dirty="0" smtClean="0"/>
              <a:t>— «Романа о Лисе» </a:t>
            </a:r>
            <a:r>
              <a:rPr lang="ru-RU" dirty="0" smtClean="0"/>
              <a:t>(«</a:t>
            </a:r>
            <a:r>
              <a:rPr lang="ru-RU" dirty="0" err="1" smtClean="0"/>
              <a:t>Roman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Renard</a:t>
            </a:r>
            <a:r>
              <a:rPr lang="ru-RU" dirty="0" smtClean="0"/>
              <a:t>»), памятника французской городской </a:t>
            </a:r>
            <a:r>
              <a:rPr lang="ru-RU" dirty="0" smtClean="0"/>
              <a:t>литературы </a:t>
            </a:r>
            <a:r>
              <a:rPr lang="ru-RU" dirty="0" smtClean="0"/>
              <a:t>конца XII—XIV вв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Основной сюжетной линией произведения является победоносная борьба умного </a:t>
            </a:r>
            <a:r>
              <a:rPr lang="ru-RU" dirty="0" err="1" smtClean="0"/>
              <a:t>Ренара</a:t>
            </a:r>
            <a:r>
              <a:rPr lang="ru-RU" dirty="0" smtClean="0"/>
              <a:t> с грубым и кровожадным волком </a:t>
            </a:r>
            <a:r>
              <a:rPr lang="ru-RU" dirty="0" err="1" smtClean="0"/>
              <a:t>Изенгрином</a:t>
            </a:r>
            <a:r>
              <a:rPr lang="ru-RU" dirty="0" smtClean="0"/>
              <a:t> и с сильным и глупым медведем </a:t>
            </a:r>
            <a:r>
              <a:rPr lang="ru-RU" dirty="0" err="1" smtClean="0"/>
              <a:t>Бреном</a:t>
            </a:r>
            <a:r>
              <a:rPr lang="ru-RU" dirty="0" smtClean="0"/>
              <a:t>. Лис обводит вокруг пальца Льва Нобля (короля), постоянно насмехается над глупостью </a:t>
            </a:r>
            <a:r>
              <a:rPr lang="ru-RU" dirty="0" err="1" smtClean="0"/>
              <a:t>Осла</a:t>
            </a:r>
            <a:r>
              <a:rPr lang="ru-RU" dirty="0" smtClean="0"/>
              <a:t> </a:t>
            </a:r>
            <a:r>
              <a:rPr lang="ru-RU" dirty="0" err="1" smtClean="0"/>
              <a:t>Бодуэна</a:t>
            </a:r>
            <a:r>
              <a:rPr lang="ru-RU" dirty="0" smtClean="0"/>
              <a:t> (священника). В последних ветвях романа, относящихся к XIII в., а также в написанной </a:t>
            </a:r>
            <a:r>
              <a:rPr lang="ru-RU" dirty="0" err="1" smtClean="0"/>
              <a:t>Рютбёфом</a:t>
            </a:r>
            <a:r>
              <a:rPr lang="ru-RU" dirty="0" smtClean="0"/>
              <a:t> пародии развлекательный, комический элемент сменяется острой сатирой на королевскую власть, феодальную знать и духовенство. Следует обратить внимание на германское, а не романское происхождение говорящих имен некоторых героев «</a:t>
            </a:r>
            <a:r>
              <a:rPr lang="ru-RU" dirty="0" err="1" smtClean="0"/>
              <a:t>Ренара</a:t>
            </a:r>
            <a:r>
              <a:rPr lang="ru-RU" dirty="0" smtClean="0"/>
              <a:t>» — волк </a:t>
            </a:r>
            <a:r>
              <a:rPr lang="ru-RU" dirty="0" err="1" smtClean="0"/>
              <a:t>Ysengrim</a:t>
            </a:r>
            <a:r>
              <a:rPr lang="ru-RU" dirty="0" smtClean="0"/>
              <a:t> («железный оскал»), медведь </a:t>
            </a:r>
            <a:r>
              <a:rPr lang="ru-RU" dirty="0" err="1" smtClean="0"/>
              <a:t>Bruin</a:t>
            </a:r>
            <a:r>
              <a:rPr lang="ru-RU" dirty="0" smtClean="0"/>
              <a:t> («бурый») и т. д. Таким образом, можно предположить, что первые французские памятники цикла «Роман о Лисе» опираются на более ранний германский (возможно, фламандский или нидерландский) источник</a:t>
            </a:r>
            <a:endParaRPr lang="ru-RU" dirty="0"/>
          </a:p>
        </p:txBody>
      </p:sp>
      <p:pic>
        <p:nvPicPr>
          <p:cNvPr id="12290" name="Picture 2" descr="C:\Documents and Settings\admin\Мои документы\Владение Дмитрия Федотова\Работа\Презентации\reinaertdevos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8604"/>
            <a:ext cx="2270435" cy="2910814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Мои документы\Владение Дмитрия Федотова\Работа\Презентации\20-mistere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3388405" cy="315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Романский Стиль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Романское искусство — название периода в истории искусства Европы примерно с 1000 года и до возникновения готического искусства в XIII веке; в зависимости от региона романский период в искусстве мог наступить или закончиться раньше или позже. Предыдущий период иногда именуется </a:t>
            </a:r>
            <a:r>
              <a:rPr lang="ru-RU" dirty="0" err="1" smtClean="0"/>
              <a:t>предроманским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514352"/>
            <a:ext cx="2643214" cy="914384"/>
          </a:xfrm>
        </p:spPr>
        <p:txBody>
          <a:bodyPr/>
          <a:lstStyle/>
          <a:p>
            <a:r>
              <a:rPr lang="ru-RU" dirty="0" smtClean="0"/>
              <a:t>Романский стиль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42910" y="1428736"/>
            <a:ext cx="2786090" cy="48196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Наиболее характерные для романского искусства типы сооружений - замок (укрепленное жилище феодала) и храм, также очень прочный извне. Основой планирования романского храма стала римская базилика (в переводе - «царский дом») - обширное прямоугольное помещение, разделенное поперечными перегородками на несколько зал - нефов. Стены были массивными, тяжелыми, узкие окна располагались высоко над землей. Крыши сначала сооружали из дерева, но частые пожары заставили перейти к строительству каменных сводов. Перекрывать большие площади не умели, поэтому возводили дополнительные опорные столбы. Характерная деталь - в облике здания четко просматривается его конструкция и внутреннее устройство. Помещение украшали скульптурой и фресками. Для романского живописи характерны очень яркие, контрастные цвета. В Европе в XI в. наибольшей считалась церковь </a:t>
            </a:r>
            <a:r>
              <a:rPr lang="ru-RU" dirty="0" err="1" smtClean="0"/>
              <a:t>Клюнийського</a:t>
            </a:r>
            <a:r>
              <a:rPr lang="ru-RU" dirty="0" smtClean="0"/>
              <a:t> аббатства - резиденция ордена бенедиктинцев на юге Франции. До наших дней она не сохранилась, поскольку была разрушена в наполеоновские времена, когда романские постройки вовсе не ценились.</a:t>
            </a:r>
            <a:endParaRPr lang="ru-RU" dirty="0"/>
          </a:p>
        </p:txBody>
      </p:sp>
      <p:pic>
        <p:nvPicPr>
          <p:cNvPr id="3074" name="Picture 2" descr="C:\Documents and Settings\admin\Мои документы\Владение Дмитрия Федотова\Работа\Презентации\cms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1588" y="1285861"/>
            <a:ext cx="4383750" cy="3589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Средневековье условно делится на три основных периода:</a:t>
            </a:r>
          </a:p>
          <a:p>
            <a:pPr algn="just">
              <a:buNone/>
            </a:pPr>
            <a:r>
              <a:rPr lang="ru-RU" dirty="0" smtClean="0"/>
              <a:t>Раннее средневековье (конец V — середина XI веков).</a:t>
            </a:r>
          </a:p>
          <a:p>
            <a:pPr algn="just">
              <a:buNone/>
            </a:pPr>
            <a:r>
              <a:rPr lang="ru-RU" dirty="0" smtClean="0"/>
              <a:t>Высокое, или классическое, средневековье (середина XI — конец XIV веков).</a:t>
            </a:r>
          </a:p>
          <a:p>
            <a:pPr algn="just">
              <a:buNone/>
            </a:pPr>
            <a:r>
              <a:rPr lang="ru-RU" dirty="0" smtClean="0"/>
              <a:t>Позднее средневековье или раннее новое время (XIV—XVI века).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Готика зародилась в середине XII века на севере Франции, в XIII веке она распространилась на территорию современных Германии, Австрии, Чехии, Испании, Англии. В Италию готика проникла позднее, с большим трудом и сильной трансформацией, приведшей к появлению «итальянской готики». В конце XIV века Европу охватила так называемая интернациональная готика. В страны Восточной Европы готика проникла позднее и продержалась там чуть дольше — вплоть до XVI века.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Слово происходит от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gotico</a:t>
            </a:r>
            <a:r>
              <a:rPr lang="ru-RU" dirty="0" smtClean="0"/>
              <a:t> — непривычный, варварский — (</a:t>
            </a:r>
            <a:r>
              <a:rPr lang="ru-RU" dirty="0" err="1" smtClean="0"/>
              <a:t>Goten</a:t>
            </a:r>
            <a:r>
              <a:rPr lang="ru-RU" dirty="0" smtClean="0"/>
              <a:t> — варвары; к историческим готам этот стиль отношения не </a:t>
            </a:r>
            <a:r>
              <a:rPr lang="ru-RU" dirty="0" smtClean="0"/>
              <a:t>имеет), </a:t>
            </a:r>
            <a:r>
              <a:rPr lang="ru-RU" dirty="0" smtClean="0"/>
              <a:t>и сначала использовалось в качестве бранного. Впервые понятие в современном смысле применил </a:t>
            </a:r>
            <a:r>
              <a:rPr lang="ru-RU" dirty="0" err="1" smtClean="0"/>
              <a:t>Джорджо</a:t>
            </a:r>
            <a:r>
              <a:rPr lang="ru-RU" dirty="0" smtClean="0"/>
              <a:t> Вазари для того, чтобы отделить эпоху Ренессанса от Средневековья. Готика завершила развитие европейского средневекового искусства, возникнув на основе достижений романской культуры, а в эпоху Возрождения (Ренессанса) искусство Средневековья считалось «варварским». Готическое искусство было культовым по назначению и религиозным по тематике. Оно обращалось к высшим божественным силам, вечности, христианскому мировоззрению. Выделяются ранняя, зрелая и поздняя готика.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Готический Стиль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Готика </a:t>
            </a:r>
            <a:r>
              <a:rPr lang="ru-RU" dirty="0" smtClean="0"/>
              <a:t>— период в развитии средневекового искусства на территории Западной, Центральной и отчасти Восточной Европы с XII по XV—XVI </a:t>
            </a:r>
            <a:r>
              <a:rPr lang="ru-RU" dirty="0" smtClean="0"/>
              <a:t>век.</a:t>
            </a:r>
          </a:p>
          <a:p>
            <a:pPr algn="just"/>
            <a:r>
              <a:rPr lang="ru-RU" dirty="0" smtClean="0"/>
              <a:t>Но готика охватывает практически все произведения изобразительного искусства данного периода: скульптуру, живопись, книжную миниатюру, витраж, фреску и многие другие.</a:t>
            </a:r>
            <a:endParaRPr lang="ru-RU" dirty="0"/>
          </a:p>
        </p:txBody>
      </p:sp>
      <p:pic>
        <p:nvPicPr>
          <p:cNvPr id="2050" name="Picture 2" descr="C:\Documents and Settings\admin\Мои документы\Владение Дмитрия Федотова\Работа\Презентации\462px-Cathedrale_de_Coutances_bordercropped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3822149" cy="4955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Техническим прорывом архитекторов готики явилось открытие ими нового способа распределения нагрузки. Обнаружилось, что вес и давление каменной кладки могут концентрироваться в определенных точках, и если их поддержать именно в этих местах, другим элементам постройки уже не обязательно быть несущими. Так возник готический каркас.</a:t>
            </a:r>
          </a:p>
          <a:p>
            <a:endParaRPr lang="ru-RU" dirty="0" smtClean="0"/>
          </a:p>
          <a:p>
            <a:r>
              <a:rPr lang="ru-RU" dirty="0" smtClean="0"/>
              <a:t>Новаторство технического решения состояло в следующем: свод перестали опирать на сплошные стены здания, массивный цилиндрический свод заменили ажурным </a:t>
            </a:r>
            <a:r>
              <a:rPr lang="ru-RU" dirty="0" err="1" smtClean="0"/>
              <a:t>нервюрным</a:t>
            </a:r>
            <a:r>
              <a:rPr lang="ru-RU" dirty="0" smtClean="0"/>
              <a:t> крестовым, давление этого свода передается нервюрами и арками на столбы (колонны). Возникающий таким образом боковой распор воспринимается аркбутанами и контрфорсами.</a:t>
            </a:r>
            <a:endParaRPr lang="ru-RU" dirty="0"/>
          </a:p>
        </p:txBody>
      </p:sp>
      <p:pic>
        <p:nvPicPr>
          <p:cNvPr id="9218" name="Picture 2" descr="C:\Documents and Settings\admin\Мои документы\Владение Дмитрия Федотова\Работа\Презентации\525px-Romanesque_and_Gothic_loads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1392"/>
            <a:ext cx="4500594" cy="604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Реймсский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6146" name="Picture 2" descr="C:\Documents and Settings\admin\Мои документы\Владение Дмитрия Федотова\Работа\Презентации\450px-Reims_Kathedrale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791" y="1857364"/>
            <a:ext cx="3373049" cy="4497399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Владение Дмитрия Федотова\Работа\Презентации\450px-Cathédrale_de_Reims_intérieur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Витражи</a:t>
            </a:r>
            <a:endParaRPr lang="ru-RU" dirty="0"/>
          </a:p>
        </p:txBody>
      </p:sp>
      <p:pic>
        <p:nvPicPr>
          <p:cNvPr id="11266" name="Picture 2" descr="C:\Documents and Settings\admin\Мои документы\Владение Дмитрия Федотова\Работа\Презентации\582px-Canterbury_Cathedral_021_Poor_mans_Bible_window_upper_half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6066"/>
            <a:ext cx="4038600" cy="4163505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Мои документы\Владение Дмитрия Федотова\Работа\Презентации\432px-Nidaros_Cathedral_Trondheim_2005-08-22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1300" y="1920875"/>
            <a:ext cx="3192399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Пламенеющая готика (фр. </a:t>
            </a:r>
            <a:r>
              <a:rPr lang="ru-RU" dirty="0" err="1" smtClean="0"/>
              <a:t>Flamboyant</a:t>
            </a:r>
            <a:r>
              <a:rPr lang="ru-RU" dirty="0" smtClean="0"/>
              <a:t>) — название, данное витиеватому стилю поздней готической архитектуры, популярному во Франции, Испании и Португалии в XV веке. В Англии мода на пламенеющую готику появилась и ушла во второй половине XIV века, а в XV веке главенствовал в основном готический «перпендикулярный стиль». В Германии в это же время царила «особая готика» (нем. </a:t>
            </a:r>
            <a:r>
              <a:rPr lang="ru-RU" dirty="0" err="1" smtClean="0"/>
              <a:t>Sondergotik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Миланский собор</a:t>
            </a:r>
            <a:endParaRPr lang="ru-RU" dirty="0"/>
          </a:p>
        </p:txBody>
      </p:sp>
      <p:pic>
        <p:nvPicPr>
          <p:cNvPr id="10242" name="Picture 2" descr="C:\Documents and Settings\admin\Мои документы\Владение Дмитрия Федотова\Работа\Презентации\856MilanoDuomo.web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63664" y="1935163"/>
            <a:ext cx="561667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 Мир романского и готического храмов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Архитектура  и изобразительное искусство западноевропейского Средневековья. Романский стиль  </a:t>
            </a:r>
          </a:p>
          <a:p>
            <a:pPr lvl="0"/>
            <a:r>
              <a:rPr lang="ru-RU" dirty="0" smtClean="0"/>
              <a:t>Архитектура  и изобразительное искусство западноевропейского Средневековья.  Готический стиль  </a:t>
            </a:r>
          </a:p>
          <a:p>
            <a:pPr lvl="0"/>
            <a:r>
              <a:rPr lang="ru-RU" dirty="0" smtClean="0"/>
              <a:t>Скульптура романского стиля и готики, ее теснейшая связь с архитектурой. Искусство витража</a:t>
            </a:r>
          </a:p>
          <a:p>
            <a:pPr lvl="0"/>
            <a:r>
              <a:rPr lang="ru-RU" dirty="0" smtClean="0"/>
              <a:t>Театральное искусство и музыка в Средние 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средневекового общества.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Средневековое общество – сословное </a:t>
            </a:r>
            <a:r>
              <a:rPr lang="ru-RU" dirty="0" smtClean="0"/>
              <a:t>общество.</a:t>
            </a:r>
          </a:p>
          <a:p>
            <a:r>
              <a:rPr lang="ru-RU" dirty="0" smtClean="0"/>
              <a:t>2. Существование феодальной лестницы.- иерархии.</a:t>
            </a:r>
          </a:p>
          <a:p>
            <a:r>
              <a:rPr lang="ru-RU" dirty="0" smtClean="0"/>
              <a:t>3.Натуральное хозяйство.</a:t>
            </a:r>
          </a:p>
          <a:p>
            <a:r>
              <a:rPr lang="ru-RU" dirty="0" smtClean="0"/>
              <a:t>4.Роль </a:t>
            </a:r>
            <a:r>
              <a:rPr lang="ru-RU" dirty="0" smtClean="0"/>
              <a:t>религии в жизни средневекового человека Религиозное сознание пронизывало все сферы жизни человека, причем ряд языческих верований и традиций органично влился в европейское христианство</a:t>
            </a:r>
            <a:endParaRPr lang="ru-RU" dirty="0" smtClean="0"/>
          </a:p>
          <a:p>
            <a:r>
              <a:rPr lang="ru-RU" dirty="0" smtClean="0"/>
              <a:t>5.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Феодальная лестница.</a:t>
            </a:r>
            <a:endParaRPr lang="ru-RU" dirty="0"/>
          </a:p>
        </p:txBody>
      </p:sp>
      <p:pic>
        <p:nvPicPr>
          <p:cNvPr id="1026" name="Picture 2" descr="C:\Documents and Settings\admin\Мои документы\Владение Дмитрия Федотова\Работа\Презентации\1327829631_1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Империя Каролингов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1643050"/>
            <a:ext cx="2928966" cy="4605350"/>
          </a:xfrm>
        </p:spPr>
        <p:txBody>
          <a:bodyPr/>
          <a:lstStyle/>
          <a:p>
            <a:pPr algn="just"/>
            <a:r>
              <a:rPr lang="ru-RU" dirty="0" smtClean="0"/>
              <a:t>На руинах Римского мира образовались  варварские королевства. Сильнейшим из них стало королевство племени франков, которым управляла династия Меровингов. Это королевство стало жертвой феодальной раздробленности. В 754 году майордом </a:t>
            </a:r>
            <a:r>
              <a:rPr lang="ru-RU" dirty="0" err="1" smtClean="0"/>
              <a:t>Пипин</a:t>
            </a:r>
            <a:r>
              <a:rPr lang="ru-RU" dirty="0" smtClean="0"/>
              <a:t> Короткий, сын знаменитого Карла </a:t>
            </a:r>
            <a:r>
              <a:rPr lang="ru-RU" dirty="0" err="1" smtClean="0"/>
              <a:t>Мартелла</a:t>
            </a:r>
            <a:r>
              <a:rPr lang="ru-RU" dirty="0" smtClean="0"/>
              <a:t>- победителя арабов при Пуатье –короновался королем франков в Риме. Его сын Карл получит сильное государство и войдет в историю как император «Карл Великий», основатель Империи Каролингов, которая переживала период культурного подъёма- «Каролингское Возрождение»</a:t>
            </a:r>
            <a:endParaRPr lang="ru-RU" dirty="0"/>
          </a:p>
        </p:txBody>
      </p:sp>
      <p:pic>
        <p:nvPicPr>
          <p:cNvPr id="3074" name="Picture 2" descr="C:\Documents and Settings\admin\Мои документы\Владение Дмитрия Федотова\Работа\Презентации\711px-Frankenreich_768-8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809138"/>
            <a:ext cx="5111750" cy="4306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 Великий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король франков с 768 (в южной части с 771) года, король лангобардов с 774 года, герцог Баварии </a:t>
            </a:r>
            <a:r>
              <a:rPr lang="ru-RU" dirty="0" err="1" smtClean="0"/>
              <a:t>c</a:t>
            </a:r>
            <a:r>
              <a:rPr lang="ru-RU" dirty="0" smtClean="0"/>
              <a:t> 788 года, император Запада с 800 года. Старший сын </a:t>
            </a:r>
            <a:r>
              <a:rPr lang="ru-RU" dirty="0" err="1" smtClean="0"/>
              <a:t>Пипина</a:t>
            </a:r>
            <a:r>
              <a:rPr lang="ru-RU" dirty="0" smtClean="0"/>
              <a:t> Короткого и </a:t>
            </a:r>
            <a:r>
              <a:rPr lang="ru-RU" dirty="0" err="1" smtClean="0"/>
              <a:t>Бертрады</a:t>
            </a:r>
            <a:r>
              <a:rPr lang="ru-RU" dirty="0" smtClean="0"/>
              <a:t> </a:t>
            </a:r>
            <a:r>
              <a:rPr lang="ru-RU" dirty="0" err="1" smtClean="0"/>
              <a:t>Лаонской</a:t>
            </a:r>
            <a:r>
              <a:rPr lang="ru-RU" dirty="0" smtClean="0"/>
              <a:t>. По имени Карла династия </a:t>
            </a:r>
            <a:r>
              <a:rPr lang="ru-RU" dirty="0" err="1" smtClean="0"/>
              <a:t>Пипинидов</a:t>
            </a:r>
            <a:r>
              <a:rPr lang="ru-RU" dirty="0" smtClean="0"/>
              <a:t> получила название Каролингов. Прозвище «Великий» Карл получил ещё при жизни.</a:t>
            </a:r>
          </a:p>
          <a:p>
            <a:pPr algn="just"/>
            <a:r>
              <a:rPr lang="ru-RU" dirty="0" smtClean="0"/>
              <a:t>От его имени произошел титул «король»</a:t>
            </a:r>
            <a:endParaRPr lang="ru-RU" dirty="0"/>
          </a:p>
        </p:txBody>
      </p:sp>
      <p:pic>
        <p:nvPicPr>
          <p:cNvPr id="4098" name="Picture 2" descr="C:\Documents and Settings\admin\Мои документы\Владение Дмитрия Федотова\Работа\Презентации\charlemag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9327" y="1676400"/>
            <a:ext cx="378319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Железная корона Лангобардов</a:t>
            </a:r>
            <a:endParaRPr lang="ru-RU" dirty="0"/>
          </a:p>
        </p:txBody>
      </p:sp>
      <p:pic>
        <p:nvPicPr>
          <p:cNvPr id="6146" name="Picture 2" descr="C:\Documents and Settings\admin\Мои документы\Владение Дмитрия Федотова\Работа\Презентации\800px-Iron_Crow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4101" y="1935163"/>
            <a:ext cx="719579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3258</Words>
  <Application>Microsoft Office PowerPoint</Application>
  <PresentationFormat>Экран (4:3)</PresentationFormat>
  <Paragraphs>134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Художественная культура Средневековой Европы </vt:lpstr>
      <vt:lpstr>Средневековье</vt:lpstr>
      <vt:lpstr>«Средние века»</vt:lpstr>
      <vt:lpstr>Периодизация</vt:lpstr>
      <vt:lpstr>Особенности средневекового общества.</vt:lpstr>
      <vt:lpstr>Феодальная лестница.</vt:lpstr>
      <vt:lpstr>Империя Каролингов</vt:lpstr>
      <vt:lpstr>Карл Великий</vt:lpstr>
      <vt:lpstr>Железная корона Лангобардов</vt:lpstr>
      <vt:lpstr>Каролингское Возрождение</vt:lpstr>
      <vt:lpstr>Каролингское возрождение</vt:lpstr>
      <vt:lpstr>Алкуин</vt:lpstr>
      <vt:lpstr>Каролингская Архитектура</vt:lpstr>
      <vt:lpstr>Вестверк</vt:lpstr>
      <vt:lpstr>Ахенский собор</vt:lpstr>
      <vt:lpstr>         Ахенский собор</vt:lpstr>
      <vt:lpstr> Лоршский монастырь</vt:lpstr>
      <vt:lpstr>Песнь о Роланде</vt:lpstr>
      <vt:lpstr>Песнь о Роланде</vt:lpstr>
      <vt:lpstr>Священная Римская Империя Германской Нации</vt:lpstr>
      <vt:lpstr>Слайд 21</vt:lpstr>
      <vt:lpstr>Рыцарь</vt:lpstr>
      <vt:lpstr>Рыцарство</vt:lpstr>
      <vt:lpstr> Рыцарство</vt:lpstr>
      <vt:lpstr>    Рыцарские доблести: </vt:lpstr>
      <vt:lpstr>Турнир</vt:lpstr>
      <vt:lpstr>       Крестовые походы.</vt:lpstr>
      <vt:lpstr>Культ Прекрасной Дамы</vt:lpstr>
      <vt:lpstr>Трубадуры и труверы.</vt:lpstr>
      <vt:lpstr>Слайд 30</vt:lpstr>
      <vt:lpstr>Феодальный замок</vt:lpstr>
      <vt:lpstr>Замки</vt:lpstr>
      <vt:lpstr>Слайд 33</vt:lpstr>
      <vt:lpstr>Городская культура</vt:lpstr>
      <vt:lpstr>Слайд 35</vt:lpstr>
      <vt:lpstr>Слайд 36</vt:lpstr>
      <vt:lpstr>Лис Ренар</vt:lpstr>
      <vt:lpstr>Романский Стиль</vt:lpstr>
      <vt:lpstr>Романский стиль</vt:lpstr>
      <vt:lpstr>Готика</vt:lpstr>
      <vt:lpstr>Слайд 41</vt:lpstr>
      <vt:lpstr>Готический Стиль</vt:lpstr>
      <vt:lpstr>Готика</vt:lpstr>
      <vt:lpstr>             Реймсский Собор</vt:lpstr>
      <vt:lpstr>                    Витражи</vt:lpstr>
      <vt:lpstr>Слайд 46</vt:lpstr>
      <vt:lpstr>Миланский собор</vt:lpstr>
      <vt:lpstr>.  Мир романского и готического храмов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Средневековой Европы </dc:title>
  <dc:creator>Home</dc:creator>
  <cp:lastModifiedBy>Home</cp:lastModifiedBy>
  <cp:revision>41</cp:revision>
  <dcterms:created xsi:type="dcterms:W3CDTF">2012-11-30T18:11:28Z</dcterms:created>
  <dcterms:modified xsi:type="dcterms:W3CDTF">2012-11-30T21:42:19Z</dcterms:modified>
</cp:coreProperties>
</file>