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4FB8C-1DB0-49C6-87FE-4C0B96361C4C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A11FE-B9E6-4A67-8EDC-29E742149A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536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48880"/>
            <a:ext cx="7406640" cy="1472184"/>
          </a:xfrm>
        </p:spPr>
        <p:txBody>
          <a:bodyPr>
            <a:noAutofit/>
          </a:bodyPr>
          <a:lstStyle/>
          <a:p>
            <a:r>
              <a:rPr lang="ru-RU" sz="6000" dirty="0" smtClean="0"/>
              <a:t>Векторы в пространстве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34272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46085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Правила сложения двух векторов:</a:t>
            </a:r>
          </a:p>
          <a:p>
            <a:pPr marL="596646" indent="-514350">
              <a:buAutoNum type="arabicParenR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Правило треугольника</a:t>
            </a:r>
          </a:p>
          <a:p>
            <a:pPr marL="870966" lvl="1" indent="-514350">
              <a:buAutoNum type="arabicParenR"/>
            </a:pP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596646" indent="-514350">
              <a:buAutoNum type="arabicParenR"/>
            </a:pP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96646" indent="-514350">
              <a:buAutoNum type="arabicParenR"/>
            </a:pP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596646" indent="-514350">
              <a:buAutoNum type="arabicParenR"/>
            </a:pP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96646" indent="-514350">
              <a:buAutoNum type="arabicParenR"/>
            </a:pP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96646" indent="-514350">
              <a:buAutoNum type="arabicParenR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Правило параллелограмма</a:t>
            </a:r>
          </a:p>
          <a:p>
            <a:pPr marL="82296" indent="0">
              <a:buNone/>
            </a:pPr>
            <a:endParaRPr lang="ru-RU" sz="2800" dirty="0"/>
          </a:p>
          <a:p>
            <a:pPr marL="596646" indent="-514350">
              <a:buAutoNum type="arabicParenR"/>
            </a:pPr>
            <a:endParaRPr lang="ru-RU" sz="28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60136" y="2924944"/>
            <a:ext cx="2123832" cy="3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H="1" flipV="1">
            <a:off x="3143240" y="1643050"/>
            <a:ext cx="1153279" cy="1299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160136" y="1636193"/>
            <a:ext cx="1006961" cy="1288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2160069" y="2892691"/>
            <a:ext cx="45719" cy="72008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160069" y="6309320"/>
            <a:ext cx="18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121445" y="5229200"/>
            <a:ext cx="190895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160136" y="5229200"/>
            <a:ext cx="961309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160069" y="5229200"/>
            <a:ext cx="2870335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960269" y="5229200"/>
            <a:ext cx="1070135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узел 32"/>
          <p:cNvSpPr/>
          <p:nvPr/>
        </p:nvSpPr>
        <p:spPr>
          <a:xfrm>
            <a:off x="2160068" y="6286460"/>
            <a:ext cx="45719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796136" y="17728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 + BC = AC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868144" y="558459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 + AP = AC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915816" y="3068356"/>
            <a:ext cx="935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+ b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182927" y="190035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835424" y="190579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822887" y="274485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023659" y="12974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256122" y="274402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932040" y="50445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879643" y="48919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822887" y="61017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971764" y="614751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2250676" y="544596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3201660" y="544596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 rot="10800000" flipH="1" flipV="1">
            <a:off x="2968576" y="6392151"/>
            <a:ext cx="58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172788" y="195827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915816" y="3144212"/>
            <a:ext cx="2749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317830" y="3144212"/>
            <a:ext cx="243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780743" y="1915519"/>
            <a:ext cx="4206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868144" y="177281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444208" y="177281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984268" y="1772816"/>
            <a:ext cx="3240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226470" y="5533019"/>
            <a:ext cx="3606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902351" y="6464121"/>
            <a:ext cx="4381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167096" y="5514353"/>
            <a:ext cx="3835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885622" y="5546981"/>
            <a:ext cx="43468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6444208" y="5544127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966266" y="5534246"/>
            <a:ext cx="36004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862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332656"/>
            <a:ext cx="749808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Свойства сложения векторов.</a:t>
            </a:r>
          </a:p>
          <a:p>
            <a:pPr marL="82296" indent="0">
              <a:buNone/>
            </a:pPr>
            <a:r>
              <a:rPr lang="ru-RU" sz="2800" dirty="0" smtClean="0"/>
              <a:t>Для любых векторов</a:t>
            </a:r>
            <a:r>
              <a:rPr lang="en-US" sz="2800" dirty="0" smtClean="0"/>
              <a:t> a, b </a:t>
            </a:r>
            <a:r>
              <a:rPr lang="ru-RU" sz="2800" dirty="0" smtClean="0"/>
              <a:t>и</a:t>
            </a:r>
            <a:r>
              <a:rPr lang="en-US" sz="2800" dirty="0" smtClean="0"/>
              <a:t> c</a:t>
            </a:r>
            <a:r>
              <a:rPr lang="ru-RU" sz="2800" dirty="0" smtClean="0"/>
              <a:t> справедливы равенства:</a:t>
            </a:r>
          </a:p>
          <a:p>
            <a:pPr marL="596646" indent="-514350">
              <a:buAutoNum type="arabicParenR"/>
            </a:pPr>
            <a:r>
              <a:rPr lang="en-US" sz="2800" dirty="0" smtClean="0"/>
              <a:t>a + b = b </a:t>
            </a:r>
            <a:r>
              <a:rPr lang="ru-RU" sz="2800" dirty="0" smtClean="0"/>
              <a:t>+</a:t>
            </a:r>
            <a:r>
              <a:rPr lang="en-US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-</a:t>
            </a:r>
            <a:r>
              <a:rPr lang="ru-RU" sz="2800" dirty="0" smtClean="0"/>
              <a:t> переместительный закон</a:t>
            </a:r>
            <a:r>
              <a:rPr lang="ru-RU" sz="2800" dirty="0"/>
              <a:t>.</a:t>
            </a:r>
            <a:endParaRPr lang="ru-RU" sz="2800" dirty="0" smtClean="0"/>
          </a:p>
          <a:p>
            <a:pPr marL="596646" indent="-514350">
              <a:buAutoNum type="arabicParenR"/>
            </a:pPr>
            <a:r>
              <a:rPr lang="ru-RU" sz="2800" dirty="0" smtClean="0"/>
              <a:t>( </a:t>
            </a:r>
            <a:r>
              <a:rPr lang="en-US" sz="2800" dirty="0" smtClean="0"/>
              <a:t>a + b ) + c = a + ( b + c )</a:t>
            </a:r>
            <a:r>
              <a:rPr lang="ru-RU" sz="2800" dirty="0" smtClean="0"/>
              <a:t> – сочетательный закон.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Два ненулевых вектора называются </a:t>
            </a:r>
            <a:r>
              <a:rPr lang="ru-RU" u="sng" dirty="0" smtClean="0"/>
              <a:t>противоположными</a:t>
            </a:r>
            <a:r>
              <a:rPr lang="ru-RU" dirty="0" smtClean="0"/>
              <a:t>, если их длины равны и они противоположно направлены</a:t>
            </a:r>
            <a:r>
              <a:rPr lang="en-US" dirty="0" smtClean="0"/>
              <a:t> </a:t>
            </a:r>
            <a:endParaRPr lang="ru-RU" dirty="0" smtClean="0"/>
          </a:p>
          <a:p>
            <a:pPr marL="82296" indent="0"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37774" y="5058207"/>
            <a:ext cx="13861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2537773" y="5569834"/>
            <a:ext cx="14090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23728" y="1719603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52936" y="1719603"/>
            <a:ext cx="2628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10136" y="1719603"/>
            <a:ext cx="3565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671900" y="1719263"/>
            <a:ext cx="372650" cy="3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195736" y="2165783"/>
            <a:ext cx="3420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84376" y="2175925"/>
            <a:ext cx="325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66728" y="2165783"/>
            <a:ext cx="313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044550" y="2165039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716016" y="2165039"/>
            <a:ext cx="360040" cy="108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292080" y="2175925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Блок-схема: узел 46"/>
          <p:cNvSpPr/>
          <p:nvPr/>
        </p:nvSpPr>
        <p:spPr>
          <a:xfrm>
            <a:off x="2514914" y="5035347"/>
            <a:ext cx="45719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3923928" y="5546975"/>
            <a:ext cx="45719" cy="4571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978823" y="46990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2962807" y="52295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2947256" y="4797152"/>
            <a:ext cx="3411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978823" y="5301208"/>
            <a:ext cx="3411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572000" y="908720"/>
            <a:ext cx="3240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968044" y="908720"/>
            <a:ext cx="3240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472100" y="908720"/>
            <a:ext cx="3240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812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2088232"/>
          </a:xfrm>
        </p:spPr>
        <p:txBody>
          <a:bodyPr/>
          <a:lstStyle/>
          <a:p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Разностью векторов </a:t>
            </a:r>
            <a:r>
              <a:rPr lang="en-US" dirty="0" smtClean="0"/>
              <a:t>a</a:t>
            </a:r>
            <a:r>
              <a:rPr lang="ru-RU" dirty="0" smtClean="0"/>
              <a:t> и </a:t>
            </a:r>
            <a:r>
              <a:rPr lang="en-US" dirty="0" smtClean="0"/>
              <a:t>b </a:t>
            </a:r>
            <a:r>
              <a:rPr lang="ru-RU" dirty="0" smtClean="0"/>
              <a:t>называется такой вектор, сумма которого с вектором </a:t>
            </a:r>
            <a:r>
              <a:rPr lang="en-US" dirty="0" smtClean="0"/>
              <a:t>b</a:t>
            </a:r>
            <a:r>
              <a:rPr lang="ru-RU" dirty="0" smtClean="0"/>
              <a:t> равна вектору а.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89600" y="5013176"/>
            <a:ext cx="3062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4137772" y="3645025"/>
            <a:ext cx="1514348" cy="13681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589600" y="3657465"/>
            <a:ext cx="1548172" cy="1322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2563282" y="4956780"/>
            <a:ext cx="72008" cy="56396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968044" y="39423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- b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995936" y="517632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963652" y="399067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940840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643822" y="5002967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157552" y="49330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652120" y="299864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OA - OB = BA</a:t>
            </a:r>
            <a:endParaRPr lang="ru-RU" sz="28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508104" y="476672"/>
            <a:ext cx="2977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088078" y="486408"/>
            <a:ext cx="3461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563888" y="1484784"/>
            <a:ext cx="3769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516216" y="148478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963652" y="3990673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076056" y="394234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3940840" y="5187633"/>
            <a:ext cx="40037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656972" y="2998642"/>
            <a:ext cx="6792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516216" y="299864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7380312" y="2998642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10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« Векторы в пространстве»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1837184"/>
          </a:xfrm>
        </p:spPr>
        <p:txBody>
          <a:bodyPr/>
          <a:lstStyle/>
          <a:p>
            <a:r>
              <a:rPr lang="ru-RU" dirty="0" smtClean="0"/>
              <a:t>Понятия вектора в пространстве.</a:t>
            </a:r>
          </a:p>
          <a:p>
            <a:r>
              <a:rPr lang="ru-RU" dirty="0" smtClean="0"/>
              <a:t>Сложение и вычитание векторов.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83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7498080" cy="2520280"/>
          </a:xfrm>
        </p:spPr>
        <p:txBody>
          <a:bodyPr/>
          <a:lstStyle/>
          <a:p>
            <a:r>
              <a:rPr lang="ru-RU" u="sng" dirty="0" smtClean="0"/>
              <a:t>В планиметрии </a:t>
            </a:r>
            <a:r>
              <a:rPr lang="ru-RU" dirty="0" smtClean="0"/>
              <a:t>векторы рассматривались </a:t>
            </a:r>
            <a:r>
              <a:rPr lang="ru-RU" u="sng" dirty="0" smtClean="0"/>
              <a:t>на плоскости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В стереометрии </a:t>
            </a:r>
            <a:r>
              <a:rPr lang="ru-RU" dirty="0" smtClean="0"/>
              <a:t>векторы рассматриваются </a:t>
            </a:r>
            <a:r>
              <a:rPr lang="ru-RU" u="sng" dirty="0" smtClean="0"/>
              <a:t>в пространстве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1547664" y="4293096"/>
            <a:ext cx="3600400" cy="864096"/>
          </a:xfrm>
          <a:prstGeom prst="flowChartInputOutpu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377761" y="3645024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447254" y="3645024"/>
            <a:ext cx="72008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2357500" y="4825516"/>
            <a:ext cx="72008" cy="72008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3341757" y="4725144"/>
            <a:ext cx="72008" cy="70548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4428562" y="4545124"/>
            <a:ext cx="72008" cy="72008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691680" y="47878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 α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285492" y="44921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47864" y="459032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335131" y="34603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428562" y="4408748"/>
            <a:ext cx="360040" cy="379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098639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228184" y="3563719"/>
            <a:ext cx="5212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</a:t>
            </a:r>
          </a:p>
          <a:p>
            <a:endParaRPr lang="en-US" dirty="0" smtClean="0"/>
          </a:p>
          <a:p>
            <a:r>
              <a:rPr lang="en-US" dirty="0" smtClean="0"/>
              <a:t>CD</a:t>
            </a:r>
          </a:p>
          <a:p>
            <a:endParaRPr lang="en-US" dirty="0" smtClean="0"/>
          </a:p>
          <a:p>
            <a:r>
              <a:rPr lang="en-US" dirty="0" smtClean="0"/>
              <a:t>TT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6228184" y="3554432"/>
            <a:ext cx="43204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228184" y="4113076"/>
            <a:ext cx="43204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228049" y="4617132"/>
            <a:ext cx="43204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6243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498080" cy="4824536"/>
          </a:xfrm>
        </p:spPr>
        <p:txBody>
          <a:bodyPr>
            <a:normAutofit lnSpcReduction="10000"/>
          </a:bodyPr>
          <a:lstStyle/>
          <a:p>
            <a:r>
              <a:rPr lang="ru-RU" sz="3600" u="sng" dirty="0" smtClean="0">
                <a:solidFill>
                  <a:schemeClr val="accent5">
                    <a:lumMod val="75000"/>
                  </a:schemeClr>
                </a:solidFill>
              </a:rPr>
              <a:t>Вектор</a:t>
            </a:r>
            <a:r>
              <a:rPr lang="ru-RU" dirty="0" smtClean="0"/>
              <a:t> – это направленный отрезок, для которого указано, какой из его концов считается началом, а какой концом.</a:t>
            </a:r>
          </a:p>
          <a:p>
            <a:r>
              <a:rPr lang="ru-RU" dirty="0" smtClean="0"/>
              <a:t>Направление вектора отмечается стрелкой ( АВ ;</a:t>
            </a:r>
            <a:r>
              <a:rPr lang="en-US" dirty="0" smtClean="0"/>
              <a:t> CD</a:t>
            </a:r>
            <a:r>
              <a:rPr lang="ru-RU" dirty="0" smtClean="0"/>
              <a:t>). </a:t>
            </a:r>
          </a:p>
          <a:p>
            <a:r>
              <a:rPr lang="ru-RU" u="sng" dirty="0" smtClean="0"/>
              <a:t>Любая точка </a:t>
            </a:r>
            <a:r>
              <a:rPr lang="ru-RU" dirty="0" smtClean="0"/>
              <a:t>пространства рассматривается как </a:t>
            </a:r>
            <a:r>
              <a:rPr lang="ru-RU" u="sng" dirty="0" smtClean="0"/>
              <a:t>вектор</a:t>
            </a:r>
            <a:r>
              <a:rPr lang="ru-RU" dirty="0" smtClean="0"/>
              <a:t>, который называется </a:t>
            </a:r>
            <a:r>
              <a:rPr lang="ru-RU" sz="3600" u="sng" dirty="0" smtClean="0">
                <a:solidFill>
                  <a:schemeClr val="accent5">
                    <a:lumMod val="75000"/>
                  </a:schemeClr>
                </a:solidFill>
              </a:rPr>
              <a:t>нулевым</a:t>
            </a:r>
            <a:r>
              <a:rPr lang="ru-RU" dirty="0" smtClean="0"/>
              <a:t> ( ТТ ). </a:t>
            </a:r>
          </a:p>
          <a:p>
            <a:pPr marL="82296" indent="0">
              <a:buNone/>
            </a:pPr>
            <a:r>
              <a:rPr lang="en-US" dirty="0" smtClean="0"/>
              <a:t>  </a:t>
            </a:r>
            <a:r>
              <a:rPr lang="ru-RU" dirty="0" smtClean="0"/>
              <a:t>Может обозначаться ТТ = О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72745" y="2943402"/>
            <a:ext cx="51582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99992" y="2943402"/>
            <a:ext cx="576064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52120" y="4329878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08104" y="4848876"/>
            <a:ext cx="460479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228184" y="4848876"/>
            <a:ext cx="36004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874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u="sng" dirty="0" smtClean="0">
                <a:solidFill>
                  <a:schemeClr val="accent5">
                    <a:lumMod val="75000"/>
                  </a:schemeClr>
                </a:solidFill>
              </a:rPr>
              <a:t>Длиной</a:t>
            </a:r>
            <a:r>
              <a:rPr lang="ru-RU" dirty="0" smtClean="0"/>
              <a:t> ненулевого вектора АВ называется длина отрезка АВ.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948264" y="1556792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791238" y="3212976"/>
            <a:ext cx="1152128" cy="122413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2774349" y="4423054"/>
            <a:ext cx="45719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2631242" y="5301208"/>
            <a:ext cx="45719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15218" y="41186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83326" y="30283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2340871" y="5016576"/>
            <a:ext cx="38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339764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|</a:t>
            </a:r>
            <a:r>
              <a:rPr lang="ru-RU" sz="2800" dirty="0" smtClean="0"/>
              <a:t>АВ</a:t>
            </a:r>
            <a:r>
              <a:rPr lang="en-US" sz="2800" dirty="0" smtClean="0"/>
              <a:t>|</a:t>
            </a:r>
            <a:r>
              <a:rPr lang="ru-RU" sz="2800" dirty="0" smtClean="0"/>
              <a:t> - </a:t>
            </a:r>
            <a:r>
              <a:rPr lang="ru-RU" sz="2000" dirty="0" smtClean="0"/>
              <a:t>обозначение.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852358" y="4819793"/>
            <a:ext cx="27439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|</a:t>
            </a:r>
            <a:r>
              <a:rPr lang="ru-RU" sz="2800" dirty="0" smtClean="0"/>
              <a:t>ТТ</a:t>
            </a:r>
            <a:r>
              <a:rPr lang="en-US" sz="2800" dirty="0" smtClean="0"/>
              <a:t>| </a:t>
            </a:r>
            <a:r>
              <a:rPr lang="ru-RU" sz="2800" dirty="0" smtClean="0"/>
              <a:t>=</a:t>
            </a:r>
            <a:r>
              <a:rPr lang="en-US" sz="2800" dirty="0" smtClean="0"/>
              <a:t> |</a:t>
            </a:r>
            <a:r>
              <a:rPr lang="ru-RU" sz="2800" dirty="0" smtClean="0"/>
              <a:t>О</a:t>
            </a:r>
            <a:r>
              <a:rPr lang="en-US" sz="2800" dirty="0" smtClean="0"/>
              <a:t>|</a:t>
            </a:r>
            <a:r>
              <a:rPr lang="ru-RU" sz="2800" dirty="0" smtClean="0"/>
              <a:t> = 0</a:t>
            </a:r>
          </a:p>
          <a:p>
            <a:r>
              <a:rPr lang="ru-RU" sz="2000" dirty="0" smtClean="0"/>
              <a:t>Длина нулевого вектора равна нулю.</a:t>
            </a:r>
            <a:endParaRPr lang="ru-RU" sz="2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652120" y="3420713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004048" y="4840618"/>
            <a:ext cx="504056" cy="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904148" y="4840619"/>
            <a:ext cx="396044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92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3312368"/>
          </a:xfrm>
        </p:spPr>
        <p:txBody>
          <a:bodyPr>
            <a:normAutofit fontScale="92500"/>
          </a:bodyPr>
          <a:lstStyle/>
          <a:p>
            <a:r>
              <a:rPr lang="ru-RU" sz="3600" u="sng" dirty="0" smtClean="0">
                <a:solidFill>
                  <a:schemeClr val="accent5">
                    <a:lumMod val="75000"/>
                  </a:schemeClr>
                </a:solidFill>
              </a:rPr>
              <a:t>Коллинеарные вектора </a:t>
            </a:r>
            <a:r>
              <a:rPr lang="ru-RU" dirty="0" smtClean="0"/>
              <a:t>лежат на </a:t>
            </a:r>
            <a:r>
              <a:rPr lang="ru-RU" u="sng" dirty="0" smtClean="0"/>
              <a:t>одной прямой</a:t>
            </a:r>
            <a:r>
              <a:rPr lang="ru-RU" dirty="0" smtClean="0"/>
              <a:t> или на </a:t>
            </a:r>
            <a:r>
              <a:rPr lang="ru-RU" u="sng" dirty="0" smtClean="0"/>
              <a:t>параллельных прямых </a:t>
            </a:r>
          </a:p>
          <a:p>
            <a:r>
              <a:rPr lang="ru-RU" dirty="0" smtClean="0"/>
              <a:t>Если ненулевые вектора АВ и С</a:t>
            </a: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ru-RU" u="sng" dirty="0" smtClean="0"/>
              <a:t>коллинеарны</a:t>
            </a:r>
            <a:r>
              <a:rPr lang="ru-RU" dirty="0" smtClean="0"/>
              <a:t> и лучи АВ и </a:t>
            </a:r>
            <a:r>
              <a:rPr lang="en-US" dirty="0" smtClean="0"/>
              <a:t>CD </a:t>
            </a:r>
            <a:r>
              <a:rPr lang="ru-RU" dirty="0" smtClean="0"/>
              <a:t>сонаправлены</a:t>
            </a:r>
            <a:r>
              <a:rPr lang="ru-RU" dirty="0" smtClean="0"/>
              <a:t>, то  векторы </a:t>
            </a:r>
            <a:r>
              <a:rPr lang="en-US" dirty="0" smtClean="0"/>
              <a:t>AB </a:t>
            </a:r>
            <a:r>
              <a:rPr lang="ru-RU" dirty="0" smtClean="0"/>
              <a:t>и</a:t>
            </a:r>
            <a:r>
              <a:rPr lang="en-US" dirty="0" smtClean="0"/>
              <a:t> CD </a:t>
            </a:r>
            <a:r>
              <a:rPr lang="ru-RU" dirty="0" smtClean="0"/>
              <a:t>называют </a:t>
            </a:r>
            <a:r>
              <a:rPr lang="ru-RU" sz="3600" u="sng" dirty="0" smtClean="0">
                <a:solidFill>
                  <a:schemeClr val="accent5">
                    <a:lumMod val="75000"/>
                  </a:schemeClr>
                </a:solidFill>
              </a:rPr>
              <a:t>сонаправленными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000760" y="1428736"/>
            <a:ext cx="43204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786578" y="1428736"/>
            <a:ext cx="43204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86380" y="1928802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43636" y="1928802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357950" y="2357430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15206" y="2357430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547664" y="3933056"/>
            <a:ext cx="2952328" cy="180020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232720" y="4833156"/>
            <a:ext cx="791108" cy="4933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322036" y="4149080"/>
            <a:ext cx="81791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Блок-схема: узел 39"/>
          <p:cNvSpPr/>
          <p:nvPr/>
        </p:nvSpPr>
        <p:spPr>
          <a:xfrm>
            <a:off x="2232719" y="5293145"/>
            <a:ext cx="45719" cy="66633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Блок-схема: узел 40"/>
          <p:cNvSpPr/>
          <p:nvPr/>
        </p:nvSpPr>
        <p:spPr>
          <a:xfrm>
            <a:off x="3277122" y="4653135"/>
            <a:ext cx="45719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5550364" y="4604927"/>
            <a:ext cx="1545771" cy="1545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097286" y="4116473"/>
            <a:ext cx="1440160" cy="1491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936554" y="4978468"/>
            <a:ext cx="795686" cy="82497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444208" y="4455711"/>
            <a:ext cx="575725" cy="62409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Блок-схема: узел 63"/>
          <p:cNvSpPr/>
          <p:nvPr/>
        </p:nvSpPr>
        <p:spPr>
          <a:xfrm>
            <a:off x="6444207" y="4468961"/>
            <a:ext cx="53550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Блок-схема: узел 64"/>
          <p:cNvSpPr/>
          <p:nvPr/>
        </p:nvSpPr>
        <p:spPr>
          <a:xfrm>
            <a:off x="5922389" y="4958057"/>
            <a:ext cx="72008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547664" y="5608075"/>
            <a:ext cx="23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2073959" y="5316849"/>
            <a:ext cx="40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2843808" y="49555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3250347" y="46759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031940" y="4150822"/>
            <a:ext cx="360040" cy="373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6870729" y="60206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7308304" y="548660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5598353" y="48331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6689644" y="5004059"/>
            <a:ext cx="396044" cy="373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6416048" y="5707969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6192655" y="445571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3322841" y="5326461"/>
            <a:ext cx="146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        CD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5456601" y="61096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|| b</a:t>
            </a:r>
            <a:endParaRPr lang="ru-RU" dirty="0"/>
          </a:p>
        </p:txBody>
      </p:sp>
      <p:cxnSp>
        <p:nvCxnSpPr>
          <p:cNvPr id="84" name="Прямая со стрелкой 83"/>
          <p:cNvCxnSpPr/>
          <p:nvPr/>
        </p:nvCxnSpPr>
        <p:spPr>
          <a:xfrm flipV="1">
            <a:off x="3851920" y="5377537"/>
            <a:ext cx="0" cy="26859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4001886" y="5390953"/>
            <a:ext cx="0" cy="25518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3369034" y="5344369"/>
            <a:ext cx="377322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4211960" y="5344369"/>
            <a:ext cx="36004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398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404664"/>
            <a:ext cx="7498080" cy="3096344"/>
          </a:xfrm>
        </p:spPr>
        <p:txBody>
          <a:bodyPr/>
          <a:lstStyle/>
          <a:p>
            <a:r>
              <a:rPr lang="ru-RU" dirty="0" smtClean="0"/>
              <a:t>Если ненулевые векторы АВ и </a:t>
            </a:r>
            <a:r>
              <a:rPr lang="en-US" dirty="0" smtClean="0"/>
              <a:t>CD</a:t>
            </a:r>
            <a:r>
              <a:rPr lang="ru-RU" dirty="0" smtClean="0"/>
              <a:t> </a:t>
            </a:r>
            <a:r>
              <a:rPr lang="ru-RU" u="sng" dirty="0" smtClean="0"/>
              <a:t>коллинеарны</a:t>
            </a:r>
            <a:r>
              <a:rPr lang="ru-RU" dirty="0" smtClean="0"/>
              <a:t>, а лучи АВ и </a:t>
            </a:r>
            <a:r>
              <a:rPr lang="en-US" dirty="0" smtClean="0"/>
              <a:t>CD</a:t>
            </a:r>
            <a:r>
              <a:rPr lang="ru-RU" dirty="0" smtClean="0"/>
              <a:t> не являются сонаправленными, то вектора АВ и </a:t>
            </a:r>
            <a:r>
              <a:rPr lang="en-US" dirty="0" smtClean="0"/>
              <a:t>CD </a:t>
            </a:r>
            <a:r>
              <a:rPr lang="ru-RU" dirty="0" smtClean="0"/>
              <a:t>называют </a:t>
            </a:r>
            <a:r>
              <a:rPr lang="ru-RU" sz="3600" u="sng" dirty="0" smtClean="0">
                <a:solidFill>
                  <a:schemeClr val="accent5">
                    <a:lumMod val="75000"/>
                  </a:schemeClr>
                </a:solidFill>
              </a:rPr>
              <a:t>противоположно направленными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388799" y="475656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230211" y="497427"/>
            <a:ext cx="576064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52120" y="980728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582883" y="980728"/>
            <a:ext cx="54006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447559" y="1974709"/>
            <a:ext cx="50405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94854" y="1974709"/>
            <a:ext cx="576064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45426" y="4398787"/>
            <a:ext cx="1866123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04148" y="4162333"/>
            <a:ext cx="1749896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354799" y="4616488"/>
            <a:ext cx="832520" cy="8918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5796136" y="4869160"/>
            <a:ext cx="853837" cy="86409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827157" y="4689039"/>
            <a:ext cx="670689" cy="62636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2699792" y="5540090"/>
            <a:ext cx="622920" cy="60063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297427" y="4149080"/>
            <a:ext cx="2367947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узел 40"/>
          <p:cNvSpPr/>
          <p:nvPr/>
        </p:nvSpPr>
        <p:spPr>
          <a:xfrm>
            <a:off x="1827157" y="4680580"/>
            <a:ext cx="45719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Блок-схема: узел 41"/>
          <p:cNvSpPr/>
          <p:nvPr/>
        </p:nvSpPr>
        <p:spPr>
          <a:xfrm>
            <a:off x="3322712" y="6136308"/>
            <a:ext cx="45719" cy="4914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Блок-схема: узел 42"/>
          <p:cNvSpPr/>
          <p:nvPr/>
        </p:nvSpPr>
        <p:spPr>
          <a:xfrm flipH="1">
            <a:off x="6335199" y="4619893"/>
            <a:ext cx="53600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узел 43"/>
          <p:cNvSpPr/>
          <p:nvPr/>
        </p:nvSpPr>
        <p:spPr>
          <a:xfrm>
            <a:off x="6647098" y="5733255"/>
            <a:ext cx="45719" cy="45719"/>
          </a:xfrm>
          <a:prstGeom prst="flowChartConnecto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3322712" y="6267614"/>
            <a:ext cx="37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6844596" y="6185457"/>
            <a:ext cx="43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7286852" y="5794863"/>
            <a:ext cx="53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3321156" y="5840410"/>
            <a:ext cx="37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2695701" y="51746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2432632" y="4869160"/>
            <a:ext cx="47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751480" y="4390403"/>
            <a:ext cx="44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6389098" y="5784784"/>
            <a:ext cx="3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6852913" y="5451494"/>
            <a:ext cx="43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5462904" y="4805282"/>
            <a:ext cx="37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6101658" y="4582378"/>
            <a:ext cx="3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7241197" y="4541633"/>
            <a:ext cx="120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|| b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2987907" y="3717032"/>
            <a:ext cx="142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      CD</a:t>
            </a:r>
            <a:endParaRPr lang="ru-RU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3511149" y="3741372"/>
            <a:ext cx="0" cy="28803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3665374" y="3722981"/>
            <a:ext cx="0" cy="28803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3011252" y="3717032"/>
            <a:ext cx="35717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72" idx="0"/>
          </p:cNvCxnSpPr>
          <p:nvPr/>
        </p:nvCxnSpPr>
        <p:spPr>
          <a:xfrm>
            <a:off x="3699587" y="3717032"/>
            <a:ext cx="368357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496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24744"/>
            <a:ext cx="7498080" cy="1909192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Укажите коллинеарные </a:t>
            </a:r>
            <a:r>
              <a:rPr lang="ru-RU" dirty="0" err="1" smtClean="0"/>
              <a:t>сонаправленные</a:t>
            </a:r>
            <a:r>
              <a:rPr lang="ru-RU" dirty="0" smtClean="0"/>
              <a:t> и противоположно направленные вектора.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3857628"/>
            <a:ext cx="1785950" cy="25717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5322099" y="3464719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536149" y="3464719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322099" y="6036487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536149" y="6036487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29918" y="4714090"/>
            <a:ext cx="257097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643968" y="4714090"/>
            <a:ext cx="2570974" cy="79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29058" y="3429000"/>
            <a:ext cx="17859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9058" y="6000768"/>
            <a:ext cx="1785950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3394067" y="4035429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3394067" y="5749941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5180017" y="4035429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5537207" y="3606801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571868" y="6429396"/>
            <a:ext cx="18573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3857620" y="5929330"/>
            <a:ext cx="14287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3929058" y="600076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3786182" y="6000768"/>
            <a:ext cx="142876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3536149" y="3464719"/>
            <a:ext cx="428628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3571868" y="3429000"/>
            <a:ext cx="2143140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3571868" y="6000768"/>
            <a:ext cx="2143140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5322099" y="3464719"/>
            <a:ext cx="428628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15008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5429256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786446" y="57150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550069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4000496" y="55721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143240" y="63579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3071802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314324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3714744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41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181217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Задание: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7498080" cy="24852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Векторы называются </a:t>
            </a:r>
            <a:r>
              <a:rPr lang="ru-RU" sz="3600" u="sng" dirty="0" smtClean="0">
                <a:solidFill>
                  <a:schemeClr val="accent5">
                    <a:lumMod val="75000"/>
                  </a:schemeClr>
                </a:solidFill>
              </a:rPr>
              <a:t>равными</a:t>
            </a:r>
            <a:r>
              <a:rPr lang="ru-RU" dirty="0" smtClean="0"/>
              <a:t>, если они сонаправлены и их длины равны.</a:t>
            </a:r>
          </a:p>
          <a:p>
            <a:r>
              <a:rPr lang="ru-RU" dirty="0" smtClean="0"/>
              <a:t>От любой точки можно отложить вектор, равный данному, и притом только один.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Укажите равные векторы.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3714752"/>
            <a:ext cx="1785950" cy="25717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7393801" y="3321843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5607851" y="3321843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7393801" y="589361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607851" y="589361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501620" y="4571214"/>
            <a:ext cx="257097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715670" y="4571214"/>
            <a:ext cx="2570974" cy="79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00760" y="3286124"/>
            <a:ext cx="17859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00760" y="5857892"/>
            <a:ext cx="1785950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5465769" y="3892553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5465769" y="5607065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7251719" y="3892553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7608909" y="3463925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43570" y="6286520"/>
            <a:ext cx="18573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929322" y="5786454"/>
            <a:ext cx="14287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6000760" y="5857892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5857884" y="5857892"/>
            <a:ext cx="142876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5607851" y="3321843"/>
            <a:ext cx="428628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643570" y="3286124"/>
            <a:ext cx="2143140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643570" y="5857892"/>
            <a:ext cx="2143140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7393801" y="3321843"/>
            <a:ext cx="428628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86710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500958" y="371475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858148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572396" y="62150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072198" y="542926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214942" y="62150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143504" y="53578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214942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786446" y="28574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62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403</Words>
  <Application>Microsoft Office PowerPoint</Application>
  <PresentationFormat>Экран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Векторы в пространстве</vt:lpstr>
      <vt:lpstr>Тема: « Векторы в пространстве»</vt:lpstr>
      <vt:lpstr>Слайд 3</vt:lpstr>
      <vt:lpstr>Слайд 4</vt:lpstr>
      <vt:lpstr>Слайд 5</vt:lpstr>
      <vt:lpstr>Слайд 6</vt:lpstr>
      <vt:lpstr>Слайд 7</vt:lpstr>
      <vt:lpstr>Задание:</vt:lpstr>
      <vt:lpstr>Задание: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 в пространстве</dc:title>
  <dc:creator>Администратор</dc:creator>
  <cp:lastModifiedBy>CHrn</cp:lastModifiedBy>
  <cp:revision>23</cp:revision>
  <dcterms:created xsi:type="dcterms:W3CDTF">2012-05-11T13:42:27Z</dcterms:created>
  <dcterms:modified xsi:type="dcterms:W3CDTF">2012-05-14T19:30:22Z</dcterms:modified>
</cp:coreProperties>
</file>