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60B2-185C-42AA-BA35-4EAD43CDBD07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5732-38FA-4C92-86FB-FE516D469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МНОГОГРАННИКИ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paintedsil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857364"/>
            <a:ext cx="5122876" cy="325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Существует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пять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/>
              <a:t>типов правильных многогранников. Эти многогранники и их свойства были описаны более двух тысяч лет назад древнегреческим  философом Платоном, чем и объясняется их общее название –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тела Платона</a:t>
            </a: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   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ТЕТРАЭДР</a:t>
            </a:r>
            <a:r>
              <a:rPr lang="ru-RU" sz="2000" b="1" i="1" dirty="0" smtClean="0"/>
              <a:t>                              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ГЕКСАЭДР(КУБ)</a:t>
            </a:r>
            <a:r>
              <a:rPr lang="ru-RU" sz="2000" b="1" i="1" dirty="0" smtClean="0"/>
              <a:t>                                  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ОКТАЭДР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                             </a:t>
            </a:r>
            <a:r>
              <a:rPr lang="ru-RU" sz="2000" b="1" i="1" u="sng" dirty="0" smtClean="0"/>
              <a:t>ДОДЕКАЭДР</a:t>
            </a:r>
            <a:r>
              <a:rPr lang="ru-RU" sz="2000" b="1" i="1" dirty="0" smtClean="0"/>
              <a:t>                                </a:t>
            </a:r>
            <a:r>
              <a:rPr lang="ru-RU" sz="2000" b="1" i="1" u="sng" dirty="0" smtClean="0"/>
              <a:t>ИКОСАЭДР</a:t>
            </a:r>
          </a:p>
        </p:txBody>
      </p:sp>
      <p:pic>
        <p:nvPicPr>
          <p:cNvPr id="5" name="Рисунок 4" descr="ии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00240"/>
            <a:ext cx="1632724" cy="1815465"/>
          </a:xfrm>
          <a:prstGeom prst="rect">
            <a:avLst/>
          </a:prstGeom>
        </p:spPr>
      </p:pic>
      <p:pic>
        <p:nvPicPr>
          <p:cNvPr id="6" name="Рисунок 5" descr="сс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000240"/>
            <a:ext cx="1694548" cy="1815465"/>
          </a:xfrm>
          <a:prstGeom prst="rect">
            <a:avLst/>
          </a:prstGeom>
        </p:spPr>
      </p:pic>
      <p:pic>
        <p:nvPicPr>
          <p:cNvPr id="7" name="Рисунок 6" descr="г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4572008"/>
            <a:ext cx="1913986" cy="1815465"/>
          </a:xfrm>
          <a:prstGeom prst="rect">
            <a:avLst/>
          </a:prstGeom>
        </p:spPr>
      </p:pic>
      <p:pic>
        <p:nvPicPr>
          <p:cNvPr id="8" name="Рисунок 7" descr="н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572008"/>
            <a:ext cx="1773789" cy="1815465"/>
          </a:xfrm>
          <a:prstGeom prst="rect">
            <a:avLst/>
          </a:prstGeom>
        </p:spPr>
      </p:pic>
      <p:pic>
        <p:nvPicPr>
          <p:cNvPr id="9" name="Рисунок 8" descr="ммм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9058" y="2000240"/>
            <a:ext cx="1334914" cy="181546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ТЕТРАЭДР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		</a:t>
            </a:r>
            <a:r>
              <a:rPr lang="ru-RU" sz="2000" b="1" i="1" u="sng" dirty="0" smtClean="0"/>
              <a:t>«тетра»</a:t>
            </a:r>
            <a:r>
              <a:rPr lang="ru-RU" sz="2000" b="1" i="1" dirty="0" smtClean="0"/>
              <a:t>-4</a:t>
            </a:r>
          </a:p>
          <a:p>
            <a:pPr>
              <a:buNone/>
            </a:pPr>
            <a:r>
              <a:rPr lang="ru-RU" sz="2000" b="1" i="1" dirty="0" smtClean="0"/>
              <a:t>		</a:t>
            </a:r>
            <a:r>
              <a:rPr lang="ru-RU" sz="2000" b="1" i="1" u="sng" dirty="0" smtClean="0"/>
              <a:t>«</a:t>
            </a:r>
            <a:r>
              <a:rPr lang="ru-RU" sz="2000" b="1" i="1" u="sng" dirty="0" err="1" smtClean="0"/>
              <a:t>эдра</a:t>
            </a:r>
            <a:r>
              <a:rPr lang="ru-RU" sz="2000" b="1" i="1" u="sng" dirty="0" smtClean="0"/>
              <a:t>»</a:t>
            </a:r>
            <a:r>
              <a:rPr lang="ru-RU" sz="2000" b="1" i="1" dirty="0" smtClean="0"/>
              <a:t>-грань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	</a:t>
            </a:r>
            <a:r>
              <a:rPr lang="ru-RU" sz="2000" b="1" i="1" u="sng" dirty="0" smtClean="0">
                <a:solidFill>
                  <a:srgbClr val="C00000"/>
                </a:solidFill>
              </a:rPr>
              <a:t>Тетраэдр</a:t>
            </a:r>
            <a:r>
              <a:rPr lang="ru-RU" sz="2000" b="1" i="1" dirty="0" smtClean="0"/>
              <a:t> - правильный </a:t>
            </a:r>
          </a:p>
          <a:p>
            <a:pPr>
              <a:buNone/>
            </a:pPr>
            <a:r>
              <a:rPr lang="ru-RU" sz="2000" b="1" i="1" dirty="0" smtClean="0"/>
              <a:t>четырехгранник, ограниченный </a:t>
            </a:r>
          </a:p>
          <a:p>
            <a:pPr>
              <a:buNone/>
            </a:pPr>
            <a:r>
              <a:rPr lang="ru-RU" sz="2000" b="1" i="1" dirty="0" smtClean="0"/>
              <a:t>четырьмя равносторонними </a:t>
            </a:r>
          </a:p>
          <a:p>
            <a:pPr>
              <a:buNone/>
            </a:pPr>
            <a:r>
              <a:rPr lang="ru-RU" sz="2000" b="1" i="1" dirty="0" smtClean="0"/>
              <a:t>Треугольниками, сходящихся</a:t>
            </a:r>
          </a:p>
          <a:p>
            <a:pPr>
              <a:buNone/>
            </a:pPr>
            <a:r>
              <a:rPr lang="ru-RU" sz="2000" b="1" i="1" dirty="0" smtClean="0"/>
              <a:t>В каждой вершине по три.</a:t>
            </a:r>
          </a:p>
          <a:p>
            <a:pPr>
              <a:buNone/>
            </a:pPr>
            <a:r>
              <a:rPr lang="ru-RU" sz="2000" b="1" i="1" dirty="0" smtClean="0"/>
              <a:t>Платон считал, что мир строится из четырёх «стихий» – огня, земли, воздуха, воды и вселенной, а атомы этих «стихий» имеют форму четырёх правильных многогранников. </a:t>
            </a:r>
          </a:p>
          <a:p>
            <a:pPr>
              <a:buNone/>
            </a:pPr>
            <a:r>
              <a:rPr lang="ru-RU" sz="2000" b="1" i="1" dirty="0" smtClean="0"/>
              <a:t>       	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Тетраэдр олицетворял огонь</a:t>
            </a:r>
            <a:r>
              <a:rPr lang="ru-RU" sz="2000" b="1" i="1" dirty="0" smtClean="0"/>
              <a:t>, 					поскольку его вершина устремлена 				вверх, как у разгоревшегося пламени. </a:t>
            </a:r>
            <a:endParaRPr lang="ru-RU" sz="2000" b="1" i="1" dirty="0"/>
          </a:p>
        </p:txBody>
      </p:sp>
      <p:pic>
        <p:nvPicPr>
          <p:cNvPr id="4" name="Рисунок 3" descr="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85794"/>
            <a:ext cx="3571900" cy="3571900"/>
          </a:xfrm>
          <a:prstGeom prst="rect">
            <a:avLst/>
          </a:prstGeom>
        </p:spPr>
      </p:pic>
      <p:pic>
        <p:nvPicPr>
          <p:cNvPr id="6" name="Рисунок 5" descr="5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714884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ГЕКСАЭДР(КУБ)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/>
              <a:t>	</a:t>
            </a:r>
            <a:r>
              <a:rPr lang="ru-RU" sz="2000" b="1" i="1" dirty="0" smtClean="0"/>
              <a:t>	</a:t>
            </a:r>
            <a:r>
              <a:rPr lang="ru-RU" sz="2000" b="1" i="1" u="sng" dirty="0" smtClean="0"/>
              <a:t>«гекса»-6</a:t>
            </a:r>
          </a:p>
          <a:p>
            <a:pPr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Куб или гексаэдр </a:t>
            </a:r>
            <a:r>
              <a:rPr lang="ru-RU" sz="2000" b="1" i="1" dirty="0" smtClean="0"/>
              <a:t>– представитель</a:t>
            </a:r>
          </a:p>
          <a:p>
            <a:pPr>
              <a:buNone/>
            </a:pPr>
            <a:r>
              <a:rPr lang="ru-RU" sz="2000" b="1" i="1" dirty="0" smtClean="0"/>
              <a:t> правильных выпуклых многогранников,</a:t>
            </a:r>
          </a:p>
          <a:p>
            <a:pPr>
              <a:buNone/>
            </a:pPr>
            <a:r>
              <a:rPr lang="ru-RU" sz="2000" b="1" i="1" dirty="0" smtClean="0"/>
              <a:t> который имеет шесть квадратных </a:t>
            </a:r>
          </a:p>
          <a:p>
            <a:pPr>
              <a:buNone/>
            </a:pPr>
            <a:r>
              <a:rPr lang="ru-RU" sz="2000" b="1" i="1" dirty="0" smtClean="0"/>
              <a:t>граней, сходящихся в каждой вершине</a:t>
            </a:r>
          </a:p>
          <a:p>
            <a:pPr>
              <a:buNone/>
            </a:pPr>
            <a:r>
              <a:rPr lang="ru-RU" sz="2000" b="1" i="1" dirty="0" smtClean="0"/>
              <a:t> по три.</a:t>
            </a:r>
          </a:p>
          <a:p>
            <a:pPr>
              <a:buNone/>
            </a:pPr>
            <a:endParaRPr lang="ru-RU" sz="2000" b="1" i="1" u="sng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ru-RU" sz="2000" b="1" i="1" u="sng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3333CC"/>
                </a:solidFill>
              </a:rPr>
              <a:t>		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Куб </a:t>
            </a:r>
            <a:r>
              <a:rPr lang="ru-RU" sz="2000" b="1" i="1" dirty="0" smtClean="0"/>
              <a:t>– самая устойчивая из фигур, 				поэтому, по мнению Платона, 					олицетворял 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Землю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чччч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642918"/>
            <a:ext cx="3428992" cy="3428992"/>
          </a:xfrm>
          <a:prstGeom prst="rect">
            <a:avLst/>
          </a:prstGeom>
        </p:spPr>
      </p:pic>
      <p:pic>
        <p:nvPicPr>
          <p:cNvPr id="5" name="Рисунок 4" descr="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3619500" cy="271462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ОКТАЭДР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		</a:t>
            </a:r>
            <a:r>
              <a:rPr lang="ru-RU" sz="2000" b="1" i="1" u="sng" dirty="0" smtClean="0"/>
              <a:t>«окта»-</a:t>
            </a:r>
            <a:r>
              <a:rPr lang="ru-RU" sz="2000" b="1" i="1" dirty="0" smtClean="0"/>
              <a:t>8</a:t>
            </a:r>
          </a:p>
          <a:p>
            <a:pPr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Октаэдр</a:t>
            </a:r>
            <a:r>
              <a:rPr lang="ru-RU" sz="2000" b="1" i="1" dirty="0" smtClean="0"/>
              <a:t> – представитель</a:t>
            </a:r>
          </a:p>
          <a:p>
            <a:pPr>
              <a:buNone/>
            </a:pPr>
            <a:r>
              <a:rPr lang="ru-RU" sz="2000" b="1" i="1" dirty="0" smtClean="0"/>
              <a:t> семейства правильных выпуклых</a:t>
            </a:r>
          </a:p>
          <a:p>
            <a:pPr>
              <a:buNone/>
            </a:pPr>
            <a:r>
              <a:rPr lang="ru-RU" sz="2000" b="1" i="1" dirty="0" smtClean="0"/>
              <a:t> многогранников, который имеет </a:t>
            </a:r>
          </a:p>
          <a:p>
            <a:pPr>
              <a:buNone/>
            </a:pPr>
            <a:r>
              <a:rPr lang="ru-RU" sz="2000" b="1" i="1" dirty="0" smtClean="0"/>
              <a:t>восемь треугольных граней, </a:t>
            </a:r>
          </a:p>
          <a:p>
            <a:pPr>
              <a:buNone/>
            </a:pPr>
            <a:r>
              <a:rPr lang="ru-RU" sz="2000" b="1" i="1" dirty="0" smtClean="0"/>
              <a:t>сходящихся в каждой вершине по </a:t>
            </a:r>
          </a:p>
          <a:p>
            <a:pPr>
              <a:buNone/>
            </a:pPr>
            <a:r>
              <a:rPr lang="ru-RU" sz="2000" b="1" i="1" dirty="0" smtClean="0"/>
              <a:t>четыре.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>
                <a:solidFill>
                  <a:srgbClr val="3333CC"/>
                </a:solidFill>
              </a:rPr>
              <a:t>		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Октаэдр</a:t>
            </a:r>
            <a:r>
              <a:rPr lang="ru-RU" sz="2000" b="1" i="1" dirty="0" smtClean="0"/>
              <a:t> символизировал 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воздух</a:t>
            </a: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4" name="Рисунок 3" descr="ч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000108"/>
            <a:ext cx="3033607" cy="3033607"/>
          </a:xfrm>
          <a:prstGeom prst="rect">
            <a:avLst/>
          </a:prstGeom>
        </p:spPr>
      </p:pic>
      <p:pic>
        <p:nvPicPr>
          <p:cNvPr id="6" name="Рисунок 5" descr="2010-06-23_1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143380"/>
            <a:ext cx="3214678" cy="241100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ИКОСАЭДР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		</a:t>
            </a:r>
            <a:r>
              <a:rPr lang="ru-RU" sz="2000" b="1" i="1" u="sng" dirty="0" smtClean="0"/>
              <a:t>«икоса»-</a:t>
            </a:r>
            <a:r>
              <a:rPr lang="ru-RU" sz="2000" b="1" i="1" dirty="0" smtClean="0"/>
              <a:t>20</a:t>
            </a:r>
          </a:p>
          <a:p>
            <a:pPr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Икосаэдр</a:t>
            </a:r>
            <a:r>
              <a:rPr lang="ru-RU" sz="2000" b="1" i="1" dirty="0" smtClean="0"/>
              <a:t> – представитель </a:t>
            </a:r>
          </a:p>
          <a:p>
            <a:pPr>
              <a:buNone/>
            </a:pPr>
            <a:r>
              <a:rPr lang="ru-RU" sz="2000" b="1" i="1" dirty="0" smtClean="0"/>
              <a:t>семейства правильных выпуклых </a:t>
            </a:r>
          </a:p>
          <a:p>
            <a:pPr>
              <a:buNone/>
            </a:pPr>
            <a:r>
              <a:rPr lang="ru-RU" sz="2000" b="1" i="1" dirty="0" smtClean="0"/>
              <a:t>многогранников, который состоит</a:t>
            </a:r>
          </a:p>
          <a:p>
            <a:pPr>
              <a:buNone/>
            </a:pPr>
            <a:r>
              <a:rPr lang="ru-RU" sz="2000" b="1" i="1" dirty="0" smtClean="0"/>
              <a:t> из двадцати равносторонних </a:t>
            </a:r>
          </a:p>
          <a:p>
            <a:pPr>
              <a:buNone/>
            </a:pPr>
            <a:r>
              <a:rPr lang="ru-RU" sz="2000" b="1" i="1" dirty="0" smtClean="0"/>
              <a:t>треугольников, сходящихся в каждой </a:t>
            </a:r>
          </a:p>
          <a:p>
            <a:pPr>
              <a:buNone/>
            </a:pPr>
            <a:r>
              <a:rPr lang="ru-RU" sz="2000" b="1" i="1" dirty="0" smtClean="0"/>
              <a:t>вершине по пять.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					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3333CC"/>
                </a:solidFill>
              </a:rPr>
              <a:t>					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3333CC"/>
                </a:solidFill>
              </a:rPr>
              <a:t>		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Икосаэдр</a:t>
            </a:r>
            <a:r>
              <a:rPr lang="ru-RU" sz="2000" b="1" i="1" dirty="0" smtClean="0"/>
              <a:t>, как самый обтекаемый,  				олицетворял 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воду.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4" name="Рисунок 3" descr="чч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928670"/>
            <a:ext cx="3319360" cy="3319360"/>
          </a:xfrm>
          <a:prstGeom prst="rect">
            <a:avLst/>
          </a:prstGeom>
        </p:spPr>
      </p:pic>
      <p:pic>
        <p:nvPicPr>
          <p:cNvPr id="5" name="Рисунок 4" descr="2401dc21d5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929066"/>
            <a:ext cx="2928958" cy="274671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ДОДЕКАЭДР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		</a:t>
            </a:r>
            <a:r>
              <a:rPr lang="ru-RU" sz="2000" b="1" i="1" u="sng" dirty="0" smtClean="0"/>
              <a:t>«</a:t>
            </a:r>
            <a:r>
              <a:rPr lang="ru-RU" sz="2000" b="1" i="1" u="sng" dirty="0" err="1" smtClean="0"/>
              <a:t>додека</a:t>
            </a:r>
            <a:r>
              <a:rPr lang="ru-RU" sz="2000" b="1" i="1" u="sng" dirty="0" smtClean="0"/>
              <a:t>»-</a:t>
            </a:r>
            <a:r>
              <a:rPr lang="ru-RU" sz="2000" b="1" i="1" dirty="0" smtClean="0"/>
              <a:t>12</a:t>
            </a:r>
          </a:p>
          <a:p>
            <a:pPr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Додекаэдр</a:t>
            </a:r>
            <a:r>
              <a:rPr lang="ru-RU" sz="2000" b="1" i="1" dirty="0" smtClean="0"/>
              <a:t> – представитель</a:t>
            </a:r>
          </a:p>
          <a:p>
            <a:pPr>
              <a:buNone/>
            </a:pPr>
            <a:r>
              <a:rPr lang="ru-RU" sz="2000" b="1" i="1" dirty="0" smtClean="0"/>
              <a:t>семейства правильных выпуклых</a:t>
            </a:r>
          </a:p>
          <a:p>
            <a:pPr>
              <a:buNone/>
            </a:pPr>
            <a:r>
              <a:rPr lang="ru-RU" sz="2000" b="1" i="1" dirty="0" smtClean="0"/>
              <a:t> многогранников, который имеет </a:t>
            </a:r>
          </a:p>
          <a:p>
            <a:pPr>
              <a:buNone/>
            </a:pPr>
            <a:r>
              <a:rPr lang="ru-RU" sz="2000" b="1" i="1" dirty="0" smtClean="0"/>
              <a:t>двенадцать пятиугольных граней,</a:t>
            </a:r>
          </a:p>
          <a:p>
            <a:pPr>
              <a:buNone/>
            </a:pPr>
            <a:r>
              <a:rPr lang="ru-RU" sz="2000" b="1" i="1" dirty="0" smtClean="0"/>
              <a:t> сходящихся в вершинах по три.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>
                <a:solidFill>
                  <a:srgbClr val="3333CC"/>
                </a:solidFill>
              </a:rPr>
              <a:t>		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Додекаэдр</a:t>
            </a:r>
            <a:r>
              <a:rPr lang="ru-RU" sz="2000" b="1" i="1" dirty="0" smtClean="0"/>
              <a:t> символизировал весь мир – 	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вселенную</a:t>
            </a:r>
            <a:r>
              <a:rPr lang="ru-RU" sz="2000" b="1" i="1" dirty="0" smtClean="0"/>
              <a:t>, и почитался главнейшим.</a:t>
            </a:r>
            <a:endParaRPr lang="ru-RU" sz="2000" b="1" i="1" dirty="0"/>
          </a:p>
        </p:txBody>
      </p:sp>
      <p:pic>
        <p:nvPicPr>
          <p:cNvPr id="4" name="Рисунок 3" descr="ччччч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785794"/>
            <a:ext cx="3286148" cy="3286148"/>
          </a:xfrm>
          <a:prstGeom prst="rect">
            <a:avLst/>
          </a:prstGeom>
        </p:spPr>
      </p:pic>
      <p:pic>
        <p:nvPicPr>
          <p:cNvPr id="5" name="Рисунок 4" descr="169225_imag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143380"/>
            <a:ext cx="3500442" cy="233362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Развертки правильных многоугольников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вцуву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7161905" cy="3895238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Полуправильные многогранники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	Архимеду принадлежит открытие 13-ти полуправильных многогранников —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"архимедовых тел", </a:t>
            </a:r>
            <a:r>
              <a:rPr lang="ru-RU" sz="2000" b="1" i="1" dirty="0" smtClean="0"/>
              <a:t>каждый из которых ограничен </a:t>
            </a:r>
            <a:r>
              <a:rPr lang="ru-RU" sz="2000" b="1" i="1" dirty="0" err="1" smtClean="0"/>
              <a:t>неодноименными</a:t>
            </a:r>
            <a:r>
              <a:rPr lang="ru-RU" sz="2000" b="1" i="1" dirty="0" smtClean="0"/>
              <a:t> правильными многоугольниками и в котором равны 	многогранные углы и одноименные многоугольники; причем в 	каждой вершине сходится одно и тоже число одинаковых 	граней; в одинаковом порядке каждое из этих тел может 	быть вписано в сферу.</a:t>
            </a:r>
            <a:endParaRPr lang="ru-RU" sz="2000" b="1" i="1" dirty="0"/>
          </a:p>
        </p:txBody>
      </p:sp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5715016"/>
            <a:ext cx="928694" cy="928694"/>
          </a:xfrm>
          <a:prstGeom prst="rect">
            <a:avLst/>
          </a:prstGeom>
        </p:spPr>
      </p:pic>
      <p:pic>
        <p:nvPicPr>
          <p:cNvPr id="5" name="Рисунок 4" descr="аааа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42852"/>
            <a:ext cx="1000132" cy="1071546"/>
          </a:xfrm>
          <a:prstGeom prst="rect">
            <a:avLst/>
          </a:prstGeom>
        </p:spPr>
      </p:pic>
      <p:pic>
        <p:nvPicPr>
          <p:cNvPr id="6" name="Рисунок 5" descr="ав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857256" cy="857256"/>
          </a:xfrm>
          <a:prstGeom prst="rect">
            <a:avLst/>
          </a:prstGeom>
        </p:spPr>
      </p:pic>
      <p:pic>
        <p:nvPicPr>
          <p:cNvPr id="7" name="Рисунок 6" descr="апа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928694" cy="928694"/>
          </a:xfrm>
          <a:prstGeom prst="rect">
            <a:avLst/>
          </a:prstGeom>
        </p:spPr>
      </p:pic>
      <p:pic>
        <p:nvPicPr>
          <p:cNvPr id="8" name="Рисунок 7" descr="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3500438"/>
            <a:ext cx="928694" cy="928694"/>
          </a:xfrm>
          <a:prstGeom prst="rect">
            <a:avLst/>
          </a:prstGeom>
        </p:spPr>
      </p:pic>
      <p:pic>
        <p:nvPicPr>
          <p:cNvPr id="9" name="Рисунок 8" descr="вап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4572008"/>
            <a:ext cx="857256" cy="857256"/>
          </a:xfrm>
          <a:prstGeom prst="rect">
            <a:avLst/>
          </a:prstGeom>
        </p:spPr>
      </p:pic>
      <p:pic>
        <p:nvPicPr>
          <p:cNvPr id="10" name="Рисунок 9" descr="вап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643578"/>
            <a:ext cx="857256" cy="857256"/>
          </a:xfrm>
          <a:prstGeom prst="rect">
            <a:avLst/>
          </a:prstGeom>
        </p:spPr>
      </p:pic>
      <p:pic>
        <p:nvPicPr>
          <p:cNvPr id="11" name="Рисунок 10" descr="впаааааааааа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4500570"/>
            <a:ext cx="857256" cy="857256"/>
          </a:xfrm>
          <a:prstGeom prst="rect">
            <a:avLst/>
          </a:prstGeom>
        </p:spPr>
      </p:pic>
      <p:pic>
        <p:nvPicPr>
          <p:cNvPr id="12" name="Рисунок 11" descr="павап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86380" y="3500438"/>
            <a:ext cx="928694" cy="928694"/>
          </a:xfrm>
          <a:prstGeom prst="rect">
            <a:avLst/>
          </a:prstGeom>
        </p:spPr>
      </p:pic>
      <p:pic>
        <p:nvPicPr>
          <p:cNvPr id="13" name="Рисунок 12" descr="пп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8148" y="3500438"/>
            <a:ext cx="896330" cy="896330"/>
          </a:xfrm>
          <a:prstGeom prst="rect">
            <a:avLst/>
          </a:prstGeom>
        </p:spPr>
      </p:pic>
      <p:pic>
        <p:nvPicPr>
          <p:cNvPr id="17" name="Рисунок 16" descr="ы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5786454"/>
            <a:ext cx="857256" cy="857256"/>
          </a:xfrm>
          <a:prstGeom prst="rect">
            <a:avLst/>
          </a:prstGeom>
        </p:spPr>
      </p:pic>
      <p:pic>
        <p:nvPicPr>
          <p:cNvPr id="18" name="Рисунок 17" descr="ф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00364" y="5643578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ЗВЕЗДЧАТЫЕ МНОГОУГОЛЬНИКИ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dirty="0" smtClean="0"/>
              <a:t>			Французский математик </a:t>
            </a:r>
            <a:r>
              <a:rPr lang="ru-RU" sz="2000" b="1" i="1" u="sng" dirty="0" err="1" smtClean="0"/>
              <a:t>Пуансо</a:t>
            </a:r>
            <a:r>
              <a:rPr lang="ru-RU" sz="2000" b="1" i="1" u="sng" dirty="0" smtClean="0"/>
              <a:t> в 1810 году </a:t>
            </a:r>
            <a:r>
              <a:rPr lang="ru-RU" sz="2000" b="1" i="1" dirty="0" smtClean="0"/>
              <a:t>			построил четыре правильных </a:t>
            </a:r>
            <a:r>
              <a:rPr lang="ru-RU" sz="2000" b="1" i="1" u="sng" dirty="0" smtClean="0"/>
              <a:t>звездчатых</a:t>
            </a:r>
            <a:r>
              <a:rPr lang="ru-RU" sz="2000" b="1" i="1" dirty="0" smtClean="0"/>
              <a:t> 			</a:t>
            </a:r>
            <a:r>
              <a:rPr lang="ru-RU" sz="2000" b="1" i="1" u="sng" dirty="0" smtClean="0"/>
              <a:t>многогранника</a:t>
            </a:r>
            <a:r>
              <a:rPr lang="ru-RU" sz="2000" b="1" i="1" dirty="0" smtClean="0"/>
              <a:t>: малый звездчатый додекаэдр, 			большой звездчатый додекаэдр, большой додекаэдр и 		большой икосаэдр.</a:t>
            </a:r>
          </a:p>
          <a:p>
            <a:pPr>
              <a:buNone/>
            </a:pPr>
            <a:r>
              <a:rPr lang="ru-RU" sz="2000" b="1" i="1" dirty="0" smtClean="0"/>
              <a:t>			</a:t>
            </a:r>
          </a:p>
          <a:p>
            <a:pPr>
              <a:buNone/>
            </a:pPr>
            <a:r>
              <a:rPr lang="ru-RU" sz="2000" b="1" i="1" dirty="0" smtClean="0"/>
              <a:t>			          Два из них знал</a:t>
            </a:r>
          </a:p>
          <a:p>
            <a:pPr>
              <a:buNone/>
            </a:pPr>
            <a:r>
              <a:rPr lang="ru-RU" sz="2000" b="1" i="1" dirty="0" smtClean="0"/>
              <a:t>			 И. Кеплер (1571 – 1630 гг.).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				В 1812 году французский математик О. Коши</a:t>
            </a:r>
          </a:p>
          <a:p>
            <a:pPr>
              <a:buNone/>
            </a:pPr>
            <a:r>
              <a:rPr lang="ru-RU" sz="2000" b="1" i="1" dirty="0" smtClean="0"/>
              <a:t> 				доказал, что кроме пяти «</a:t>
            </a:r>
            <a:r>
              <a:rPr lang="ru-RU" sz="2000" b="1" i="1" dirty="0" err="1" smtClean="0"/>
              <a:t>платоновых</a:t>
            </a:r>
            <a:r>
              <a:rPr lang="ru-RU" sz="2000" b="1" i="1" dirty="0" smtClean="0"/>
              <a:t> тел»</a:t>
            </a:r>
          </a:p>
          <a:p>
            <a:pPr>
              <a:buNone/>
            </a:pPr>
            <a:r>
              <a:rPr lang="ru-RU" sz="2000" b="1" i="1" dirty="0" smtClean="0"/>
              <a:t>				 и четырех «тел </a:t>
            </a:r>
            <a:r>
              <a:rPr lang="ru-RU" sz="2000" b="1" i="1" dirty="0" err="1" smtClean="0"/>
              <a:t>Пуансо</a:t>
            </a:r>
            <a:r>
              <a:rPr lang="ru-RU" sz="2000" b="1" i="1" dirty="0" smtClean="0"/>
              <a:t>» больше нет </a:t>
            </a:r>
          </a:p>
          <a:p>
            <a:pPr>
              <a:buNone/>
            </a:pPr>
            <a:r>
              <a:rPr lang="ru-RU" sz="2000" b="1" i="1" dirty="0" smtClean="0"/>
              <a:t>				правильных многогранников.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Poinsot_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2105013" cy="2570166"/>
          </a:xfrm>
          <a:prstGeom prst="rect">
            <a:avLst/>
          </a:prstGeom>
        </p:spPr>
      </p:pic>
      <p:pic>
        <p:nvPicPr>
          <p:cNvPr id="5" name="Рисунок 4" descr="Kepl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285992"/>
            <a:ext cx="1857388" cy="2486700"/>
          </a:xfrm>
          <a:prstGeom prst="rect">
            <a:avLst/>
          </a:prstGeom>
        </p:spPr>
      </p:pic>
      <p:pic>
        <p:nvPicPr>
          <p:cNvPr id="6" name="Рисунок 5" descr="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191005"/>
            <a:ext cx="2000246" cy="266699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143932" cy="6572272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sz="2000" b="1" i="1" u="sng" dirty="0" smtClean="0">
                <a:solidFill>
                  <a:schemeClr val="tx1"/>
                </a:solidFill>
              </a:rPr>
              <a:t>Большой звездчатый</a:t>
            </a:r>
            <a:r>
              <a:rPr lang="ru-RU" sz="2000" b="1" i="1" dirty="0" smtClean="0">
                <a:solidFill>
                  <a:schemeClr val="tx1"/>
                </a:solidFill>
              </a:rPr>
              <a:t>                      </a:t>
            </a:r>
            <a:r>
              <a:rPr lang="ru-RU" sz="2000" b="1" i="1" u="sng" dirty="0" smtClean="0">
                <a:solidFill>
                  <a:schemeClr val="tx1"/>
                </a:solidFill>
              </a:rPr>
              <a:t>Малый звездчатый</a:t>
            </a:r>
          </a:p>
          <a:p>
            <a:pPr algn="l"/>
            <a:r>
              <a:rPr lang="ru-RU" sz="2000" b="1" i="1" u="sng" dirty="0" smtClean="0">
                <a:solidFill>
                  <a:schemeClr val="tx1"/>
                </a:solidFill>
              </a:rPr>
              <a:t>додекаэдр</a:t>
            </a:r>
            <a:r>
              <a:rPr lang="ru-RU" sz="2000" b="1" i="1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2000" b="1" i="1" u="sng" dirty="0" err="1" smtClean="0">
                <a:solidFill>
                  <a:schemeClr val="tx1"/>
                </a:solidFill>
              </a:rPr>
              <a:t>додекаэдр</a:t>
            </a:r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		</a:t>
            </a:r>
            <a:r>
              <a:rPr lang="ru-RU" sz="2000" b="1" i="1" u="sng" dirty="0" smtClean="0">
                <a:solidFill>
                  <a:schemeClr val="tx1"/>
                </a:solidFill>
              </a:rPr>
              <a:t>Большой  додекаэдр</a:t>
            </a:r>
            <a:r>
              <a:rPr lang="ru-RU" sz="2000" b="1" i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2000" b="1" i="1" u="sng" dirty="0" smtClean="0">
                <a:solidFill>
                  <a:schemeClr val="tx1"/>
                </a:solidFill>
              </a:rPr>
              <a:t>Большой икосаэдр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i="1" u="sng" dirty="0" smtClean="0">
                <a:solidFill>
                  <a:schemeClr val="tx1"/>
                </a:solidFill>
              </a:rPr>
              <a:t>                     </a:t>
            </a: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 smtClean="0">
              <a:solidFill>
                <a:schemeClr val="tx1"/>
              </a:solidFill>
            </a:endParaRPr>
          </a:p>
          <a:p>
            <a:pPr algn="l"/>
            <a:endParaRPr lang="ru-RU" sz="2000" b="1" i="1" u="sng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Большой звездчатый додекаэдр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2308225" cy="2308225"/>
          </a:xfrm>
        </p:spPr>
      </p:pic>
      <p:pic>
        <p:nvPicPr>
          <p:cNvPr id="5" name="Рисунок 4" descr="Малый звездчатый  додекаэд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14290"/>
            <a:ext cx="2308860" cy="2308860"/>
          </a:xfrm>
          <a:prstGeom prst="rect">
            <a:avLst/>
          </a:prstGeom>
        </p:spPr>
      </p:pic>
      <p:pic>
        <p:nvPicPr>
          <p:cNvPr id="6" name="Рисунок 5" descr="Большой додекаэд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500438"/>
            <a:ext cx="2308860" cy="2308860"/>
          </a:xfrm>
          <a:prstGeom prst="rect">
            <a:avLst/>
          </a:prstGeom>
        </p:spPr>
      </p:pic>
      <p:pic>
        <p:nvPicPr>
          <p:cNvPr id="7" name="Рисунок 6" descr="Большой икосаэд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500438"/>
            <a:ext cx="2308860" cy="230886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Многогранником</a:t>
            </a:r>
            <a:r>
              <a:rPr lang="ru-RU" sz="3200" dirty="0" smtClean="0"/>
              <a:t> называется тело, которое состоит из конечного числа многоугольников.</a:t>
            </a:r>
            <a:endParaRPr lang="ru-RU" sz="3200" dirty="0"/>
          </a:p>
        </p:txBody>
      </p:sp>
      <p:pic>
        <p:nvPicPr>
          <p:cNvPr id="13" name="Содержимое 12" descr="Рисунок1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3189232" cy="3429024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786150" y="1857364"/>
            <a:ext cx="5357850" cy="45545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Многоугольники, из которых состоят многогранники, называются </a:t>
            </a:r>
            <a:r>
              <a:rPr lang="ru-RU" sz="2400" b="1" dirty="0" smtClean="0"/>
              <a:t>гранями.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Стороны граней многогранника называются </a:t>
            </a:r>
            <a:r>
              <a:rPr lang="ru-RU" sz="2400" b="1" dirty="0" smtClean="0"/>
              <a:t>ребрами.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Точки пересечения ребер называются </a:t>
            </a:r>
            <a:r>
              <a:rPr lang="ru-RU" sz="2400" b="1" dirty="0" smtClean="0"/>
              <a:t>вершинами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Отрезки, соединяющие вершины многогранника, не принадлежащие одной грани, называются  </a:t>
            </a:r>
            <a:r>
              <a:rPr lang="ru-RU" sz="2400" b="1" dirty="0" smtClean="0"/>
              <a:t>диагоналями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643174" y="3429000"/>
            <a:ext cx="157163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714612" y="4286256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500298" y="485776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71472" y="3000372"/>
            <a:ext cx="785818" cy="5715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42910" y="3000372"/>
            <a:ext cx="1143008" cy="857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71472" y="3000372"/>
            <a:ext cx="1643074" cy="12858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42910" y="3143248"/>
            <a:ext cx="1857388" cy="15001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000100" y="3786190"/>
            <a:ext cx="1500198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428728" y="4071942"/>
            <a:ext cx="1143008" cy="857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2000232" y="4572008"/>
            <a:ext cx="500066" cy="3571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 flipV="1">
            <a:off x="642910" y="2428868"/>
            <a:ext cx="2714644" cy="25003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42910" y="3500438"/>
            <a:ext cx="1857388" cy="14287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1643042" y="3929066"/>
            <a:ext cx="1857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2071670" y="2357430"/>
            <a:ext cx="2071702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>
            <a:off x="1214414" y="4572008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ФОРМУЛА  Л.ЭЙЛЕРА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Знаменитый математик </a:t>
            </a:r>
            <a:r>
              <a:rPr lang="ru-RU" sz="2000" b="1" i="1" u="sng" dirty="0" smtClean="0"/>
              <a:t>Л.Эйлер</a:t>
            </a:r>
            <a:r>
              <a:rPr lang="ru-RU" sz="2000" b="1" i="1" dirty="0" smtClean="0"/>
              <a:t> получил формулу:</a:t>
            </a:r>
          </a:p>
          <a:p>
            <a:pPr algn="ctr">
              <a:buNone/>
            </a:pPr>
            <a:r>
              <a:rPr lang="ru-RU" sz="2000" b="1" i="1" dirty="0" smtClean="0"/>
              <a:t>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В+Г-Р=2,</a:t>
            </a:r>
            <a:endParaRPr lang="ru-RU" sz="2000" b="1" i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которая связывает число вершин /В/, </a:t>
            </a:r>
          </a:p>
          <a:p>
            <a:pPr>
              <a:buNone/>
            </a:pPr>
            <a:r>
              <a:rPr lang="ru-RU" sz="2000" b="1" i="1" dirty="0" smtClean="0"/>
              <a:t>граней /Г/ и рёбер /Р/ любого многогранника.</a:t>
            </a:r>
          </a:p>
          <a:p>
            <a:pPr>
              <a:buNone/>
            </a:pPr>
            <a:r>
              <a:rPr lang="ru-RU" sz="2000" b="1" i="1" dirty="0" smtClean="0"/>
              <a:t> Простота этой формулы заключается в том,</a:t>
            </a:r>
          </a:p>
          <a:p>
            <a:pPr>
              <a:buNone/>
            </a:pPr>
            <a:r>
              <a:rPr lang="ru-RU" sz="2000" b="1" i="1" dirty="0" smtClean="0"/>
              <a:t> что она не связана ни с расстоянием, ни с </a:t>
            </a:r>
          </a:p>
          <a:p>
            <a:pPr>
              <a:buNone/>
            </a:pPr>
            <a:r>
              <a:rPr lang="ru-RU" sz="2000" b="1" i="1" dirty="0" smtClean="0"/>
              <a:t>углами.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й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428868"/>
            <a:ext cx="2950503" cy="3476987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2" action="ppaction://hlinksldjump"/>
              </a:rPr>
              <a:t>Призма.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3" action="ppaction://hlinksldjump"/>
              </a:rPr>
              <a:t>Пирамида.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4" action="ppaction://hlinksldjump"/>
              </a:rPr>
              <a:t>Правильные многоугольники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5" action="ppaction://hlinksldjump"/>
              </a:rPr>
              <a:t>Полуправильные многоугольники.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6" action="ppaction://hlinksldjump"/>
              </a:rPr>
              <a:t>Звездчатые многогранники.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7" action="ppaction://hlinksldjump"/>
              </a:rPr>
              <a:t>Формула Эйлера.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14290"/>
            <a:ext cx="4033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ПРИЗМА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Призмой</a:t>
            </a:r>
            <a:r>
              <a:rPr lang="ru-RU" sz="2000" b="1" dirty="0" smtClean="0"/>
              <a:t> называется многогранник, который состоит из двух равных многоугольников, расположенных в параллельных плоскостях и </a:t>
            </a:r>
            <a:r>
              <a:rPr lang="en-US" sz="2000" b="1" dirty="0" smtClean="0"/>
              <a:t>n</a:t>
            </a:r>
            <a:r>
              <a:rPr lang="ru-RU" sz="2000" b="1" dirty="0" smtClean="0"/>
              <a:t> параллельных отрезков, соединяющих вершины многоугольников.</a:t>
            </a:r>
          </a:p>
          <a:p>
            <a:pPr>
              <a:buNone/>
            </a:pPr>
            <a:r>
              <a:rPr lang="ru-RU" sz="2000" b="1" dirty="0" smtClean="0"/>
              <a:t>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наклонная</a:t>
            </a:r>
            <a:endParaRPr lang="ru-RU" sz="2000" i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прямая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-</a:t>
            </a:r>
            <a:r>
              <a:rPr lang="ru-RU" sz="2000" i="1" dirty="0" smtClean="0"/>
              <a:t>Два равных многоугольника </a:t>
            </a:r>
          </a:p>
          <a:p>
            <a:pPr>
              <a:buNone/>
            </a:pPr>
            <a:r>
              <a:rPr lang="ru-RU" sz="2000" i="1" dirty="0" smtClean="0"/>
              <a:t>называют</a:t>
            </a:r>
            <a:r>
              <a:rPr lang="ru-RU" sz="2000" i="1" dirty="0" smtClean="0">
                <a:solidFill>
                  <a:srgbClr val="000099"/>
                </a:solidFill>
              </a:rPr>
              <a:t>  </a:t>
            </a:r>
            <a:r>
              <a:rPr lang="ru-RU" sz="2000" b="1" i="1" u="sng" dirty="0" smtClean="0">
                <a:solidFill>
                  <a:srgbClr val="000099"/>
                </a:solidFill>
              </a:rPr>
              <a:t>основаниями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smtClean="0"/>
              <a:t>призмы.</a:t>
            </a:r>
          </a:p>
          <a:p>
            <a:pPr algn="r">
              <a:buNone/>
            </a:pPr>
            <a:r>
              <a:rPr lang="ru-RU" sz="2000" i="1" dirty="0" smtClean="0"/>
              <a:t>-Параллелограммы называют  </a:t>
            </a:r>
          </a:p>
          <a:p>
            <a:pPr algn="r">
              <a:buNone/>
            </a:pPr>
            <a:r>
              <a:rPr lang="ru-RU" sz="2000" b="1" i="1" u="sng" dirty="0" smtClean="0">
                <a:solidFill>
                  <a:srgbClr val="000099"/>
                </a:solidFill>
              </a:rPr>
              <a:t>боковыми гранями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призмы</a:t>
            </a:r>
          </a:p>
          <a:p>
            <a:pPr>
              <a:buNone/>
            </a:pPr>
            <a:r>
              <a:rPr lang="ru-RU" sz="2000" i="1" dirty="0" smtClean="0"/>
              <a:t>-Перпендикуляр, проведенный из вершины одного 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/>
              <a:t>основания к плоскости другого основания 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/>
              <a:t>называют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u="sng" dirty="0" smtClean="0">
                <a:solidFill>
                  <a:srgbClr val="000099"/>
                </a:solidFill>
              </a:rPr>
              <a:t>высотой.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/>
          </a:p>
        </p:txBody>
      </p:sp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2371148" cy="1950559"/>
          </a:xfrm>
          <a:prstGeom prst="rect">
            <a:avLst/>
          </a:prstGeom>
        </p:spPr>
      </p:pic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00240"/>
            <a:ext cx="2407721" cy="22431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Параллелепипед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498"/>
            <a:ext cx="8229600" cy="5786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Параллелепипедом</a:t>
            </a:r>
            <a:r>
              <a:rPr lang="ru-RU" sz="2000" b="1" dirty="0" smtClean="0"/>
              <a:t> называется призма, в основании которой лежит параллелограмм.</a:t>
            </a:r>
          </a:p>
          <a:p>
            <a:pPr>
              <a:buNone/>
            </a:pPr>
            <a:r>
              <a:rPr lang="ru-RU" sz="2000" b="1" dirty="0" smtClean="0"/>
              <a:t>				</a:t>
            </a:r>
            <a:r>
              <a:rPr lang="ru-RU" sz="2000" i="1" dirty="0" smtClean="0"/>
              <a:t>Грани, которые не имеют общих ребер 				называются 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противолежащими гранями </a:t>
            </a:r>
            <a:r>
              <a:rPr lang="ru-RU" sz="2000" b="1" i="1" dirty="0" smtClean="0">
                <a:solidFill>
                  <a:srgbClr val="3333CC"/>
                </a:solidFill>
              </a:rPr>
              <a:t>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параллелепипеда</a:t>
            </a:r>
          </a:p>
          <a:p>
            <a:pPr>
              <a:buNone/>
            </a:pPr>
            <a:r>
              <a:rPr lang="ru-RU" sz="2000" dirty="0" smtClean="0">
                <a:solidFill>
                  <a:srgbClr val="3333CC"/>
                </a:solidFill>
              </a:rPr>
              <a:t>				</a:t>
            </a:r>
            <a:r>
              <a:rPr lang="ru-RU" sz="2000" i="1" dirty="0" smtClean="0"/>
              <a:t>Параллелепипед, в основании которого лежит 			прямоугольник называется 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прямоугольным </a:t>
            </a:r>
            <a:r>
              <a:rPr lang="ru-RU" sz="2000" i="1" dirty="0" smtClean="0"/>
              <a:t>			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параллелепипедом</a:t>
            </a:r>
          </a:p>
          <a:p>
            <a:pPr>
              <a:buNone/>
            </a:pPr>
            <a:endParaRPr lang="ru-RU" sz="2000" b="1" i="1" u="sng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ru-RU" sz="2000" b="1" i="1" u="sng" dirty="0" smtClean="0">
              <a:solidFill>
                <a:srgbClr val="3333CC"/>
              </a:solidFill>
            </a:endParaRP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3333CC"/>
                </a:solidFill>
              </a:rPr>
              <a:t>Свойства параллелепипеда:</a:t>
            </a:r>
          </a:p>
          <a:p>
            <a:pPr>
              <a:buFont typeface="Wingdings" pitchFamily="2" charset="2"/>
              <a:buChar char="ü"/>
            </a:pPr>
            <a:r>
              <a:rPr lang="ru-RU" sz="2100" i="1" dirty="0" smtClean="0"/>
              <a:t>Противолежащие грани параллелепипеда равны и параллельны друг другу;</a:t>
            </a:r>
          </a:p>
          <a:p>
            <a:pPr>
              <a:buFont typeface="Wingdings" pitchFamily="2" charset="2"/>
              <a:buChar char="ü"/>
            </a:pPr>
            <a:r>
              <a:rPr lang="ru-RU" sz="2100" i="1" dirty="0" smtClean="0"/>
              <a:t>Диагонали  параллелепипеда пересекаются в одной точке и 		делятся  этой точкой пополам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</p:txBody>
      </p:sp>
      <p:pic>
        <p:nvPicPr>
          <p:cNvPr id="6" name="Рисунок 5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1785980" cy="231628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ПИРАМИДА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6572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Пирамида</a:t>
            </a:r>
            <a:r>
              <a:rPr lang="ru-RU" sz="2000" b="1" dirty="0" smtClean="0"/>
              <a:t> - это многогранник, поверхность которого состоит из многоугольника и треугольников, имеющих общую вершину.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                                                                  </a:t>
            </a:r>
            <a:r>
              <a:rPr lang="en-US" sz="2400" dirty="0" smtClean="0"/>
              <a:t>P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          </a:t>
            </a:r>
            <a:r>
              <a:rPr lang="en-US" sz="2000" dirty="0" smtClean="0"/>
              <a:t> H</a:t>
            </a:r>
            <a:endParaRPr lang="ru-RU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ru-RU" i="1" dirty="0" smtClean="0"/>
              <a:t>-</a:t>
            </a:r>
            <a:r>
              <a:rPr lang="ru-RU" sz="2000" i="1" dirty="0" smtClean="0"/>
              <a:t>Многоугольник называют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b="1" i="1" u="sng" dirty="0" smtClean="0">
                <a:solidFill>
                  <a:srgbClr val="000099"/>
                </a:solidFill>
              </a:rPr>
              <a:t>основанием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smtClean="0"/>
              <a:t>пирамиды</a:t>
            </a:r>
          </a:p>
          <a:p>
            <a:pPr>
              <a:buNone/>
            </a:pPr>
            <a:r>
              <a:rPr lang="ru-RU" sz="2000" i="1" dirty="0" smtClean="0"/>
              <a:t>				-Треугольники называют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b="1" i="1" u="sng" dirty="0" smtClean="0">
                <a:solidFill>
                  <a:srgbClr val="000099"/>
                </a:solidFill>
              </a:rPr>
              <a:t>боковыми гранями</a:t>
            </a:r>
          </a:p>
          <a:p>
            <a:pPr>
              <a:buNone/>
            </a:pPr>
            <a:r>
              <a:rPr lang="ru-RU" sz="2000" i="1" dirty="0" smtClean="0"/>
              <a:t>-Общую вершину называют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b="1" i="1" u="sng" dirty="0" smtClean="0">
                <a:solidFill>
                  <a:srgbClr val="000099"/>
                </a:solidFill>
              </a:rPr>
              <a:t>вершиной пирамиды</a:t>
            </a:r>
          </a:p>
          <a:p>
            <a:pPr>
              <a:buNone/>
            </a:pPr>
            <a:r>
              <a:rPr lang="ru-RU" sz="2000" i="1" dirty="0" smtClean="0"/>
              <a:t>				-Перпендикуляр РН называют   </a:t>
            </a:r>
            <a:r>
              <a:rPr lang="ru-RU" sz="2000" b="1" i="1" u="sng" dirty="0" smtClean="0">
                <a:solidFill>
                  <a:srgbClr val="000099"/>
                </a:solidFill>
              </a:rPr>
              <a:t>высотой</a:t>
            </a:r>
          </a:p>
          <a:p>
            <a:pPr>
              <a:buNone/>
            </a:pPr>
            <a:endParaRPr lang="ru-RU" sz="2000" i="1" u="sng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2011514" cy="1755503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000240"/>
            <a:ext cx="1859126" cy="2084660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857364"/>
            <a:ext cx="2090755" cy="220657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Правильная пирамида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Пирамида называется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правильной</a:t>
            </a:r>
            <a:r>
              <a:rPr lang="ru-RU" sz="2000" i="1" dirty="0" smtClean="0"/>
              <a:t>, если в её основании лежит правильный многоугольник и основание высоты пирамиды является центром этого многоугольника.</a:t>
            </a:r>
          </a:p>
          <a:p>
            <a:pPr>
              <a:buNone/>
            </a:pPr>
            <a:r>
              <a:rPr lang="ru-RU" sz="2000" i="1" dirty="0" smtClean="0"/>
              <a:t>		</a:t>
            </a:r>
            <a:r>
              <a:rPr lang="en-US" sz="2000" i="1" dirty="0" smtClean="0"/>
              <a:t>   P</a:t>
            </a:r>
            <a:r>
              <a:rPr lang="ru-RU" sz="2000" i="1" dirty="0" smtClean="0"/>
              <a:t>		</a:t>
            </a:r>
          </a:p>
          <a:p>
            <a:pPr>
              <a:buNone/>
            </a:pPr>
            <a:r>
              <a:rPr lang="ru-RU" sz="2000" i="1" dirty="0" smtClean="0"/>
              <a:t>				У правильной пирамиды:</a:t>
            </a:r>
            <a:endParaRPr lang="ru-RU" sz="800" i="1" dirty="0"/>
          </a:p>
          <a:p>
            <a:pPr>
              <a:buNone/>
            </a:pPr>
            <a:r>
              <a:rPr lang="ru-RU" sz="2000" i="1" dirty="0" smtClean="0"/>
              <a:t>				-боковые ребра равны;</a:t>
            </a:r>
          </a:p>
          <a:p>
            <a:pPr>
              <a:buNone/>
            </a:pPr>
            <a:r>
              <a:rPr lang="ru-RU" sz="2000" i="1" dirty="0" smtClean="0"/>
              <a:t>				-боковые грани-равные равнобедренные 				треугольники;</a:t>
            </a:r>
          </a:p>
          <a:p>
            <a:pPr>
              <a:buNone/>
            </a:pPr>
            <a:r>
              <a:rPr lang="ru-RU" sz="2000" i="1" dirty="0" smtClean="0"/>
              <a:t>				-основание высоты совпадает с центром 			вписанной или описанной  окружности</a:t>
            </a: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900" i="1" dirty="0" smtClean="0"/>
          </a:p>
          <a:p>
            <a:pPr>
              <a:buNone/>
            </a:pPr>
            <a:r>
              <a:rPr lang="en-US" sz="2000" i="1" dirty="0" smtClean="0"/>
              <a:t>E</a:t>
            </a:r>
            <a:endParaRPr lang="ru-RU" sz="2000" i="1" dirty="0" smtClean="0"/>
          </a:p>
          <a:p>
            <a:pPr>
              <a:buNone/>
            </a:pPr>
            <a:r>
              <a:rPr lang="en-US" sz="2000" i="1" dirty="0" smtClean="0"/>
              <a:t>			</a:t>
            </a:r>
            <a:r>
              <a:rPr lang="ru-RU" sz="2000" i="1" dirty="0" smtClean="0"/>
              <a:t>Перпендикуляр </a:t>
            </a:r>
            <a:r>
              <a:rPr lang="en-US" sz="2000" i="1" dirty="0" smtClean="0"/>
              <a:t> PE</a:t>
            </a:r>
            <a:r>
              <a:rPr lang="ru-RU" sz="2000" i="1" dirty="0" smtClean="0"/>
              <a:t> называется </a:t>
            </a:r>
            <a:r>
              <a:rPr lang="ru-RU" sz="2000" b="1" i="1" u="sng" dirty="0" smtClean="0">
                <a:solidFill>
                  <a:srgbClr val="3333CC"/>
                </a:solidFill>
              </a:rPr>
              <a:t>апофемой</a:t>
            </a:r>
            <a:r>
              <a:rPr lang="ru-RU" sz="2000" i="1" dirty="0" smtClean="0"/>
              <a:t> – высота боковой грани пирамиды, проведенной из её вершины.</a:t>
            </a:r>
          </a:p>
        </p:txBody>
      </p:sp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2925838" cy="299898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Усеченная пирамида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Усеченной пирамидой </a:t>
            </a:r>
            <a:r>
              <a:rPr lang="ru-RU" sz="2000" i="1" dirty="0" smtClean="0"/>
              <a:t>называется многогранник, который состоит из двух многоугольников, расположенных в параллельных плоскостях, и отрезков, соединяющих соответствующие вершины многоугольников.</a:t>
            </a:r>
          </a:p>
          <a:p>
            <a:pPr>
              <a:buNone/>
            </a:pPr>
            <a:r>
              <a:rPr lang="ru-RU" sz="2000" i="1" dirty="0" smtClean="0"/>
              <a:t>					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					Боковые грани усеченной 					пирамиды являются трапеции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b="1" i="1" u="sng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3333CC"/>
                </a:solidFill>
              </a:rPr>
              <a:t>Высотой усеченной пирамиды </a:t>
            </a:r>
            <a:r>
              <a:rPr lang="ru-RU" sz="2000" i="1" dirty="0" smtClean="0"/>
              <a:t>называется перпендикуляр, проведенный из какой-либо точки одного основания к другому.</a:t>
            </a:r>
            <a:endParaRPr lang="ru-RU" sz="2000" i="1" dirty="0"/>
          </a:p>
        </p:txBody>
      </p:sp>
      <p:pic>
        <p:nvPicPr>
          <p:cNvPr id="15" name="Рисунок 14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3072130" cy="170673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ПРАВИЛЬНЫЕ МНОГОГРАННИКИ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i="1" u="sng" dirty="0" smtClean="0">
                <a:solidFill>
                  <a:srgbClr val="3333CC"/>
                </a:solidFill>
              </a:rPr>
              <a:t>Правильный многогранник </a:t>
            </a:r>
            <a:r>
              <a:rPr lang="ru-RU" sz="2000" dirty="0" smtClean="0"/>
              <a:t>– это выпуклый многогранник, грани которого являются правильными многоугольниками с одним и тем же числом сторон и в каждой вершине которого сходится одно и то же число ребер.</a:t>
            </a:r>
          </a:p>
          <a:p>
            <a:pPr>
              <a:buNone/>
            </a:pPr>
            <a:r>
              <a:rPr lang="ru-RU" sz="2000" b="1" i="1" u="sng" dirty="0" smtClean="0">
                <a:solidFill>
                  <a:srgbClr val="3333CC"/>
                </a:solidFill>
              </a:rPr>
              <a:t>Не существует правильного многогранника</a:t>
            </a:r>
            <a:r>
              <a:rPr lang="ru-RU" sz="2000" dirty="0" smtClean="0"/>
              <a:t>, гранями которого являются правильные шестиугольники, семиугольники и, вообще, n-угольники при </a:t>
            </a:r>
            <a:r>
              <a:rPr lang="ru-RU" sz="2000" b="1" i="1" dirty="0" smtClean="0">
                <a:solidFill>
                  <a:srgbClr val="3333CC"/>
                </a:solidFill>
              </a:rPr>
              <a:t>n≥6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2252788" cy="2252788"/>
          </a:xfrm>
          <a:prstGeom prst="rect">
            <a:avLst/>
          </a:prstGeom>
        </p:spPr>
      </p:pic>
      <p:pic>
        <p:nvPicPr>
          <p:cNvPr id="8" name="Рисунок 7" descr="ч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190" y="0"/>
            <a:ext cx="1923810" cy="1923810"/>
          </a:xfrm>
          <a:prstGeom prst="rect">
            <a:avLst/>
          </a:prstGeom>
        </p:spPr>
      </p:pic>
      <p:pic>
        <p:nvPicPr>
          <p:cNvPr id="9" name="Рисунок 8" descr="чч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785926"/>
            <a:ext cx="1923810" cy="1923810"/>
          </a:xfrm>
          <a:prstGeom prst="rect">
            <a:avLst/>
          </a:prstGeom>
        </p:spPr>
      </p:pic>
      <p:pic>
        <p:nvPicPr>
          <p:cNvPr id="10" name="Рисунок 9" descr="чччч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857364"/>
            <a:ext cx="1923810" cy="1923810"/>
          </a:xfrm>
          <a:prstGeom prst="rect">
            <a:avLst/>
          </a:prstGeom>
        </p:spPr>
      </p:pic>
      <p:pic>
        <p:nvPicPr>
          <p:cNvPr id="11" name="Рисунок 10" descr="ччччч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1357298"/>
            <a:ext cx="1923810" cy="192381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377</Words>
  <Application>Microsoft Office PowerPoint</Application>
  <PresentationFormat>Экран (4:3)</PresentationFormat>
  <Paragraphs>204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МНОГОГРАННИКИ</vt:lpstr>
      <vt:lpstr>Многогранником называется тело, которое состоит из конечного числа многоугольников.</vt:lpstr>
      <vt:lpstr>Слайд 3</vt:lpstr>
      <vt:lpstr>ПРИЗМА</vt:lpstr>
      <vt:lpstr>Параллелепипед</vt:lpstr>
      <vt:lpstr>ПИРАМИДА</vt:lpstr>
      <vt:lpstr>Правильная пирамида</vt:lpstr>
      <vt:lpstr>Усеченная пирамида</vt:lpstr>
      <vt:lpstr>ПРАВИЛЬНЫЕ МНОГОГРАННИКИ</vt:lpstr>
      <vt:lpstr>Слайд 10</vt:lpstr>
      <vt:lpstr>ТЕТРАЭДР</vt:lpstr>
      <vt:lpstr>ГЕКСАЭДР(КУБ)</vt:lpstr>
      <vt:lpstr>ОКТАЭДР</vt:lpstr>
      <vt:lpstr>ИКОСАЭДР</vt:lpstr>
      <vt:lpstr>ДОДЕКАЭДР</vt:lpstr>
      <vt:lpstr>Развертки правильных многоугольников</vt:lpstr>
      <vt:lpstr>Полуправильные многогранники</vt:lpstr>
      <vt:lpstr>ЗВЕЗДЧАТЫЕ МНОГОУГОЛЬНИКИ</vt:lpstr>
      <vt:lpstr>Слайд 19</vt:lpstr>
      <vt:lpstr>ФОРМУЛА  Л.ЭЙЛЕРА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LARISA</dc:creator>
  <cp:lastModifiedBy>CHrn</cp:lastModifiedBy>
  <cp:revision>69</cp:revision>
  <dcterms:created xsi:type="dcterms:W3CDTF">2011-05-22T17:22:38Z</dcterms:created>
  <dcterms:modified xsi:type="dcterms:W3CDTF">2011-06-14T17:06:41Z</dcterms:modified>
</cp:coreProperties>
</file>