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61" r:id="rId5"/>
    <p:sldId id="262" r:id="rId6"/>
    <p:sldId id="263" r:id="rId7"/>
    <p:sldId id="266" r:id="rId8"/>
    <p:sldId id="267" r:id="rId9"/>
    <p:sldId id="268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541A"/>
    <a:srgbClr val="D860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784" autoAdjust="0"/>
    <p:restoredTop sz="94660"/>
  </p:normalViewPr>
  <p:slideViewPr>
    <p:cSldViewPr>
      <p:cViewPr varScale="1">
        <p:scale>
          <a:sx n="91" d="100"/>
          <a:sy n="91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65.wmf"/><Relationship Id="rId7" Type="http://schemas.openxmlformats.org/officeDocument/2006/relationships/image" Target="../media/image68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7.wmf"/><Relationship Id="rId5" Type="http://schemas.openxmlformats.org/officeDocument/2006/relationships/image" Target="../media/image54.wmf"/><Relationship Id="rId4" Type="http://schemas.openxmlformats.org/officeDocument/2006/relationships/image" Target="../media/image66.wmf"/><Relationship Id="rId9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52C88-2428-4B56-A760-8342602588A2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B973D-C0BA-4F29-8BB6-546E743F99C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D864-29B1-4857-A417-61FE5602D55D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1F5D-0AFC-40A6-A848-819408719A4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906C2-1111-40DF-9E52-5945EC540900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544EB-A6BF-4787-91C1-78BDB68192A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896FF8-3235-4D08-8CCF-79EC5A73E9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74B6F2-E932-4CA8-89DC-87CCBC8239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4227-FF2D-49E1-8AA8-8A480D4A1A0B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B7B5A-84BA-4D21-B037-8DE55E354BF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F021-79B4-41FA-81FA-352EF3EA165D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0295-0864-4391-8770-2169DA099B2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5F97A-A491-4472-851B-6D705156FF75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8CB8D-75F0-4C43-A156-505DA10B8A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E0C3-A709-42CF-BB5F-A1A748CBBF04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CA92A-2EB9-41D2-86EE-B8FAA8F3475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CF2D-D5AA-4A9C-8381-CFF470D96E22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7018C-68AE-4739-AC5A-839AF98720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B8C8D-68FD-4627-8C47-F5FBDAC9BFDB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A2F9C-DF80-414F-B31F-EE11EEA2273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6E5D-18F0-4891-9E34-69D979490162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773DF-CF92-4A7B-BDF1-CF37FC876DD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1BD58-BD38-46EA-A14A-964ACF9C3F50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0E75-898E-464D-8D0B-71B0D5E0E4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B35DEE-77CF-46E1-97EF-C112CE72BD26}" type="datetimeFigureOut">
              <a:rPr lang="fr-FR"/>
              <a:pPr>
                <a:defRPr/>
              </a:pPr>
              <a:t>17/04/2012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97DD11-01AF-408C-902C-1450752193D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19.jpeg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8.png"/><Relationship Id="rId9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35.jpeg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image" Target="../media/image5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62.png"/><Relationship Id="rId3" Type="http://schemas.openxmlformats.org/officeDocument/2006/relationships/image" Target="../media/image24.jpeg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59.wmf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71.png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3.png"/><Relationship Id="rId10" Type="http://schemas.openxmlformats.org/officeDocument/2006/relationships/image" Target="../media/image14.png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9.jpe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4.jpe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42.pn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000125"/>
          </a:xfrm>
        </p:spPr>
        <p:txBody>
          <a:bodyPr/>
          <a:lstStyle/>
          <a:p>
            <a:r>
              <a:rPr lang="ru-RU" dirty="0" smtClean="0">
                <a:solidFill>
                  <a:srgbClr val="D8601E"/>
                </a:solidFill>
              </a:rPr>
              <a:t>Многогранники</a:t>
            </a:r>
            <a:endParaRPr lang="fr-CA" dirty="0" smtClean="0">
              <a:solidFill>
                <a:srgbClr val="D8601E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428860" y="2428868"/>
            <a:ext cx="6400800" cy="1752600"/>
          </a:xfrm>
        </p:spPr>
        <p:txBody>
          <a:bodyPr/>
          <a:lstStyle/>
          <a:p>
            <a:endParaRPr lang="fr-CA" sz="3000" dirty="0" smtClean="0">
              <a:solidFill>
                <a:srgbClr val="D8601E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0" name="Picture 6" descr="Пирамида (2)"/>
          <p:cNvPicPr>
            <a:picLocks noChangeAspect="1" noChangeArrowheads="1"/>
          </p:cNvPicPr>
          <p:nvPr/>
        </p:nvPicPr>
        <p:blipFill>
          <a:blip r:embed="rId4"/>
          <a:srcRect l="27870" r="48000" b="30980"/>
          <a:stretch>
            <a:fillRect/>
          </a:stretch>
        </p:blipFill>
        <p:spPr bwMode="auto">
          <a:xfrm>
            <a:off x="250825" y="2276475"/>
            <a:ext cx="5256213" cy="4010025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79388" y="260350"/>
            <a:ext cx="89646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Правильная четырехугольная пирамида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2843213" y="908050"/>
            <a:ext cx="17764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h – </a:t>
            </a:r>
            <a:r>
              <a:rPr lang="ru-RU" dirty="0">
                <a:solidFill>
                  <a:srgbClr val="009900"/>
                </a:solidFill>
                <a:cs typeface="Times New Roman" pitchFamily="18" charset="0"/>
              </a:rPr>
              <a:t>апофема,</a:t>
            </a:r>
            <a:r>
              <a:rPr lang="ru-RU" dirty="0">
                <a:cs typeface="Times New Roman" pitchFamily="18" charset="0"/>
              </a:rPr>
              <a:t> 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684213" y="908050"/>
            <a:ext cx="2016125" cy="930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H</a:t>
            </a:r>
            <a:r>
              <a:rPr lang="ru-RU">
                <a:solidFill>
                  <a:srgbClr val="FF3300"/>
                </a:solidFill>
              </a:rPr>
              <a:t> – высота, </a:t>
            </a:r>
          </a:p>
          <a:p>
            <a:pPr>
              <a:spcBef>
                <a:spcPct val="50000"/>
              </a:spcBef>
            </a:pPr>
            <a:endParaRPr lang="ru-RU">
              <a:solidFill>
                <a:srgbClr val="FF3300"/>
              </a:solidFill>
            </a:endParaRP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539750" y="1557338"/>
            <a:ext cx="82089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AB = BC = CD = DA = a (</a:t>
            </a:r>
            <a:r>
              <a:rPr lang="ru-RU" dirty="0"/>
              <a:t>в основании – квадрат) 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411413" y="4005263"/>
            <a:ext cx="93662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H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708400" y="3860800"/>
            <a:ext cx="136683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h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2124075" y="5589588"/>
            <a:ext cx="57467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a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1331913" y="4652963"/>
            <a:ext cx="86518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a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23850" y="5589588"/>
            <a:ext cx="863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1692275" y="4365625"/>
            <a:ext cx="863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3563938" y="5516563"/>
            <a:ext cx="6492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2627313" y="5157788"/>
            <a:ext cx="431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  <a:endParaRPr lang="ru-RU"/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2484438" y="2276475"/>
            <a:ext cx="863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endParaRPr lang="ru-RU"/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4284663" y="5084763"/>
            <a:ext cx="9366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5651500" y="2133600"/>
            <a:ext cx="33131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К – середина </a:t>
            </a:r>
            <a:r>
              <a:rPr lang="en-US"/>
              <a:t>DC</a:t>
            </a:r>
            <a:endParaRPr lang="ru-RU"/>
          </a:p>
        </p:txBody>
      </p:sp>
      <p:graphicFrame>
        <p:nvGraphicFramePr>
          <p:cNvPr id="52264" name="Object 40"/>
          <p:cNvGraphicFramePr>
            <a:graphicFrameLocks noChangeAspect="1"/>
          </p:cNvGraphicFramePr>
          <p:nvPr>
            <p:ph sz="quarter" idx="1"/>
          </p:nvPr>
        </p:nvGraphicFramePr>
        <p:xfrm>
          <a:off x="7235825" y="2919413"/>
          <a:ext cx="1512888" cy="428625"/>
        </p:xfrm>
        <a:graphic>
          <a:graphicData uri="http://schemas.openxmlformats.org/presentationml/2006/ole">
            <p:oleObj spid="_x0000_s26626" name="Формула" r:id="rId5" imgW="761760" imgH="215640" progId="Equation.3">
              <p:embed/>
            </p:oleObj>
          </a:graphicData>
        </a:graphic>
      </p:graphicFrame>
      <p:graphicFrame>
        <p:nvGraphicFramePr>
          <p:cNvPr id="52266" name="Object 42"/>
          <p:cNvGraphicFramePr>
            <a:graphicFrameLocks noChangeAspect="1"/>
          </p:cNvGraphicFramePr>
          <p:nvPr>
            <p:ph sz="quarter" idx="2"/>
          </p:nvPr>
        </p:nvGraphicFramePr>
        <p:xfrm>
          <a:off x="5724525" y="2781300"/>
          <a:ext cx="1225550" cy="703263"/>
        </p:xfrm>
        <a:graphic>
          <a:graphicData uri="http://schemas.openxmlformats.org/presentationml/2006/ole">
            <p:oleObj spid="_x0000_s26627" name="Формула" r:id="rId6" imgW="685800" imgH="393480" progId="Equation.3">
              <p:embed/>
            </p:oleObj>
          </a:graphicData>
        </a:graphic>
      </p:graphicFrame>
      <p:graphicFrame>
        <p:nvGraphicFramePr>
          <p:cNvPr id="52269" name="Object 45"/>
          <p:cNvGraphicFramePr>
            <a:graphicFrameLocks noChangeAspect="1"/>
          </p:cNvGraphicFramePr>
          <p:nvPr>
            <p:ph sz="quarter" idx="3"/>
          </p:nvPr>
        </p:nvGraphicFramePr>
        <p:xfrm>
          <a:off x="5651500" y="3789363"/>
          <a:ext cx="3276600" cy="876300"/>
        </p:xfrm>
        <a:graphic>
          <a:graphicData uri="http://schemas.openxmlformats.org/presentationml/2006/ole">
            <p:oleObj spid="_x0000_s26628" name="Формула" r:id="rId7" imgW="1473120" imgH="393480" progId="Equation.3">
              <p:embed/>
            </p:oleObj>
          </a:graphicData>
        </a:graphic>
      </p:graphicFrame>
      <p:graphicFrame>
        <p:nvGraphicFramePr>
          <p:cNvPr id="52272" name="Object 48"/>
          <p:cNvGraphicFramePr>
            <a:graphicFrameLocks noChangeAspect="1"/>
          </p:cNvGraphicFramePr>
          <p:nvPr>
            <p:ph sz="quarter" idx="4"/>
          </p:nvPr>
        </p:nvGraphicFramePr>
        <p:xfrm>
          <a:off x="5992813" y="4941888"/>
          <a:ext cx="2592387" cy="568325"/>
        </p:xfrm>
        <a:graphic>
          <a:graphicData uri="http://schemas.openxmlformats.org/presentationml/2006/ole">
            <p:oleObj spid="_x0000_s26629" name="Формула" r:id="rId8" imgW="1104840" imgH="241200" progId="Equation.3">
              <p:embed/>
            </p:oleObj>
          </a:graphicData>
        </a:graphic>
      </p:graphicFrame>
      <p:graphicFrame>
        <p:nvGraphicFramePr>
          <p:cNvPr id="52275" name="Object 51"/>
          <p:cNvGraphicFramePr>
            <a:graphicFrameLocks noChangeAspect="1"/>
          </p:cNvGraphicFramePr>
          <p:nvPr/>
        </p:nvGraphicFramePr>
        <p:xfrm>
          <a:off x="6426200" y="5734050"/>
          <a:ext cx="1727200" cy="823913"/>
        </p:xfrm>
        <a:graphic>
          <a:graphicData uri="http://schemas.openxmlformats.org/presentationml/2006/ole">
            <p:oleObj spid="_x0000_s26630" name="Формула" r:id="rId9" imgW="825480" imgH="393480" progId="Equation.3">
              <p:embed/>
            </p:oleObj>
          </a:graphicData>
        </a:graphic>
      </p:graphicFrame>
      <p:sp>
        <p:nvSpPr>
          <p:cNvPr id="52278" name="Text Box 54"/>
          <p:cNvSpPr txBox="1">
            <a:spLocks noChangeArrowheads="1"/>
          </p:cNvSpPr>
          <p:nvPr/>
        </p:nvSpPr>
        <p:spPr bwMode="auto">
          <a:xfrm>
            <a:off x="5003800" y="4508500"/>
            <a:ext cx="6477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4932363" y="908050"/>
            <a:ext cx="3095625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а – сторона основания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2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2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2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2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2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2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2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2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2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2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2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2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2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2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2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4200"/>
                            </p:stCondLst>
                            <p:childTnLst>
                              <p:par>
                                <p:cTn id="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2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2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6200"/>
                            </p:stCondLst>
                            <p:childTnLst>
                              <p:par>
                                <p:cTn id="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2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52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2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8200"/>
                            </p:stCondLst>
                            <p:childTnLst>
                              <p:par>
                                <p:cTn id="1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52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32" grpId="0"/>
      <p:bldP spid="52233" grpId="0"/>
      <p:bldP spid="52247" grpId="0"/>
      <p:bldP spid="52234" grpId="0"/>
      <p:bldP spid="52235" grpId="0"/>
      <p:bldP spid="52236" grpId="0"/>
      <p:bldP spid="52237" grpId="0"/>
      <p:bldP spid="52240" grpId="0"/>
      <p:bldP spid="52241" grpId="0"/>
      <p:bldP spid="52244" grpId="0"/>
      <p:bldP spid="52245" grpId="0"/>
      <p:bldP spid="52246" grpId="0"/>
      <p:bldP spid="52260" grpId="0"/>
      <p:bldP spid="52263" grpId="0"/>
      <p:bldP spid="52278" grpId="0"/>
      <p:bldP spid="522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5292725" y="1268413"/>
            <a:ext cx="3457575" cy="1771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>
              <a:lnSpc>
                <a:spcPct val="80000"/>
              </a:lnSpc>
              <a:spcBef>
                <a:spcPct val="50000"/>
              </a:spcBef>
            </a:pPr>
            <a:r>
              <a:rPr lang="en-US" sz="2000" dirty="0"/>
              <a:t>PA</a:t>
            </a:r>
            <a:r>
              <a:rPr lang="en-US" sz="2000" baseline="-25000" dirty="0"/>
              <a:t>1</a:t>
            </a:r>
            <a:r>
              <a:rPr lang="en-US" sz="2000" dirty="0"/>
              <a:t>A</a:t>
            </a:r>
            <a:r>
              <a:rPr lang="en-US" sz="2000" baseline="-25000" dirty="0"/>
              <a:t>2</a:t>
            </a:r>
            <a:r>
              <a:rPr lang="en-US" sz="2000" dirty="0"/>
              <a:t>…A</a:t>
            </a:r>
            <a:r>
              <a:rPr lang="en-US" sz="2000" baseline="-25000" dirty="0"/>
              <a:t>n</a:t>
            </a:r>
            <a:r>
              <a:rPr lang="en-US" sz="2000" dirty="0"/>
              <a:t> – </a:t>
            </a:r>
            <a:r>
              <a:rPr lang="ru-RU" sz="2000" dirty="0"/>
              <a:t>произвольная  пирамида</a:t>
            </a:r>
          </a:p>
          <a:p>
            <a:pPr marL="88900">
              <a:lnSpc>
                <a:spcPct val="80000"/>
              </a:lnSpc>
              <a:spcBef>
                <a:spcPct val="50000"/>
              </a:spcBef>
            </a:pPr>
            <a:r>
              <a:rPr lang="el-GR" sz="2000" dirty="0">
                <a:cs typeface="Times New Roman" pitchFamily="18" charset="0"/>
              </a:rPr>
              <a:t>α</a:t>
            </a:r>
            <a:r>
              <a:rPr lang="ru-RU" sz="2000" dirty="0">
                <a:cs typeface="Times New Roman" pitchFamily="18" charset="0"/>
              </a:rPr>
              <a:t> – плоскость основания</a:t>
            </a:r>
            <a:endParaRPr lang="el-GR" sz="2000" dirty="0">
              <a:cs typeface="Times New Roman" pitchFamily="18" charset="0"/>
            </a:endParaRPr>
          </a:p>
          <a:p>
            <a:pPr marL="88900">
              <a:lnSpc>
                <a:spcPct val="80000"/>
              </a:lnSpc>
              <a:spcBef>
                <a:spcPct val="50000"/>
              </a:spcBef>
            </a:pPr>
            <a:r>
              <a:rPr lang="el-GR" sz="2000" dirty="0">
                <a:cs typeface="Times New Roman" pitchFamily="18" charset="0"/>
              </a:rPr>
              <a:t>β</a:t>
            </a:r>
            <a:r>
              <a:rPr lang="ru-RU" sz="2000" dirty="0">
                <a:cs typeface="Times New Roman" pitchFamily="18" charset="0"/>
              </a:rPr>
              <a:t> – секущая плоскость, </a:t>
            </a:r>
          </a:p>
          <a:p>
            <a:pPr marL="88900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PB</a:t>
            </a:r>
            <a:r>
              <a:rPr lang="en-US" sz="2000" baseline="-25000" dirty="0">
                <a:cs typeface="Times New Roman" pitchFamily="18" charset="0"/>
              </a:rPr>
              <a:t>1</a:t>
            </a:r>
            <a:r>
              <a:rPr lang="en-US" sz="2000" dirty="0">
                <a:cs typeface="Times New Roman" pitchFamily="18" charset="0"/>
              </a:rPr>
              <a:t>B</a:t>
            </a:r>
            <a:r>
              <a:rPr lang="en-US" sz="2000" baseline="-25000" dirty="0">
                <a:cs typeface="Times New Roman" pitchFamily="18" charset="0"/>
              </a:rPr>
              <a:t>2</a:t>
            </a:r>
            <a:r>
              <a:rPr lang="en-US" sz="2000" dirty="0">
                <a:cs typeface="Times New Roman" pitchFamily="18" charset="0"/>
              </a:rPr>
              <a:t>…</a:t>
            </a:r>
            <a:r>
              <a:rPr lang="en-US" sz="2000" dirty="0" err="1">
                <a:cs typeface="Times New Roman" pitchFamily="18" charset="0"/>
              </a:rPr>
              <a:t>B</a:t>
            </a:r>
            <a:r>
              <a:rPr lang="en-US" sz="2000" baseline="-25000" dirty="0" err="1">
                <a:cs typeface="Times New Roman" pitchFamily="18" charset="0"/>
              </a:rPr>
              <a:t>n</a:t>
            </a:r>
            <a:r>
              <a:rPr lang="en-US" sz="2000" dirty="0">
                <a:cs typeface="Times New Roman" pitchFamily="18" charset="0"/>
              </a:rPr>
              <a:t> – </a:t>
            </a:r>
            <a:r>
              <a:rPr lang="ru-RU" sz="2000" dirty="0">
                <a:cs typeface="Times New Roman" pitchFamily="18" charset="0"/>
              </a:rPr>
              <a:t>пирамида </a:t>
            </a:r>
            <a:endParaRPr lang="el-GR" sz="2000" dirty="0">
              <a:cs typeface="Times New Roman" pitchFamily="18" charset="0"/>
            </a:endParaRPr>
          </a:p>
        </p:txBody>
      </p:sp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7416800" cy="849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0099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Усеченная  пирамида</a:t>
            </a:r>
          </a:p>
        </p:txBody>
      </p:sp>
      <p:pic>
        <p:nvPicPr>
          <p:cNvPr id="57355" name="Picture 11" descr="Пирамида усеч"/>
          <p:cNvPicPr>
            <a:picLocks noChangeAspect="1" noChangeArrowheads="1"/>
          </p:cNvPicPr>
          <p:nvPr/>
        </p:nvPicPr>
        <p:blipFill>
          <a:blip r:embed="rId4"/>
          <a:srcRect l="10526" t="16573" r="28705" b="16112"/>
          <a:stretch>
            <a:fillRect/>
          </a:stretch>
        </p:blipFill>
        <p:spPr bwMode="auto">
          <a:xfrm>
            <a:off x="179388" y="1341438"/>
            <a:ext cx="5133975" cy="424815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149725" y="2005013"/>
            <a:ext cx="7540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chemeClr val="bg2"/>
                </a:solidFill>
                <a:cs typeface="Times New Roman" pitchFamily="18" charset="0"/>
              </a:rPr>
              <a:t>β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699000" y="3259138"/>
            <a:ext cx="10255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chemeClr val="bg2"/>
                </a:solidFill>
                <a:cs typeface="Times New Roman" pitchFamily="18" charset="0"/>
              </a:rPr>
              <a:t>α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811713" y="3305175"/>
            <a:ext cx="18415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2233613" y="1341438"/>
            <a:ext cx="54768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P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522288" y="4662488"/>
            <a:ext cx="82073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A</a:t>
            </a:r>
            <a:r>
              <a:rPr lang="en-US" baseline="-25000">
                <a:solidFill>
                  <a:schemeClr val="bg2"/>
                </a:solidFill>
              </a:rPr>
              <a:t>1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343025" y="3408363"/>
            <a:ext cx="6858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A</a:t>
            </a:r>
            <a:r>
              <a:rPr lang="en-US" baseline="-25000">
                <a:solidFill>
                  <a:schemeClr val="bg2"/>
                </a:solidFill>
              </a:rPr>
              <a:t>2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3192463" y="3186113"/>
            <a:ext cx="75247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A</a:t>
            </a:r>
            <a:r>
              <a:rPr lang="en-US" baseline="-25000">
                <a:solidFill>
                  <a:schemeClr val="bg2"/>
                </a:solidFill>
              </a:rPr>
              <a:t>3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2576513" y="4810125"/>
            <a:ext cx="6842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A</a:t>
            </a:r>
            <a:r>
              <a:rPr lang="en-US" baseline="-25000">
                <a:solidFill>
                  <a:schemeClr val="bg2"/>
                </a:solidFill>
              </a:rPr>
              <a:t>n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1412875" y="2447925"/>
            <a:ext cx="479425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B</a:t>
            </a:r>
            <a:r>
              <a:rPr lang="en-US" baseline="-25000">
                <a:solidFill>
                  <a:schemeClr val="bg2"/>
                </a:solidFill>
              </a:rPr>
              <a:t>1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2849563" y="1857375"/>
            <a:ext cx="61595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B</a:t>
            </a:r>
            <a:r>
              <a:rPr lang="en-US" baseline="-25000">
                <a:solidFill>
                  <a:schemeClr val="bg2"/>
                </a:solidFill>
              </a:rPr>
              <a:t>3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2576513" y="2522538"/>
            <a:ext cx="82073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B</a:t>
            </a:r>
            <a:r>
              <a:rPr lang="en-US" baseline="-25000">
                <a:solidFill>
                  <a:schemeClr val="bg2"/>
                </a:solidFill>
              </a:rPr>
              <a:t>n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1822450" y="1784350"/>
            <a:ext cx="5476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B</a:t>
            </a:r>
            <a:r>
              <a:rPr lang="en-US" baseline="-25000">
                <a:solidFill>
                  <a:schemeClr val="bg2"/>
                </a:solidFill>
              </a:rPr>
              <a:t>2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2165350" y="2374900"/>
            <a:ext cx="8905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O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1958975" y="4146550"/>
            <a:ext cx="5476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O</a:t>
            </a:r>
            <a:r>
              <a:rPr lang="en-US" baseline="-25000">
                <a:solidFill>
                  <a:schemeClr val="bg2"/>
                </a:solidFill>
              </a:rPr>
              <a:t>1</a:t>
            </a:r>
            <a:endParaRPr lang="ru-RU">
              <a:solidFill>
                <a:schemeClr val="bg2"/>
              </a:solidFill>
            </a:endParaRP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2028825" y="3186113"/>
            <a:ext cx="68262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H</a:t>
            </a:r>
            <a:endParaRPr lang="ru-RU">
              <a:solidFill>
                <a:srgbClr val="009900"/>
              </a:solidFill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84175" y="1571625"/>
            <a:ext cx="958850" cy="614363"/>
            <a:chOff x="385" y="646"/>
            <a:chExt cx="681" cy="426"/>
          </a:xfrm>
        </p:grpSpPr>
        <p:sp>
          <p:nvSpPr>
            <p:cNvPr id="57381" name="Rectangle 37"/>
            <p:cNvSpPr>
              <a:spLocks noChangeArrowheads="1"/>
            </p:cNvSpPr>
            <p:nvPr/>
          </p:nvSpPr>
          <p:spPr bwMode="auto">
            <a:xfrm>
              <a:off x="612" y="646"/>
              <a:ext cx="408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just"/>
              <a:r>
                <a:rPr lang="ru-RU" sz="3200">
                  <a:solidFill>
                    <a:srgbClr val="000000"/>
                  </a:solidFill>
                </a:rPr>
                <a:t>||</a:t>
              </a:r>
              <a:endParaRPr lang="ru-RU"/>
            </a:p>
          </p:txBody>
        </p:sp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385" y="709"/>
              <a:ext cx="681" cy="363"/>
              <a:chOff x="385" y="709"/>
              <a:chExt cx="681" cy="363"/>
            </a:xfrm>
          </p:grpSpPr>
          <p:graphicFrame>
            <p:nvGraphicFramePr>
              <p:cNvPr id="57383" name="Object 39"/>
              <p:cNvGraphicFramePr>
                <a:graphicFrameLocks noChangeAspect="1"/>
              </p:cNvGraphicFramePr>
              <p:nvPr/>
            </p:nvGraphicFramePr>
            <p:xfrm>
              <a:off x="385" y="766"/>
              <a:ext cx="272" cy="249"/>
            </p:xfrm>
            <a:graphic>
              <a:graphicData uri="http://schemas.openxmlformats.org/presentationml/2006/ole">
                <p:oleObj spid="_x0000_s27652" name="Формула" r:id="rId5" imgW="152280" imgH="139680" progId="Equation.3">
                  <p:embed/>
                </p:oleObj>
              </a:graphicData>
            </a:graphic>
          </p:graphicFrame>
          <p:graphicFrame>
            <p:nvGraphicFramePr>
              <p:cNvPr id="57384" name="Object 40"/>
              <p:cNvGraphicFramePr>
                <a:graphicFrameLocks noChangeAspect="1"/>
              </p:cNvGraphicFramePr>
              <p:nvPr/>
            </p:nvGraphicFramePr>
            <p:xfrm>
              <a:off x="793" y="709"/>
              <a:ext cx="273" cy="363"/>
            </p:xfrm>
            <a:graphic>
              <a:graphicData uri="http://schemas.openxmlformats.org/presentationml/2006/ole">
                <p:oleObj spid="_x0000_s27653" name="Формула" r:id="rId6" imgW="152280" imgH="203040" progId="Equation.3">
                  <p:embed/>
                </p:oleObj>
              </a:graphicData>
            </a:graphic>
          </p:graphicFrame>
        </p:grpSp>
      </p:grp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5364163" y="3068638"/>
            <a:ext cx="3635375" cy="267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B</a:t>
            </a:r>
            <a:r>
              <a:rPr lang="en-US" sz="2000" baseline="-25000">
                <a:solidFill>
                  <a:srgbClr val="FF3300"/>
                </a:solidFill>
              </a:rPr>
              <a:t>1</a:t>
            </a:r>
            <a:r>
              <a:rPr lang="en-US" sz="2000">
                <a:solidFill>
                  <a:srgbClr val="FF3300"/>
                </a:solidFill>
              </a:rPr>
              <a:t>B</a:t>
            </a:r>
            <a:r>
              <a:rPr lang="en-US" sz="2000" baseline="-25000">
                <a:solidFill>
                  <a:srgbClr val="FF3300"/>
                </a:solidFill>
              </a:rPr>
              <a:t>2</a:t>
            </a:r>
            <a:r>
              <a:rPr lang="en-US" sz="2000">
                <a:solidFill>
                  <a:srgbClr val="FF3300"/>
                </a:solidFill>
              </a:rPr>
              <a:t>…B</a:t>
            </a:r>
            <a:r>
              <a:rPr lang="en-US" sz="2000" baseline="-25000">
                <a:solidFill>
                  <a:srgbClr val="FF3300"/>
                </a:solidFill>
              </a:rPr>
              <a:t>n</a:t>
            </a:r>
            <a:r>
              <a:rPr lang="ru-RU" sz="2000" baseline="-25000">
                <a:solidFill>
                  <a:srgbClr val="FF3300"/>
                </a:solidFill>
              </a:rPr>
              <a:t> </a:t>
            </a:r>
            <a:r>
              <a:rPr lang="ru-RU" sz="2000">
                <a:solidFill>
                  <a:srgbClr val="FF3300"/>
                </a:solidFill>
              </a:rPr>
              <a:t>– верхнее основание</a:t>
            </a:r>
            <a:r>
              <a:rPr lang="ru-RU" sz="2000" baseline="-25000">
                <a:solidFill>
                  <a:srgbClr val="FF3300"/>
                </a:solidFill>
              </a:rPr>
              <a:t> </a:t>
            </a:r>
            <a:r>
              <a:rPr lang="ru-RU" sz="2000">
                <a:solidFill>
                  <a:srgbClr val="FF3300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A</a:t>
            </a:r>
            <a:r>
              <a:rPr lang="en-US" sz="2000" baseline="-25000">
                <a:solidFill>
                  <a:srgbClr val="FF3300"/>
                </a:solidFill>
              </a:rPr>
              <a:t>1</a:t>
            </a:r>
            <a:r>
              <a:rPr lang="en-US" sz="2000">
                <a:solidFill>
                  <a:srgbClr val="FF3300"/>
                </a:solidFill>
              </a:rPr>
              <a:t>A</a:t>
            </a:r>
            <a:r>
              <a:rPr lang="en-US" sz="2000" baseline="-25000">
                <a:solidFill>
                  <a:srgbClr val="FF3300"/>
                </a:solidFill>
              </a:rPr>
              <a:t>2</a:t>
            </a:r>
            <a:r>
              <a:rPr lang="en-US" sz="2000">
                <a:solidFill>
                  <a:srgbClr val="FF3300"/>
                </a:solidFill>
              </a:rPr>
              <a:t>…A</a:t>
            </a:r>
            <a:r>
              <a:rPr lang="en-US" sz="2000" baseline="-25000">
                <a:solidFill>
                  <a:srgbClr val="FF3300"/>
                </a:solidFill>
              </a:rPr>
              <a:t>n</a:t>
            </a:r>
            <a:r>
              <a:rPr lang="ru-RU" sz="2000">
                <a:solidFill>
                  <a:srgbClr val="FF3300"/>
                </a:solidFill>
              </a:rPr>
              <a:t> – нижнее снование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A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>
                <a:solidFill>
                  <a:srgbClr val="0000FF"/>
                </a:solidFill>
              </a:rPr>
              <a:t>B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>
                <a:solidFill>
                  <a:srgbClr val="0000FF"/>
                </a:solidFill>
              </a:rPr>
              <a:t>B</a:t>
            </a:r>
            <a:r>
              <a:rPr lang="en-US" sz="2000" baseline="-25000">
                <a:solidFill>
                  <a:srgbClr val="0000FF"/>
                </a:solidFill>
              </a:rPr>
              <a:t>2</a:t>
            </a:r>
            <a:r>
              <a:rPr lang="en-US" sz="2000">
                <a:solidFill>
                  <a:srgbClr val="0000FF"/>
                </a:solidFill>
              </a:rPr>
              <a:t>A</a:t>
            </a:r>
            <a:r>
              <a:rPr lang="en-US" sz="2000" baseline="-25000">
                <a:solidFill>
                  <a:srgbClr val="0000FF"/>
                </a:solidFill>
              </a:rPr>
              <a:t>2</a:t>
            </a:r>
            <a:r>
              <a:rPr lang="en-US" sz="2000">
                <a:solidFill>
                  <a:srgbClr val="0000FF"/>
                </a:solidFill>
              </a:rPr>
              <a:t>; …; A</a:t>
            </a:r>
            <a:r>
              <a:rPr lang="en-US" sz="2000" baseline="-25000">
                <a:solidFill>
                  <a:srgbClr val="0000FF"/>
                </a:solidFill>
              </a:rPr>
              <a:t>n</a:t>
            </a:r>
            <a:r>
              <a:rPr lang="en-US" sz="2000">
                <a:solidFill>
                  <a:srgbClr val="0000FF"/>
                </a:solidFill>
              </a:rPr>
              <a:t>B</a:t>
            </a:r>
            <a:r>
              <a:rPr lang="en-US" sz="2000" baseline="-25000">
                <a:solidFill>
                  <a:srgbClr val="0000FF"/>
                </a:solidFill>
              </a:rPr>
              <a:t>n</a:t>
            </a:r>
            <a:r>
              <a:rPr lang="en-US" sz="2000">
                <a:solidFill>
                  <a:srgbClr val="0000FF"/>
                </a:solidFill>
              </a:rPr>
              <a:t>B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>
                <a:solidFill>
                  <a:srgbClr val="0000FF"/>
                </a:solidFill>
              </a:rPr>
              <a:t>A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>
                <a:solidFill>
                  <a:srgbClr val="0000FF"/>
                </a:solidFill>
              </a:rPr>
              <a:t> – </a:t>
            </a:r>
            <a:r>
              <a:rPr lang="ru-RU" sz="2000">
                <a:solidFill>
                  <a:srgbClr val="0000FF"/>
                </a:solidFill>
              </a:rPr>
              <a:t>       боковые грани – </a:t>
            </a:r>
            <a:r>
              <a:rPr lang="ru-RU" sz="2000">
                <a:solidFill>
                  <a:schemeClr val="bg2"/>
                </a:solidFill>
              </a:rPr>
              <a:t>трапеции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A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>
                <a:solidFill>
                  <a:srgbClr val="0000FF"/>
                </a:solidFill>
              </a:rPr>
              <a:t>B</a:t>
            </a:r>
            <a:r>
              <a:rPr lang="en-US" sz="2000" baseline="-25000">
                <a:solidFill>
                  <a:srgbClr val="0000FF"/>
                </a:solidFill>
              </a:rPr>
              <a:t>1</a:t>
            </a:r>
            <a:r>
              <a:rPr lang="en-US" sz="2000">
                <a:solidFill>
                  <a:srgbClr val="0000FF"/>
                </a:solidFill>
              </a:rPr>
              <a:t>; A</a:t>
            </a:r>
            <a:r>
              <a:rPr lang="en-US" sz="2000" baseline="-25000">
                <a:solidFill>
                  <a:srgbClr val="0000FF"/>
                </a:solidFill>
              </a:rPr>
              <a:t>2</a:t>
            </a:r>
            <a:r>
              <a:rPr lang="en-US" sz="2000">
                <a:solidFill>
                  <a:srgbClr val="0000FF"/>
                </a:solidFill>
              </a:rPr>
              <a:t>B</a:t>
            </a:r>
            <a:r>
              <a:rPr lang="en-US" sz="2000" baseline="-25000">
                <a:solidFill>
                  <a:srgbClr val="0000FF"/>
                </a:solidFill>
              </a:rPr>
              <a:t>2</a:t>
            </a:r>
            <a:r>
              <a:rPr lang="en-US" sz="2000">
                <a:solidFill>
                  <a:srgbClr val="0000FF"/>
                </a:solidFill>
              </a:rPr>
              <a:t>; …; A</a:t>
            </a:r>
            <a:r>
              <a:rPr lang="en-US" sz="2000" baseline="-25000">
                <a:solidFill>
                  <a:srgbClr val="0000FF"/>
                </a:solidFill>
              </a:rPr>
              <a:t>n</a:t>
            </a:r>
            <a:r>
              <a:rPr lang="en-US" sz="2000">
                <a:solidFill>
                  <a:srgbClr val="0000FF"/>
                </a:solidFill>
              </a:rPr>
              <a:t>B</a:t>
            </a:r>
            <a:r>
              <a:rPr lang="en-US" sz="2000" baseline="-25000">
                <a:solidFill>
                  <a:srgbClr val="0000FF"/>
                </a:solidFill>
              </a:rPr>
              <a:t>n</a:t>
            </a:r>
            <a:r>
              <a:rPr lang="en-US" sz="2000">
                <a:solidFill>
                  <a:srgbClr val="0000FF"/>
                </a:solidFill>
              </a:rPr>
              <a:t> – </a:t>
            </a:r>
            <a:r>
              <a:rPr lang="ru-RU" sz="2000">
                <a:solidFill>
                  <a:srgbClr val="0000FF"/>
                </a:solidFill>
              </a:rPr>
              <a:t>боковые ребра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>
                <a:solidFill>
                  <a:srgbClr val="009900"/>
                </a:solidFill>
              </a:rPr>
              <a:t>OO</a:t>
            </a:r>
            <a:r>
              <a:rPr lang="en-US" sz="2000" baseline="-25000">
                <a:solidFill>
                  <a:srgbClr val="009900"/>
                </a:solidFill>
              </a:rPr>
              <a:t>1</a:t>
            </a:r>
            <a:r>
              <a:rPr lang="ru-RU" sz="2000">
                <a:solidFill>
                  <a:srgbClr val="009900"/>
                </a:solidFill>
              </a:rPr>
              <a:t>=</a:t>
            </a:r>
            <a:r>
              <a:rPr lang="en-US" sz="2000">
                <a:solidFill>
                  <a:srgbClr val="009900"/>
                </a:solidFill>
              </a:rPr>
              <a:t> H </a:t>
            </a:r>
            <a:r>
              <a:rPr lang="ru-RU" sz="2000">
                <a:solidFill>
                  <a:srgbClr val="009900"/>
                </a:solidFill>
              </a:rPr>
              <a:t>– высота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ru-RU" sz="2000" baseline="-25000">
              <a:solidFill>
                <a:srgbClr val="009900"/>
              </a:solidFill>
            </a:endParaRPr>
          </a:p>
        </p:txBody>
      </p:sp>
      <p:graphicFrame>
        <p:nvGraphicFramePr>
          <p:cNvPr id="57388" name="Object 44"/>
          <p:cNvGraphicFramePr>
            <a:graphicFrameLocks noChangeAspect="1"/>
          </p:cNvGraphicFramePr>
          <p:nvPr>
            <p:ph sz="half" idx="1"/>
          </p:nvPr>
        </p:nvGraphicFramePr>
        <p:xfrm>
          <a:off x="179388" y="6021388"/>
          <a:ext cx="3562350" cy="512762"/>
        </p:xfrm>
        <a:graphic>
          <a:graphicData uri="http://schemas.openxmlformats.org/presentationml/2006/ole">
            <p:oleObj spid="_x0000_s27650" name="Формула" r:id="rId7" imgW="1587240" imgH="228600" progId="Equation.3">
              <p:embed/>
            </p:oleObj>
          </a:graphicData>
        </a:graphic>
      </p:graphicFrame>
      <p:graphicFrame>
        <p:nvGraphicFramePr>
          <p:cNvPr id="57390" name="Object 46"/>
          <p:cNvGraphicFramePr>
            <a:graphicFrameLocks noChangeAspect="1"/>
          </p:cNvGraphicFramePr>
          <p:nvPr>
            <p:ph sz="half" idx="2"/>
          </p:nvPr>
        </p:nvGraphicFramePr>
        <p:xfrm>
          <a:off x="3851275" y="5876925"/>
          <a:ext cx="5113338" cy="800100"/>
        </p:xfrm>
        <a:graphic>
          <a:graphicData uri="http://schemas.openxmlformats.org/presentationml/2006/ole">
            <p:oleObj spid="_x0000_s27651" name="Формула" r:id="rId8" imgW="251460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7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7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7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7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7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7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7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7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7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7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7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7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4000"/>
                            </p:stCondLst>
                            <p:childTnLst>
                              <p:par>
                                <p:cTn id="8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7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7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6000"/>
                            </p:stCondLst>
                            <p:childTnLst>
                              <p:par>
                                <p:cTn id="9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57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57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1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7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3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/>
      <p:bldP spid="57352" grpId="0"/>
      <p:bldP spid="57351" grpId="0"/>
      <p:bldP spid="57357" grpId="0"/>
      <p:bldP spid="57358" grpId="0"/>
      <p:bldP spid="57359" grpId="0"/>
      <p:bldP spid="57360" grpId="0"/>
      <p:bldP spid="57361" grpId="0"/>
      <p:bldP spid="57362" grpId="0"/>
      <p:bldP spid="57364" grpId="0"/>
      <p:bldP spid="57366" grpId="0"/>
      <p:bldP spid="57367" grpId="0"/>
      <p:bldP spid="57369" grpId="0"/>
      <p:bldP spid="573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0" y="260350"/>
            <a:ext cx="9144000" cy="796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>
                <a:solidFill>
                  <a:srgbClr val="009900"/>
                </a:solidFill>
              </a:rPr>
              <a:t>Правильная </a:t>
            </a:r>
            <a:r>
              <a:rPr lang="ru-RU">
                <a:solidFill>
                  <a:srgbClr val="FF3300"/>
                </a:solidFill>
              </a:rPr>
              <a:t>треугольная</a:t>
            </a:r>
            <a:r>
              <a:rPr lang="ru-RU">
                <a:solidFill>
                  <a:srgbClr val="009900"/>
                </a:solidFill>
              </a:rPr>
              <a:t> усеченная пирамида –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боковые грани</a:t>
            </a:r>
            <a:r>
              <a:rPr lang="ru-RU">
                <a:solidFill>
                  <a:srgbClr val="009900"/>
                </a:solidFill>
              </a:rPr>
              <a:t> </a:t>
            </a:r>
            <a:r>
              <a:rPr lang="ru-RU">
                <a:solidFill>
                  <a:srgbClr val="0000FF"/>
                </a:solidFill>
              </a:rPr>
              <a:t>–</a:t>
            </a:r>
            <a:r>
              <a:rPr lang="ru-RU">
                <a:solidFill>
                  <a:srgbClr val="009900"/>
                </a:solidFill>
              </a:rPr>
              <a:t> </a:t>
            </a:r>
            <a:r>
              <a:rPr lang="ru-RU" u="sng">
                <a:solidFill>
                  <a:srgbClr val="0000FF"/>
                </a:solidFill>
              </a:rPr>
              <a:t>равные</a:t>
            </a:r>
            <a:r>
              <a:rPr lang="ru-RU">
                <a:solidFill>
                  <a:srgbClr val="0000FF"/>
                </a:solidFill>
              </a:rPr>
              <a:t> между собой </a:t>
            </a:r>
            <a:r>
              <a:rPr lang="ru-RU" u="sng">
                <a:solidFill>
                  <a:srgbClr val="0000FF"/>
                </a:solidFill>
              </a:rPr>
              <a:t>равнобокие</a:t>
            </a:r>
            <a:r>
              <a:rPr lang="ru-RU">
                <a:solidFill>
                  <a:srgbClr val="0000FF"/>
                </a:solidFill>
              </a:rPr>
              <a:t> трапеции.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5795963" y="1052513"/>
            <a:ext cx="2879725" cy="12557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cs typeface="Times New Roman" pitchFamily="18" charset="0"/>
              </a:rPr>
              <a:t>Δ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ABC</a:t>
            </a:r>
            <a:r>
              <a:rPr lang="ru-RU" dirty="0">
                <a:cs typeface="Times New Roman" pitchFamily="18" charset="0"/>
              </a:rPr>
              <a:t> и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l-GR" sz="1600" dirty="0"/>
              <a:t>Δ</a:t>
            </a:r>
            <a:r>
              <a:rPr lang="en-US" sz="1600" dirty="0"/>
              <a:t> 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– </a:t>
            </a:r>
            <a:r>
              <a:rPr lang="ru-RU" dirty="0"/>
              <a:t>равносторонние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OO</a:t>
            </a:r>
            <a:r>
              <a:rPr lang="en-US" baseline="-25000" dirty="0">
                <a:solidFill>
                  <a:srgbClr val="FF3300"/>
                </a:solidFill>
              </a:rPr>
              <a:t>1 </a:t>
            </a:r>
            <a:r>
              <a:rPr lang="en-US" dirty="0">
                <a:solidFill>
                  <a:srgbClr val="FF3300"/>
                </a:solidFill>
              </a:rPr>
              <a:t>= H – </a:t>
            </a:r>
            <a:r>
              <a:rPr lang="ru-RU" dirty="0">
                <a:solidFill>
                  <a:srgbClr val="FF3300"/>
                </a:solidFill>
              </a:rPr>
              <a:t>высота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dirty="0">
                <a:solidFill>
                  <a:srgbClr val="009900"/>
                </a:solidFill>
              </a:rPr>
              <a:t>КК</a:t>
            </a:r>
            <a:r>
              <a:rPr lang="ru-RU" baseline="-25000" dirty="0">
                <a:solidFill>
                  <a:srgbClr val="009900"/>
                </a:solidFill>
              </a:rPr>
              <a:t>1</a:t>
            </a:r>
            <a:r>
              <a:rPr lang="ru-RU" dirty="0">
                <a:solidFill>
                  <a:srgbClr val="009900"/>
                </a:solidFill>
              </a:rPr>
              <a:t> =</a:t>
            </a:r>
            <a:r>
              <a:rPr lang="en-US" dirty="0">
                <a:solidFill>
                  <a:srgbClr val="009900"/>
                </a:solidFill>
              </a:rPr>
              <a:t> h</a:t>
            </a:r>
            <a:r>
              <a:rPr lang="ru-RU" dirty="0">
                <a:solidFill>
                  <a:srgbClr val="009900"/>
                </a:solidFill>
              </a:rPr>
              <a:t> – апофема 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ru-RU" dirty="0">
                <a:solidFill>
                  <a:srgbClr val="009900"/>
                </a:solidFill>
              </a:rPr>
              <a:t>  </a:t>
            </a:r>
            <a:endParaRPr lang="el-GR" dirty="0">
              <a:solidFill>
                <a:srgbClr val="009900"/>
              </a:solidFill>
            </a:endParaRPr>
          </a:p>
        </p:txBody>
      </p:sp>
      <p:pic>
        <p:nvPicPr>
          <p:cNvPr id="61475" name="Picture 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2636838"/>
            <a:ext cx="1441450" cy="455612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9900"/>
            </a:solidFill>
            <a:miter lim="800000"/>
            <a:headEnd/>
            <a:tailEnd/>
          </a:ln>
          <a:effectLst/>
        </p:spPr>
      </p:pic>
      <p:pic>
        <p:nvPicPr>
          <p:cNvPr id="61476" name="Picture 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2641600"/>
            <a:ext cx="1404938" cy="444500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9900"/>
            </a:solidFill>
            <a:miter lim="800000"/>
            <a:headEnd/>
            <a:tailEnd/>
          </a:ln>
          <a:effectLst/>
        </p:spPr>
      </p:pic>
      <p:pic>
        <p:nvPicPr>
          <p:cNvPr id="61477" name="Picture 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8625" y="3213100"/>
            <a:ext cx="1728788" cy="795338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9900"/>
            </a:solidFill>
            <a:miter lim="800000"/>
            <a:headEnd/>
            <a:tailEnd/>
          </a:ln>
          <a:effectLst/>
        </p:spPr>
      </p:pic>
      <p:pic>
        <p:nvPicPr>
          <p:cNvPr id="61478" name="Picture 3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80288" y="3221038"/>
            <a:ext cx="1619250" cy="777875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9900"/>
            </a:solidFill>
            <a:miter lim="800000"/>
            <a:headEnd/>
            <a:tailEnd/>
          </a:ln>
          <a:effectLst/>
        </p:spPr>
      </p:pic>
      <p:graphicFrame>
        <p:nvGraphicFramePr>
          <p:cNvPr id="61479" name="Object 39"/>
          <p:cNvGraphicFramePr>
            <a:graphicFrameLocks noChangeAspect="1"/>
          </p:cNvGraphicFramePr>
          <p:nvPr>
            <p:ph sz="quarter" idx="1"/>
          </p:nvPr>
        </p:nvGraphicFramePr>
        <p:xfrm>
          <a:off x="5867400" y="4149725"/>
          <a:ext cx="2808288" cy="676275"/>
        </p:xfrm>
        <a:graphic>
          <a:graphicData uri="http://schemas.openxmlformats.org/presentationml/2006/ole">
            <p:oleObj spid="_x0000_s28674" name="Формула" r:id="rId8" imgW="1638000" imgH="393480" progId="Equation.3">
              <p:embed/>
            </p:oleObj>
          </a:graphicData>
        </a:graphic>
      </p:graphicFrame>
      <p:graphicFrame>
        <p:nvGraphicFramePr>
          <p:cNvPr id="61481" name="Object 41"/>
          <p:cNvGraphicFramePr>
            <a:graphicFrameLocks noChangeAspect="1"/>
          </p:cNvGraphicFramePr>
          <p:nvPr>
            <p:ph sz="quarter" idx="2"/>
          </p:nvPr>
        </p:nvGraphicFramePr>
        <p:xfrm>
          <a:off x="6046788" y="4941888"/>
          <a:ext cx="2447925" cy="703262"/>
        </p:xfrm>
        <a:graphic>
          <a:graphicData uri="http://schemas.openxmlformats.org/presentationml/2006/ole">
            <p:oleObj spid="_x0000_s28675" name="Формула" r:id="rId9" imgW="1180800" imgH="393480" progId="Equation.3">
              <p:embed/>
            </p:oleObj>
          </a:graphicData>
        </a:graphic>
      </p:graphicFrame>
      <p:graphicFrame>
        <p:nvGraphicFramePr>
          <p:cNvPr id="61491" name="Rectangle 51"/>
          <p:cNvGraphicFramePr>
            <a:graphicFrameLocks/>
          </p:cNvGraphicFramePr>
          <p:nvPr>
            <p:ph sz="quarter" idx="3"/>
          </p:nvPr>
        </p:nvGraphicFramePr>
        <p:xfrm>
          <a:off x="990600" y="4114800"/>
          <a:ext cx="2971800" cy="1981200"/>
        </p:xfrm>
        <a:graphic>
          <a:graphicData uri="http://schemas.openxmlformats.org/presentationml/2006/ole">
            <p:oleObj spid="_x0000_s28676" name="Формула" r:id="rId10" imgW="0" imgH="0" progId="Equation.3">
              <p:embed/>
            </p:oleObj>
          </a:graphicData>
        </a:graphic>
      </p:graphicFrame>
      <p:graphicFrame>
        <p:nvGraphicFramePr>
          <p:cNvPr id="61484" name="Object 44"/>
          <p:cNvGraphicFramePr>
            <a:graphicFrameLocks noChangeAspect="1"/>
          </p:cNvGraphicFramePr>
          <p:nvPr/>
        </p:nvGraphicFramePr>
        <p:xfrm>
          <a:off x="179388" y="5805488"/>
          <a:ext cx="4608512" cy="887412"/>
        </p:xfrm>
        <a:graphic>
          <a:graphicData uri="http://schemas.openxmlformats.org/presentationml/2006/ole">
            <p:oleObj spid="_x0000_s28677" name="Формула" r:id="rId11" imgW="2895480" imgH="469800" progId="Equation.3">
              <p:embed/>
            </p:oleObj>
          </a:graphicData>
        </a:graphic>
      </p:graphicFrame>
      <p:graphicFrame>
        <p:nvGraphicFramePr>
          <p:cNvPr id="61494" name="Object 54"/>
          <p:cNvGraphicFramePr>
            <a:graphicFrameLocks noChangeAspect="1"/>
          </p:cNvGraphicFramePr>
          <p:nvPr>
            <p:ph sz="quarter" idx="4"/>
          </p:nvPr>
        </p:nvGraphicFramePr>
        <p:xfrm>
          <a:off x="4859338" y="5816600"/>
          <a:ext cx="4103687" cy="863600"/>
        </p:xfrm>
        <a:graphic>
          <a:graphicData uri="http://schemas.openxmlformats.org/presentationml/2006/ole">
            <p:oleObj spid="_x0000_s28678" name="Формула" r:id="rId12" imgW="2412720" imgH="431640" progId="Equation.3">
              <p:embed/>
            </p:oleObj>
          </a:graphicData>
        </a:graphic>
      </p:graphicFrame>
      <p:pic>
        <p:nvPicPr>
          <p:cNvPr id="61447" name="Picture 7" descr="Усеченная пирамида (треуг"/>
          <p:cNvPicPr>
            <a:picLocks noChangeAspect="1" noChangeArrowheads="1"/>
          </p:cNvPicPr>
          <p:nvPr/>
        </p:nvPicPr>
        <p:blipFill>
          <a:blip r:embed="rId13"/>
          <a:srcRect l="12599" t="15721" r="6693" b="9433"/>
          <a:stretch>
            <a:fillRect/>
          </a:stretch>
        </p:blipFill>
        <p:spPr bwMode="auto">
          <a:xfrm>
            <a:off x="142844" y="1750728"/>
            <a:ext cx="4286280" cy="3899171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54000" y="4572000"/>
            <a:ext cx="889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</a:t>
            </a:r>
            <a:endParaRPr lang="ru-RU" dirty="0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1660525" y="5232400"/>
            <a:ext cx="5921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</a:t>
            </a:r>
            <a:endParaRPr lang="ru-RU" dirty="0"/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1141413" y="2197100"/>
            <a:ext cx="6667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  <a:endParaRPr lang="ru-RU" dirty="0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3289300" y="1341438"/>
            <a:ext cx="5175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</a:t>
            </a:r>
            <a:r>
              <a:rPr lang="en-US" baseline="-25000" dirty="0"/>
              <a:t>1</a:t>
            </a:r>
            <a:endParaRPr lang="ru-RU" dirty="0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1660525" y="2593975"/>
            <a:ext cx="66675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</a:t>
            </a:r>
            <a:r>
              <a:rPr lang="en-US" baseline="-25000" dirty="0"/>
              <a:t>1</a:t>
            </a:r>
            <a:endParaRPr lang="ru-RU" dirty="0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2178050" y="4241800"/>
            <a:ext cx="517525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O</a:t>
            </a:r>
            <a:r>
              <a:rPr lang="en-US" baseline="-25000">
                <a:solidFill>
                  <a:srgbClr val="FF3300"/>
                </a:solidFill>
              </a:rPr>
              <a:t>1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2327275" y="2265363"/>
            <a:ext cx="592138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O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2400300" y="3121025"/>
            <a:ext cx="59213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H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3289300" y="3978275"/>
            <a:ext cx="519113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K</a:t>
            </a:r>
            <a:r>
              <a:rPr lang="en-US" baseline="-25000">
                <a:solidFill>
                  <a:srgbClr val="009900"/>
                </a:solidFill>
              </a:rPr>
              <a:t>1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2770188" y="2132013"/>
            <a:ext cx="66675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K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3065463" y="2987675"/>
            <a:ext cx="446087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h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4916488" y="2727325"/>
            <a:ext cx="5921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</a:t>
            </a:r>
            <a:endParaRPr lang="ru-RU" dirty="0"/>
          </a:p>
        </p:txBody>
      </p:sp>
      <p:sp>
        <p:nvSpPr>
          <p:cNvPr id="61498" name="Text Box 58"/>
          <p:cNvSpPr txBox="1">
            <a:spLocks noChangeArrowheads="1"/>
          </p:cNvSpPr>
          <p:nvPr/>
        </p:nvSpPr>
        <p:spPr bwMode="auto">
          <a:xfrm>
            <a:off x="2195513" y="1773238"/>
            <a:ext cx="792162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a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61499" name="Text Box 59"/>
          <p:cNvSpPr txBox="1">
            <a:spLocks noChangeArrowheads="1"/>
          </p:cNvSpPr>
          <p:nvPr/>
        </p:nvSpPr>
        <p:spPr bwMode="auto">
          <a:xfrm>
            <a:off x="1331913" y="3789363"/>
            <a:ext cx="6477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</a:t>
            </a:r>
            <a:endParaRPr lang="ru-RU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6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6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6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1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1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600"/>
                            </p:stCondLst>
                            <p:childTnLst>
                              <p:par>
                                <p:cTn id="3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6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6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1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1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600"/>
                            </p:stCondLst>
                            <p:childTnLst>
                              <p:par>
                                <p:cTn id="5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600"/>
                            </p:stCondLst>
                            <p:childTnLst>
                              <p:par>
                                <p:cTn id="6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36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1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1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600"/>
                            </p:stCondLst>
                            <p:childTnLst>
                              <p:par>
                                <p:cTn id="8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600"/>
                            </p:stCondLst>
                            <p:childTnLst>
                              <p:par>
                                <p:cTn id="8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7600"/>
                            </p:stCondLst>
                            <p:childTnLst>
                              <p:par>
                                <p:cTn id="9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96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6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1600"/>
                            </p:stCondLst>
                            <p:childTnLst>
                              <p:par>
                                <p:cTn id="10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61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3600"/>
                            </p:stCondLst>
                            <p:childTnLst>
                              <p:par>
                                <p:cTn id="1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600"/>
                            </p:stCondLst>
                            <p:childTnLst>
                              <p:par>
                                <p:cTn id="1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7600"/>
                            </p:stCondLst>
                            <p:childTnLst>
                              <p:par>
                                <p:cTn id="1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1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1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6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9600"/>
                            </p:stCondLst>
                            <p:childTnLst>
                              <p:par>
                                <p:cTn id="1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1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61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61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1600"/>
                            </p:stCondLst>
                            <p:childTnLst>
                              <p:par>
                                <p:cTn id="1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1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61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61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48" grpId="0"/>
      <p:bldP spid="61450" grpId="0"/>
      <p:bldP spid="61451" grpId="0"/>
      <p:bldP spid="61452" grpId="0"/>
      <p:bldP spid="61453" grpId="0"/>
      <p:bldP spid="61454" grpId="0"/>
      <p:bldP spid="61455" grpId="0"/>
      <p:bldP spid="61456" grpId="0"/>
      <p:bldP spid="61457" grpId="0"/>
      <p:bldP spid="61458" grpId="0"/>
      <p:bldP spid="61459" grpId="0"/>
      <p:bldP spid="61462" grpId="0"/>
      <p:bldP spid="61498" grpId="0"/>
      <p:bldP spid="614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179388" y="260350"/>
            <a:ext cx="8713787" cy="1082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>
                <a:solidFill>
                  <a:srgbClr val="009900"/>
                </a:solidFill>
              </a:rPr>
              <a:t>Правильная </a:t>
            </a:r>
            <a:r>
              <a:rPr lang="ru-RU">
                <a:solidFill>
                  <a:srgbClr val="FF3300"/>
                </a:solidFill>
              </a:rPr>
              <a:t>четырехугольная</a:t>
            </a:r>
            <a:r>
              <a:rPr lang="ru-RU">
                <a:solidFill>
                  <a:srgbClr val="009900"/>
                </a:solidFill>
              </a:rPr>
              <a:t> усеченная пирамида – 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боковые грани – </a:t>
            </a:r>
            <a:r>
              <a:rPr lang="ru-RU" u="sng">
                <a:solidFill>
                  <a:srgbClr val="0000FF"/>
                </a:solidFill>
              </a:rPr>
              <a:t>равные</a:t>
            </a:r>
            <a:r>
              <a:rPr lang="ru-RU">
                <a:solidFill>
                  <a:srgbClr val="0000FF"/>
                </a:solidFill>
              </a:rPr>
              <a:t> между собой </a:t>
            </a:r>
            <a:r>
              <a:rPr lang="ru-RU" u="sng">
                <a:solidFill>
                  <a:srgbClr val="0000FF"/>
                </a:solidFill>
              </a:rPr>
              <a:t>равнобокие</a:t>
            </a:r>
            <a:r>
              <a:rPr lang="ru-RU">
                <a:solidFill>
                  <a:srgbClr val="0000FF"/>
                </a:solidFill>
              </a:rPr>
              <a:t> трапеции.</a:t>
            </a:r>
          </a:p>
          <a:p>
            <a:pPr algn="ctr">
              <a:lnSpc>
                <a:spcPct val="80000"/>
              </a:lnSpc>
              <a:spcBef>
                <a:spcPct val="5000"/>
              </a:spcBef>
            </a:pPr>
            <a:endParaRPr lang="ru-RU">
              <a:solidFill>
                <a:srgbClr val="0000FF"/>
              </a:solidFill>
            </a:endParaRP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5364163" y="1125538"/>
            <a:ext cx="3779837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ABCD </a:t>
            </a:r>
            <a:r>
              <a:rPr lang="ru-RU" sz="2000" dirty="0"/>
              <a:t>и</a:t>
            </a:r>
            <a:r>
              <a:rPr lang="en-US" sz="2000" dirty="0"/>
              <a:t> A</a:t>
            </a:r>
            <a:r>
              <a:rPr lang="en-US" sz="2000" baseline="-25000" dirty="0"/>
              <a:t>1</a:t>
            </a:r>
            <a:r>
              <a:rPr lang="en-US" sz="2000" dirty="0"/>
              <a:t>B</a:t>
            </a:r>
            <a:r>
              <a:rPr lang="en-US" sz="2000" baseline="-25000" dirty="0"/>
              <a:t>1</a:t>
            </a:r>
            <a:r>
              <a:rPr lang="en-US" sz="2000" dirty="0"/>
              <a:t>C</a:t>
            </a:r>
            <a:r>
              <a:rPr lang="en-US" sz="2000" baseline="-25000" dirty="0"/>
              <a:t>1</a:t>
            </a:r>
            <a:r>
              <a:rPr lang="en-US" sz="2000" dirty="0"/>
              <a:t>D</a:t>
            </a:r>
            <a:r>
              <a:rPr lang="en-US" sz="2000" baseline="-25000" dirty="0"/>
              <a:t>1</a:t>
            </a:r>
            <a:r>
              <a:rPr lang="en-US" sz="2000" dirty="0"/>
              <a:t> – </a:t>
            </a:r>
            <a:r>
              <a:rPr lang="ru-RU" sz="2000" dirty="0"/>
              <a:t>квадраты</a:t>
            </a:r>
            <a:endParaRPr lang="en-US" sz="2000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FF3300"/>
                </a:solidFill>
              </a:rPr>
              <a:t>OO</a:t>
            </a:r>
            <a:r>
              <a:rPr lang="en-US" sz="2000" baseline="-25000" dirty="0">
                <a:solidFill>
                  <a:srgbClr val="FF3300"/>
                </a:solidFill>
              </a:rPr>
              <a:t>1</a:t>
            </a:r>
            <a:r>
              <a:rPr lang="en-US" sz="2000" dirty="0">
                <a:solidFill>
                  <a:srgbClr val="FF3300"/>
                </a:solidFill>
              </a:rPr>
              <a:t> = H – </a:t>
            </a:r>
            <a:r>
              <a:rPr lang="ru-RU" sz="2000" dirty="0">
                <a:solidFill>
                  <a:srgbClr val="FF3300"/>
                </a:solidFill>
              </a:rPr>
              <a:t>высота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9900"/>
                </a:solidFill>
              </a:rPr>
              <a:t>KK</a:t>
            </a:r>
            <a:r>
              <a:rPr lang="en-US" sz="2000" baseline="-25000" dirty="0">
                <a:solidFill>
                  <a:srgbClr val="009900"/>
                </a:solidFill>
              </a:rPr>
              <a:t>1</a:t>
            </a:r>
            <a:r>
              <a:rPr lang="en-US" sz="2000" dirty="0">
                <a:solidFill>
                  <a:srgbClr val="009900"/>
                </a:solidFill>
              </a:rPr>
              <a:t> = h – </a:t>
            </a:r>
            <a:r>
              <a:rPr lang="ru-RU" sz="2000" dirty="0">
                <a:solidFill>
                  <a:srgbClr val="009900"/>
                </a:solidFill>
              </a:rPr>
              <a:t>апофема </a:t>
            </a:r>
          </a:p>
        </p:txBody>
      </p:sp>
      <p:pic>
        <p:nvPicPr>
          <p:cNvPr id="67593" name="Picture 9" descr="Усеченная пирамида (2)"/>
          <p:cNvPicPr>
            <a:picLocks noChangeAspect="1" noChangeArrowheads="1"/>
          </p:cNvPicPr>
          <p:nvPr/>
        </p:nvPicPr>
        <p:blipFill>
          <a:blip r:embed="rId3"/>
          <a:srcRect l="27870" t="15489" r="48463" b="37175"/>
          <a:stretch>
            <a:fillRect/>
          </a:stretch>
        </p:blipFill>
        <p:spPr bwMode="auto">
          <a:xfrm>
            <a:off x="214282" y="1357298"/>
            <a:ext cx="5057775" cy="4103687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1403350" y="1865313"/>
            <a:ext cx="71913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endParaRPr lang="ru-RU"/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50825" y="4865688"/>
            <a:ext cx="4333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1547813" y="3367088"/>
            <a:ext cx="4333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</a:t>
            </a:r>
            <a:endParaRPr lang="ru-RU" dirty="0"/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4787900" y="3441700"/>
            <a:ext cx="5762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3419475" y="4865688"/>
            <a:ext cx="43338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1979613" y="1341438"/>
            <a:ext cx="5762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</a:t>
            </a:r>
            <a:r>
              <a:rPr lang="en-US" baseline="-25000" dirty="0"/>
              <a:t>1</a:t>
            </a:r>
            <a:endParaRPr lang="ru-RU" dirty="0"/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3563938" y="1492250"/>
            <a:ext cx="50323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r>
              <a:rPr lang="en-US" baseline="-25000"/>
              <a:t>1</a:t>
            </a:r>
            <a:endParaRPr lang="ru-RU"/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2987675" y="2092325"/>
            <a:ext cx="6477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ru-RU" dirty="0"/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2411413" y="4340225"/>
            <a:ext cx="649287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O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2555875" y="1341438"/>
            <a:ext cx="6477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O</a:t>
            </a:r>
            <a:r>
              <a:rPr lang="en-US" baseline="-25000">
                <a:solidFill>
                  <a:srgbClr val="FF3300"/>
                </a:solidFill>
              </a:rPr>
              <a:t>1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2268538" y="2990850"/>
            <a:ext cx="57626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H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4140200" y="4192588"/>
            <a:ext cx="576263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K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3276600" y="1865313"/>
            <a:ext cx="576263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K</a:t>
            </a:r>
            <a:r>
              <a:rPr lang="en-US" baseline="-25000">
                <a:solidFill>
                  <a:srgbClr val="009900"/>
                </a:solidFill>
              </a:rPr>
              <a:t>1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3635375" y="2841625"/>
            <a:ext cx="6492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h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1763713" y="1641475"/>
            <a:ext cx="720725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a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1042988" y="3890963"/>
            <a:ext cx="576262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b</a:t>
            </a:r>
            <a:endParaRPr lang="ru-RU">
              <a:solidFill>
                <a:srgbClr val="0000FF"/>
              </a:solidFill>
            </a:endParaRPr>
          </a:p>
        </p:txBody>
      </p:sp>
      <p:graphicFrame>
        <p:nvGraphicFramePr>
          <p:cNvPr id="67623" name="Object 39"/>
          <p:cNvGraphicFramePr>
            <a:graphicFrameLocks noChangeAspect="1"/>
          </p:cNvGraphicFramePr>
          <p:nvPr>
            <p:ph sz="quarter" idx="1"/>
          </p:nvPr>
        </p:nvGraphicFramePr>
        <p:xfrm>
          <a:off x="5508625" y="2565400"/>
          <a:ext cx="1584325" cy="492125"/>
        </p:xfrm>
        <a:graphic>
          <a:graphicData uri="http://schemas.openxmlformats.org/presentationml/2006/ole">
            <p:oleObj spid="_x0000_s29698" name="Формула" r:id="rId4" imgW="736560" imgH="228600" progId="Equation.3">
              <p:embed/>
            </p:oleObj>
          </a:graphicData>
        </a:graphic>
      </p:graphicFrame>
      <p:graphicFrame>
        <p:nvGraphicFramePr>
          <p:cNvPr id="67625" name="Object 41"/>
          <p:cNvGraphicFramePr>
            <a:graphicFrameLocks noChangeAspect="1"/>
          </p:cNvGraphicFramePr>
          <p:nvPr>
            <p:ph sz="quarter" idx="2"/>
          </p:nvPr>
        </p:nvGraphicFramePr>
        <p:xfrm>
          <a:off x="7451725" y="2576513"/>
          <a:ext cx="1511300" cy="468312"/>
        </p:xfrm>
        <a:graphic>
          <a:graphicData uri="http://schemas.openxmlformats.org/presentationml/2006/ole">
            <p:oleObj spid="_x0000_s29699" name="Формула" r:id="rId5" imgW="736560" imgH="228600" progId="Equation.3">
              <p:embed/>
            </p:oleObj>
          </a:graphicData>
        </a:graphic>
      </p:graphicFrame>
      <p:graphicFrame>
        <p:nvGraphicFramePr>
          <p:cNvPr id="67628" name="Object 44"/>
          <p:cNvGraphicFramePr>
            <a:graphicFrameLocks noChangeAspect="1"/>
          </p:cNvGraphicFramePr>
          <p:nvPr>
            <p:ph sz="quarter" idx="3"/>
          </p:nvPr>
        </p:nvGraphicFramePr>
        <p:xfrm>
          <a:off x="5724525" y="3213100"/>
          <a:ext cx="1152525" cy="428625"/>
        </p:xfrm>
        <a:graphic>
          <a:graphicData uri="http://schemas.openxmlformats.org/presentationml/2006/ole">
            <p:oleObj spid="_x0000_s29700" name="Формула" r:id="rId6" imgW="647640" imgH="241200" progId="Equation.3">
              <p:embed/>
            </p:oleObj>
          </a:graphicData>
        </a:graphic>
      </p:graphicFrame>
      <p:graphicFrame>
        <p:nvGraphicFramePr>
          <p:cNvPr id="67631" name="Object 47"/>
          <p:cNvGraphicFramePr>
            <a:graphicFrameLocks noChangeAspect="1"/>
          </p:cNvGraphicFramePr>
          <p:nvPr>
            <p:ph sz="quarter" idx="4"/>
          </p:nvPr>
        </p:nvGraphicFramePr>
        <p:xfrm>
          <a:off x="7667625" y="3213100"/>
          <a:ext cx="1152525" cy="428625"/>
        </p:xfrm>
        <a:graphic>
          <a:graphicData uri="http://schemas.openxmlformats.org/presentationml/2006/ole">
            <p:oleObj spid="_x0000_s29701" name="Формула" r:id="rId7" imgW="647640" imgH="241200" progId="Equation.3">
              <p:embed/>
            </p:oleObj>
          </a:graphicData>
        </a:graphic>
      </p:graphicFrame>
      <p:graphicFrame>
        <p:nvGraphicFramePr>
          <p:cNvPr id="67635" name="Object 51"/>
          <p:cNvGraphicFramePr>
            <a:graphicFrameLocks noChangeAspect="1"/>
          </p:cNvGraphicFramePr>
          <p:nvPr/>
        </p:nvGraphicFramePr>
        <p:xfrm>
          <a:off x="5795963" y="3789363"/>
          <a:ext cx="2808287" cy="676275"/>
        </p:xfrm>
        <a:graphic>
          <a:graphicData uri="http://schemas.openxmlformats.org/presentationml/2006/ole">
            <p:oleObj spid="_x0000_s29702" name="Формула" r:id="rId8" imgW="1638000" imgH="393480" progId="Equation.3">
              <p:embed/>
            </p:oleObj>
          </a:graphicData>
        </a:graphic>
      </p:graphicFrame>
      <p:graphicFrame>
        <p:nvGraphicFramePr>
          <p:cNvPr id="67636" name="Object 52"/>
          <p:cNvGraphicFramePr>
            <a:graphicFrameLocks noChangeAspect="1"/>
          </p:cNvGraphicFramePr>
          <p:nvPr/>
        </p:nvGraphicFramePr>
        <p:xfrm>
          <a:off x="5976938" y="4581525"/>
          <a:ext cx="2447925" cy="484188"/>
        </p:xfrm>
        <a:graphic>
          <a:graphicData uri="http://schemas.openxmlformats.org/presentationml/2006/ole">
            <p:oleObj spid="_x0000_s29703" name="Формула" r:id="rId9" imgW="1155600" imgH="228600" progId="Equation.3">
              <p:embed/>
            </p:oleObj>
          </a:graphicData>
        </a:graphic>
      </p:graphicFrame>
      <p:graphicFrame>
        <p:nvGraphicFramePr>
          <p:cNvPr id="67637" name="Object 53"/>
          <p:cNvGraphicFramePr>
            <a:graphicFrameLocks noChangeAspect="1"/>
          </p:cNvGraphicFramePr>
          <p:nvPr/>
        </p:nvGraphicFramePr>
        <p:xfrm>
          <a:off x="5508625" y="5157788"/>
          <a:ext cx="3384550" cy="479425"/>
        </p:xfrm>
        <a:graphic>
          <a:graphicData uri="http://schemas.openxmlformats.org/presentationml/2006/ole">
            <p:oleObj spid="_x0000_s29704" name="Формула" r:id="rId10" imgW="1701720" imgH="241200" progId="Equation.3">
              <p:embed/>
            </p:oleObj>
          </a:graphicData>
        </a:graphic>
      </p:graphicFrame>
      <p:graphicFrame>
        <p:nvGraphicFramePr>
          <p:cNvPr id="67638" name="Object 54"/>
          <p:cNvGraphicFramePr>
            <a:graphicFrameLocks noChangeAspect="1"/>
          </p:cNvGraphicFramePr>
          <p:nvPr/>
        </p:nvGraphicFramePr>
        <p:xfrm>
          <a:off x="468313" y="5805488"/>
          <a:ext cx="3816350" cy="822325"/>
        </p:xfrm>
        <a:graphic>
          <a:graphicData uri="http://schemas.openxmlformats.org/presentationml/2006/ole">
            <p:oleObj spid="_x0000_s29705" name="Формула" r:id="rId11" imgW="1828800" imgH="393480" progId="Equation.3">
              <p:embed/>
            </p:oleObj>
          </a:graphicData>
        </a:graphic>
      </p:graphicFrame>
      <p:graphicFrame>
        <p:nvGraphicFramePr>
          <p:cNvPr id="67639" name="Object 55"/>
          <p:cNvGraphicFramePr>
            <a:graphicFrameLocks noChangeAspect="1"/>
          </p:cNvGraphicFramePr>
          <p:nvPr/>
        </p:nvGraphicFramePr>
        <p:xfrm>
          <a:off x="4859338" y="5810250"/>
          <a:ext cx="3241675" cy="811213"/>
        </p:xfrm>
        <a:graphic>
          <a:graphicData uri="http://schemas.openxmlformats.org/presentationml/2006/ole">
            <p:oleObj spid="_x0000_s29706" name="Формула" r:id="rId12" imgW="157464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7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7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7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7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6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3000"/>
                            </p:stCondLst>
                            <p:childTnLst>
                              <p:par>
                                <p:cTn id="7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40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7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7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6000"/>
                            </p:stCondLst>
                            <p:childTnLst>
                              <p:par>
                                <p:cTn id="8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7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7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67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67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67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7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7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7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7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7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7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7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7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67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7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/>
      <p:bldP spid="67594" grpId="0"/>
      <p:bldP spid="67596" grpId="0"/>
      <p:bldP spid="67597" grpId="0"/>
      <p:bldP spid="67598" grpId="0"/>
      <p:bldP spid="67599" grpId="0"/>
      <p:bldP spid="67600" grpId="0"/>
      <p:bldP spid="67601" grpId="0"/>
      <p:bldP spid="67602" grpId="0"/>
      <p:bldP spid="67603" grpId="0"/>
      <p:bldP spid="67604" grpId="0"/>
      <p:bldP spid="67605" grpId="0"/>
      <p:bldP spid="67606" grpId="0"/>
      <p:bldP spid="67607" grpId="0"/>
      <p:bldP spid="67608" grpId="0"/>
      <p:bldP spid="67614" grpId="0"/>
      <p:bldP spid="676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539750" y="549275"/>
            <a:ext cx="2928938" cy="798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99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Призма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708400" y="1052513"/>
            <a:ext cx="51847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708400" y="692150"/>
            <a:ext cx="5184775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: основания – равные </a:t>
            </a:r>
            <a:r>
              <a:rPr lang="en-US" dirty="0"/>
              <a:t>n</a:t>
            </a:r>
            <a:r>
              <a:rPr lang="ru-RU" dirty="0"/>
              <a:t> – угольники, лежащие в параллельных плоскостях, боковые грани – параллелограммы. 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84213" y="1844675"/>
            <a:ext cx="80645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9900"/>
                </a:solidFill>
              </a:rPr>
              <a:t>Наклонная – боковые грани – параллелограммы.</a:t>
            </a:r>
          </a:p>
        </p:txBody>
      </p:sp>
      <p:pic>
        <p:nvPicPr>
          <p:cNvPr id="24587" name="Picture 11" descr="Наклонная призма"/>
          <p:cNvPicPr>
            <a:picLocks noChangeAspect="1" noChangeArrowheads="1"/>
          </p:cNvPicPr>
          <p:nvPr/>
        </p:nvPicPr>
        <p:blipFill>
          <a:blip r:embed="rId3"/>
          <a:srcRect l="12363" t="3088" r="42387" b="15439"/>
          <a:stretch>
            <a:fillRect/>
          </a:stretch>
        </p:blipFill>
        <p:spPr bwMode="auto">
          <a:xfrm>
            <a:off x="323850" y="2492375"/>
            <a:ext cx="3916363" cy="4033838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122396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H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116013" y="5300663"/>
            <a:ext cx="792162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395288" y="5373688"/>
            <a:ext cx="647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9900"/>
                </a:solidFill>
              </a:rPr>
              <a:t>A</a:t>
            </a:r>
            <a:endParaRPr lang="ru-RU" sz="2400">
              <a:solidFill>
                <a:srgbClr val="009900"/>
              </a:solidFill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9750" y="3933825"/>
            <a:ext cx="12239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9900"/>
                </a:solidFill>
              </a:rPr>
              <a:t>k</a:t>
            </a:r>
            <a:endParaRPr lang="ru-RU" sz="2400">
              <a:solidFill>
                <a:srgbClr val="009900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9750" y="4437063"/>
            <a:ext cx="649288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F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187450" y="3789363"/>
            <a:ext cx="8636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M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3059113" y="3860800"/>
            <a:ext cx="79216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N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3635375" y="4365625"/>
            <a:ext cx="6477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P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2484438" y="4941888"/>
            <a:ext cx="503237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D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4427538" y="2276475"/>
            <a:ext cx="4716462" cy="176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HH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ru-RU" baseline="-25000">
                <a:solidFill>
                  <a:srgbClr val="FF0000"/>
                </a:solidFill>
              </a:rPr>
              <a:t> </a:t>
            </a:r>
            <a:r>
              <a:rPr lang="ru-RU">
                <a:solidFill>
                  <a:srgbClr val="FF0000"/>
                </a:solidFill>
              </a:rPr>
              <a:t>– высота призмы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AH </a:t>
            </a:r>
            <a:r>
              <a:rPr lang="ru-RU">
                <a:solidFill>
                  <a:srgbClr val="009900"/>
                </a:solidFill>
              </a:rPr>
              <a:t>(</a:t>
            </a:r>
            <a:r>
              <a:rPr lang="en-US">
                <a:solidFill>
                  <a:srgbClr val="009900"/>
                </a:solidFill>
              </a:rPr>
              <a:t>k</a:t>
            </a:r>
            <a:r>
              <a:rPr lang="ru-RU">
                <a:solidFill>
                  <a:srgbClr val="009900"/>
                </a:solidFill>
              </a:rPr>
              <a:t>)</a:t>
            </a:r>
            <a:r>
              <a:rPr lang="en-US">
                <a:solidFill>
                  <a:srgbClr val="009900"/>
                </a:solidFill>
              </a:rPr>
              <a:t> – </a:t>
            </a:r>
            <a:r>
              <a:rPr lang="ru-RU">
                <a:solidFill>
                  <a:srgbClr val="009900"/>
                </a:solidFill>
              </a:rPr>
              <a:t>боковое ребро призмы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FMNPD</a:t>
            </a:r>
            <a:r>
              <a:rPr lang="ru-RU">
                <a:solidFill>
                  <a:srgbClr val="0000FF"/>
                </a:solidFill>
              </a:rPr>
              <a:t> – сечение, перпендикулярное боковому ребру</a:t>
            </a:r>
          </a:p>
        </p:txBody>
      </p:sp>
      <p:graphicFrame>
        <p:nvGraphicFramePr>
          <p:cNvPr id="24601" name="Object 25"/>
          <p:cNvGraphicFramePr>
            <a:graphicFrameLocks noChangeAspect="1"/>
          </p:cNvGraphicFramePr>
          <p:nvPr>
            <p:ph sz="half" idx="1"/>
          </p:nvPr>
        </p:nvGraphicFramePr>
        <p:xfrm>
          <a:off x="5292725" y="4149725"/>
          <a:ext cx="2447925" cy="666750"/>
        </p:xfrm>
        <a:graphic>
          <a:graphicData uri="http://schemas.openxmlformats.org/presentationml/2006/ole">
            <p:oleObj spid="_x0000_s46082" name="Формула" r:id="rId4" imgW="838080" imgH="228600" progId="Equation.3">
              <p:embed/>
            </p:oleObj>
          </a:graphicData>
        </a:graphic>
      </p:graphicFrame>
      <p:graphicFrame>
        <p:nvGraphicFramePr>
          <p:cNvPr id="24603" name="Object 27"/>
          <p:cNvGraphicFramePr>
            <a:graphicFrameLocks noChangeAspect="1"/>
          </p:cNvGraphicFramePr>
          <p:nvPr>
            <p:ph sz="quarter" idx="2"/>
          </p:nvPr>
        </p:nvGraphicFramePr>
        <p:xfrm>
          <a:off x="4859338" y="5013325"/>
          <a:ext cx="3384550" cy="677863"/>
        </p:xfrm>
        <a:graphic>
          <a:graphicData uri="http://schemas.openxmlformats.org/presentationml/2006/ole">
            <p:oleObj spid="_x0000_s46083" name="Формула" r:id="rId5" imgW="1143000" imgH="228600" progId="Equation.3">
              <p:embed/>
            </p:oleObj>
          </a:graphicData>
        </a:graphic>
      </p:graphicFrame>
      <p:graphicFrame>
        <p:nvGraphicFramePr>
          <p:cNvPr id="24606" name="Object 30"/>
          <p:cNvGraphicFramePr>
            <a:graphicFrameLocks noChangeAspect="1"/>
          </p:cNvGraphicFramePr>
          <p:nvPr>
            <p:ph sz="quarter" idx="3"/>
          </p:nvPr>
        </p:nvGraphicFramePr>
        <p:xfrm>
          <a:off x="5489575" y="5876925"/>
          <a:ext cx="2054225" cy="673100"/>
        </p:xfrm>
        <a:graphic>
          <a:graphicData uri="http://schemas.openxmlformats.org/presentationml/2006/ole">
            <p:oleObj spid="_x0000_s46084" name="Формула" r:id="rId6" imgW="69840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8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8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800"/>
                            </p:stCondLst>
                            <p:childTnLst>
                              <p:par>
                                <p:cTn id="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8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8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4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9800"/>
                            </p:stCondLst>
                            <p:childTnLst>
                              <p:par>
                                <p:cTn id="4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800"/>
                            </p:stCondLst>
                            <p:childTnLst>
                              <p:par>
                                <p:cTn id="4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8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800"/>
                            </p:stCondLst>
                            <p:childTnLst>
                              <p:par>
                                <p:cTn id="6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4800"/>
                            </p:stCondLst>
                            <p:childTnLst>
                              <p:par>
                                <p:cTn id="6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800"/>
                            </p:stCondLst>
                            <p:childTnLst>
                              <p:par>
                                <p:cTn id="7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6800"/>
                            </p:stCondLst>
                            <p:childTnLst>
                              <p:par>
                                <p:cTn id="7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7800"/>
                            </p:stCondLst>
                            <p:childTnLst>
                              <p:par>
                                <p:cTn id="8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88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4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4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8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8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8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8" grpId="0"/>
      <p:bldP spid="24589" grpId="0"/>
      <p:bldP spid="24590" grpId="0"/>
      <p:bldP spid="24592" grpId="0"/>
      <p:bldP spid="24593" grpId="0"/>
      <p:bldP spid="24594" grpId="0"/>
      <p:bldP spid="24595" grpId="0"/>
      <p:bldP spid="24596" grpId="0"/>
      <p:bldP spid="245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28596" y="285728"/>
            <a:ext cx="7705725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9900"/>
                </a:solidFill>
              </a:rPr>
              <a:t>Прямая </a:t>
            </a:r>
            <a:r>
              <a:rPr lang="ru-RU" sz="2400" dirty="0" smtClean="0">
                <a:solidFill>
                  <a:srgbClr val="009900"/>
                </a:solidFill>
              </a:rPr>
              <a:t>призма</a:t>
            </a:r>
            <a:r>
              <a:rPr lang="ru-RU" sz="2400" dirty="0" smtClean="0">
                <a:solidFill>
                  <a:srgbClr val="009900"/>
                </a:solidFill>
              </a:rPr>
              <a:t>:</a:t>
            </a:r>
            <a:r>
              <a:rPr lang="ru-RU" sz="2400" dirty="0" smtClean="0">
                <a:solidFill>
                  <a:srgbClr val="009900"/>
                </a:solidFill>
              </a:rPr>
              <a:t> </a:t>
            </a:r>
            <a:r>
              <a:rPr lang="ru-RU" sz="2400" dirty="0">
                <a:solidFill>
                  <a:srgbClr val="009900"/>
                </a:solidFill>
              </a:rPr>
              <a:t>боковые грани – прямоугольники. </a:t>
            </a:r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>
            <p:ph sz="quarter" idx="1"/>
          </p:nvPr>
        </p:nvGraphicFramePr>
        <p:xfrm>
          <a:off x="468313" y="5876925"/>
          <a:ext cx="2592387" cy="657225"/>
        </p:xfrm>
        <a:graphic>
          <a:graphicData uri="http://schemas.openxmlformats.org/presentationml/2006/ole">
            <p:oleObj spid="_x0000_s47106" name="Формула" r:id="rId3" imgW="901440" imgH="228600" progId="Equation.3">
              <p:embed/>
            </p:oleObj>
          </a:graphicData>
        </a:graphic>
      </p:graphicFrame>
      <p:graphicFrame>
        <p:nvGraphicFramePr>
          <p:cNvPr id="29722" name="Object 26"/>
          <p:cNvGraphicFramePr>
            <a:graphicFrameLocks noChangeAspect="1"/>
          </p:cNvGraphicFramePr>
          <p:nvPr>
            <p:ph sz="quarter" idx="3"/>
          </p:nvPr>
        </p:nvGraphicFramePr>
        <p:xfrm>
          <a:off x="7308850" y="2565400"/>
          <a:ext cx="1474788" cy="693738"/>
        </p:xfrm>
        <a:graphic>
          <a:graphicData uri="http://schemas.openxmlformats.org/presentationml/2006/ole">
            <p:oleObj spid="_x0000_s47107" name="Формула" r:id="rId4" imgW="431640" imgH="203040" progId="Equation.3">
              <p:embed/>
            </p:oleObj>
          </a:graphicData>
        </a:graphic>
      </p:graphicFrame>
      <p:sp>
        <p:nvSpPr>
          <p:cNvPr id="29713" name="WordArt 17"/>
          <p:cNvSpPr>
            <a:spLocks noChangeArrowheads="1" noChangeShapeType="1" noTextEdit="1"/>
          </p:cNvSpPr>
          <p:nvPr/>
        </p:nvSpPr>
        <p:spPr bwMode="auto">
          <a:xfrm>
            <a:off x="4000496" y="857232"/>
            <a:ext cx="15128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0099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Куб</a:t>
            </a:r>
          </a:p>
        </p:txBody>
      </p:sp>
      <p:pic>
        <p:nvPicPr>
          <p:cNvPr id="29714" name="Picture 18" descr="Куб (2)"/>
          <p:cNvPicPr>
            <a:picLocks noChangeAspect="1" noChangeArrowheads="1"/>
          </p:cNvPicPr>
          <p:nvPr/>
        </p:nvPicPr>
        <p:blipFill>
          <a:blip r:embed="rId5"/>
          <a:srcRect l="23004" r="54129" b="24783"/>
          <a:stretch>
            <a:fillRect/>
          </a:stretch>
        </p:blipFill>
        <p:spPr bwMode="auto">
          <a:xfrm>
            <a:off x="3708400" y="1989138"/>
            <a:ext cx="3168650" cy="2663825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500563" y="4294188"/>
            <a:ext cx="6477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940425" y="4005263"/>
            <a:ext cx="4318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6588125" y="2709863"/>
            <a:ext cx="576263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 flipH="1" flipV="1">
            <a:off x="5003800" y="2062163"/>
            <a:ext cx="504825" cy="2303462"/>
          </a:xfrm>
          <a:prstGeom prst="line">
            <a:avLst/>
          </a:prstGeom>
          <a:noFill/>
          <a:ln w="12700">
            <a:solidFill>
              <a:srgbClr val="0000FF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5219700" y="2852738"/>
            <a:ext cx="8636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d</a:t>
            </a:r>
            <a:endParaRPr lang="ru-RU">
              <a:solidFill>
                <a:srgbClr val="0000FF"/>
              </a:solidFill>
            </a:endParaRPr>
          </a:p>
        </p:txBody>
      </p:sp>
      <p:graphicFrame>
        <p:nvGraphicFramePr>
          <p:cNvPr id="29725" name="Object 29"/>
          <p:cNvGraphicFramePr>
            <a:graphicFrameLocks noChangeAspect="1"/>
          </p:cNvGraphicFramePr>
          <p:nvPr>
            <p:ph sz="quarter" idx="4"/>
          </p:nvPr>
        </p:nvGraphicFramePr>
        <p:xfrm>
          <a:off x="5184775" y="5876925"/>
          <a:ext cx="2305050" cy="769938"/>
        </p:xfrm>
        <a:graphic>
          <a:graphicData uri="http://schemas.openxmlformats.org/presentationml/2006/ole">
            <p:oleObj spid="_x0000_s47108" name="Формула" r:id="rId6" imgW="723600" imgH="241200" progId="Equation.3">
              <p:embed/>
            </p:oleObj>
          </a:graphicData>
        </a:graphic>
      </p:graphicFrame>
      <p:graphicFrame>
        <p:nvGraphicFramePr>
          <p:cNvPr id="29728" name="Object 32"/>
          <p:cNvGraphicFramePr>
            <a:graphicFrameLocks noChangeAspect="1"/>
          </p:cNvGraphicFramePr>
          <p:nvPr/>
        </p:nvGraphicFramePr>
        <p:xfrm>
          <a:off x="7092950" y="3789363"/>
          <a:ext cx="1908175" cy="611187"/>
        </p:xfrm>
        <a:graphic>
          <a:graphicData uri="http://schemas.openxmlformats.org/presentationml/2006/ole">
            <p:oleObj spid="_x0000_s47109" name="Формула" r:id="rId7" imgW="634680" imgH="203040" progId="Equation.3">
              <p:embed/>
            </p:oleObj>
          </a:graphicData>
        </a:graphic>
      </p:graphicFrame>
      <p:graphicFrame>
        <p:nvGraphicFramePr>
          <p:cNvPr id="29729" name="Object 33"/>
          <p:cNvGraphicFramePr>
            <a:graphicFrameLocks noChangeAspect="1"/>
          </p:cNvGraphicFramePr>
          <p:nvPr/>
        </p:nvGraphicFramePr>
        <p:xfrm>
          <a:off x="5072066" y="5072074"/>
          <a:ext cx="2520950" cy="674688"/>
        </p:xfrm>
        <a:graphic>
          <a:graphicData uri="http://schemas.openxmlformats.org/presentationml/2006/ole">
            <p:oleObj spid="_x0000_s47110" name="Формула" r:id="rId8" imgW="901440" imgH="241200" progId="Equation.3">
              <p:embed/>
            </p:oleObj>
          </a:graphicData>
        </a:graphic>
      </p:graphicFrame>
      <p:graphicFrame>
        <p:nvGraphicFramePr>
          <p:cNvPr id="29731" name="Object 35"/>
          <p:cNvGraphicFramePr>
            <a:graphicFrameLocks noChangeAspect="1"/>
          </p:cNvGraphicFramePr>
          <p:nvPr/>
        </p:nvGraphicFramePr>
        <p:xfrm>
          <a:off x="720725" y="4941888"/>
          <a:ext cx="2087563" cy="627062"/>
        </p:xfrm>
        <a:graphic>
          <a:graphicData uri="http://schemas.openxmlformats.org/presentationml/2006/ole">
            <p:oleObj spid="_x0000_s47111" name="Формула" r:id="rId9" imgW="761760" imgH="228600" progId="Equation.3">
              <p:embed/>
            </p:oleObj>
          </a:graphicData>
        </a:graphic>
      </p:graphicFrame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5940425" y="1196975"/>
            <a:ext cx="2916238" cy="436563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009900"/>
                </a:solidFill>
              </a:rPr>
              <a:t>все грани - квадраты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23850" y="1196975"/>
            <a:ext cx="3168650" cy="3455988"/>
            <a:chOff x="204" y="754"/>
            <a:chExt cx="1996" cy="2177"/>
          </a:xfrm>
        </p:grpSpPr>
        <p:pic>
          <p:nvPicPr>
            <p:cNvPr id="29700" name="Picture 4" descr="Призма (2)"/>
            <p:cNvPicPr>
              <a:picLocks noChangeAspect="1" noChangeArrowheads="1"/>
            </p:cNvPicPr>
            <p:nvPr/>
          </p:nvPicPr>
          <p:blipFill>
            <a:blip r:embed="rId10"/>
            <a:srcRect l="31430" t="6288" r="13751"/>
            <a:stretch>
              <a:fillRect/>
            </a:stretch>
          </p:blipFill>
          <p:spPr bwMode="auto">
            <a:xfrm>
              <a:off x="204" y="754"/>
              <a:ext cx="1996" cy="2177"/>
            </a:xfrm>
            <a:prstGeom prst="rect">
              <a:avLst/>
            </a:prstGeom>
            <a:noFill/>
            <a:ln w="9525">
              <a:solidFill>
                <a:srgbClr val="009900"/>
              </a:solidFill>
              <a:miter lim="800000"/>
              <a:headEnd/>
              <a:tailEnd/>
            </a:ln>
          </p:spPr>
        </p:pic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1020" y="2659"/>
              <a:ext cx="2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839" y="2659"/>
              <a:ext cx="0" cy="13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36" name="Line 40"/>
            <p:cNvSpPr>
              <a:spLocks noChangeShapeType="1"/>
            </p:cNvSpPr>
            <p:nvPr/>
          </p:nvSpPr>
          <p:spPr bwMode="auto">
            <a:xfrm>
              <a:off x="930" y="275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37" name="Line 41"/>
            <p:cNvSpPr>
              <a:spLocks noChangeShapeType="1"/>
            </p:cNvSpPr>
            <p:nvPr/>
          </p:nvSpPr>
          <p:spPr bwMode="auto">
            <a:xfrm>
              <a:off x="839" y="2659"/>
              <a:ext cx="91" cy="4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38" name="Line 42"/>
            <p:cNvSpPr>
              <a:spLocks noChangeShapeType="1"/>
            </p:cNvSpPr>
            <p:nvPr/>
          </p:nvSpPr>
          <p:spPr bwMode="auto">
            <a:xfrm flipV="1">
              <a:off x="930" y="2659"/>
              <a:ext cx="9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476375" y="3213100"/>
            <a:ext cx="687388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H</a:t>
            </a:r>
            <a:endParaRPr 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90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1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4000"/>
                            </p:stCondLst>
                            <p:childTnLst>
                              <p:par>
                                <p:cTn id="8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0"/>
                            </p:stCondLst>
                            <p:childTnLst>
                              <p:par>
                                <p:cTn id="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 animBg="1"/>
      <p:bldP spid="29715" grpId="0"/>
      <p:bldP spid="29716" grpId="0"/>
      <p:bldP spid="29717" grpId="0"/>
      <p:bldP spid="29719" grpId="0" animBg="1"/>
      <p:bldP spid="29720" grpId="0"/>
      <p:bldP spid="29733" grpId="0" animBg="1"/>
      <p:bldP spid="297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WordArt 22"/>
          <p:cNvSpPr>
            <a:spLocks noChangeArrowheads="1" noChangeShapeType="1" noTextEdit="1"/>
          </p:cNvSpPr>
          <p:nvPr/>
        </p:nvSpPr>
        <p:spPr bwMode="auto">
          <a:xfrm>
            <a:off x="1042988" y="333375"/>
            <a:ext cx="662463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4400" kern="10" dirty="0">
                <a:ln w="9525"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Параллелепипед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5292725" y="1341438"/>
            <a:ext cx="3671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b="0">
              <a:latin typeface="Tahoma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132138" y="1196975"/>
            <a:ext cx="1081087" cy="649288"/>
            <a:chOff x="385" y="663"/>
            <a:chExt cx="681" cy="409"/>
          </a:xfrm>
        </p:grpSpPr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612" y="663"/>
              <a:ext cx="40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just"/>
              <a:r>
                <a:rPr lang="ru-RU" sz="3200">
                  <a:solidFill>
                    <a:srgbClr val="000000"/>
                  </a:solidFill>
                </a:rPr>
                <a:t>||</a:t>
              </a:r>
            </a:p>
          </p:txBody>
        </p: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385" y="709"/>
              <a:ext cx="681" cy="363"/>
              <a:chOff x="385" y="709"/>
              <a:chExt cx="681" cy="363"/>
            </a:xfrm>
          </p:grpSpPr>
          <p:graphicFrame>
            <p:nvGraphicFramePr>
              <p:cNvPr id="2080" name="Object 32"/>
              <p:cNvGraphicFramePr>
                <a:graphicFrameLocks noChangeAspect="1"/>
              </p:cNvGraphicFramePr>
              <p:nvPr/>
            </p:nvGraphicFramePr>
            <p:xfrm>
              <a:off x="385" y="766"/>
              <a:ext cx="272" cy="249"/>
            </p:xfrm>
            <a:graphic>
              <a:graphicData uri="http://schemas.openxmlformats.org/presentationml/2006/ole">
                <p:oleObj spid="_x0000_s18436" name="Формула" r:id="rId4" imgW="152280" imgH="139680" progId="Equation.3">
                  <p:embed/>
                </p:oleObj>
              </a:graphicData>
            </a:graphic>
          </p:graphicFrame>
          <p:graphicFrame>
            <p:nvGraphicFramePr>
              <p:cNvPr id="2082" name="Object 34"/>
              <p:cNvGraphicFramePr>
                <a:graphicFrameLocks noChangeAspect="1"/>
              </p:cNvGraphicFramePr>
              <p:nvPr/>
            </p:nvGraphicFramePr>
            <p:xfrm>
              <a:off x="793" y="709"/>
              <a:ext cx="273" cy="363"/>
            </p:xfrm>
            <a:graphic>
              <a:graphicData uri="http://schemas.openxmlformats.org/presentationml/2006/ole">
                <p:oleObj spid="_x0000_s18437" name="Формула" r:id="rId5" imgW="152280" imgH="203040" progId="Equation.3">
                  <p:embed/>
                </p:oleObj>
              </a:graphicData>
            </a:graphic>
          </p:graphicFrame>
        </p:grpSp>
      </p:grp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5219700" y="1196975"/>
            <a:ext cx="3673475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FF3300"/>
                </a:solidFill>
              </a:rPr>
              <a:t>АВС</a:t>
            </a:r>
            <a:r>
              <a:rPr lang="en-US" sz="1800" dirty="0">
                <a:solidFill>
                  <a:srgbClr val="FF3300"/>
                </a:solidFill>
              </a:rPr>
              <a:t>D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ru-RU" sz="1800" dirty="0">
                <a:solidFill>
                  <a:srgbClr val="000000"/>
                </a:solidFill>
              </a:rPr>
              <a:t>и </a:t>
            </a:r>
            <a:r>
              <a:rPr lang="en-US" sz="1800" dirty="0">
                <a:solidFill>
                  <a:srgbClr val="FF3300"/>
                </a:solidFill>
              </a:rPr>
              <a:t>A</a:t>
            </a:r>
            <a:r>
              <a:rPr lang="en-US" sz="1800" baseline="-25000" dirty="0">
                <a:solidFill>
                  <a:srgbClr val="FF3300"/>
                </a:solidFill>
              </a:rPr>
              <a:t>1</a:t>
            </a:r>
            <a:r>
              <a:rPr lang="en-US" sz="1800" dirty="0">
                <a:solidFill>
                  <a:srgbClr val="FF3300"/>
                </a:solidFill>
              </a:rPr>
              <a:t>B</a:t>
            </a:r>
            <a:r>
              <a:rPr lang="en-US" sz="1800" baseline="-25000" dirty="0">
                <a:solidFill>
                  <a:srgbClr val="FF3300"/>
                </a:solidFill>
              </a:rPr>
              <a:t>1</a:t>
            </a:r>
            <a:r>
              <a:rPr lang="en-US" sz="1800" dirty="0">
                <a:solidFill>
                  <a:srgbClr val="FF3300"/>
                </a:solidFill>
              </a:rPr>
              <a:t>C</a:t>
            </a:r>
            <a:r>
              <a:rPr lang="en-US" sz="1800" baseline="-25000" dirty="0">
                <a:solidFill>
                  <a:srgbClr val="FF3300"/>
                </a:solidFill>
              </a:rPr>
              <a:t>1</a:t>
            </a:r>
            <a:r>
              <a:rPr lang="en-US" sz="1800" dirty="0">
                <a:solidFill>
                  <a:srgbClr val="FF3300"/>
                </a:solidFill>
              </a:rPr>
              <a:t>D</a:t>
            </a:r>
            <a:r>
              <a:rPr lang="en-US" sz="1800" baseline="-25000" dirty="0">
                <a:solidFill>
                  <a:srgbClr val="FF33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 – </a:t>
            </a:r>
            <a:r>
              <a:rPr lang="ru-RU" sz="1800" dirty="0">
                <a:solidFill>
                  <a:srgbClr val="000000"/>
                </a:solidFill>
              </a:rPr>
              <a:t>равные параллелограммы – </a:t>
            </a:r>
            <a:r>
              <a:rPr lang="ru-RU" sz="1800" dirty="0">
                <a:solidFill>
                  <a:srgbClr val="FF3300"/>
                </a:solidFill>
              </a:rPr>
              <a:t>основания</a:t>
            </a:r>
            <a:r>
              <a:rPr lang="ru-RU" sz="1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8000"/>
                </a:solidFill>
              </a:rPr>
              <a:t>АА</a:t>
            </a:r>
            <a:r>
              <a:rPr lang="ru-RU" sz="1800" baseline="-25000" dirty="0">
                <a:solidFill>
                  <a:srgbClr val="008000"/>
                </a:solidFill>
              </a:rPr>
              <a:t>1</a:t>
            </a:r>
            <a:r>
              <a:rPr lang="ru-RU" sz="1800" dirty="0">
                <a:solidFill>
                  <a:srgbClr val="008000"/>
                </a:solidFill>
              </a:rPr>
              <a:t>|| ВВ</a:t>
            </a:r>
            <a:r>
              <a:rPr lang="ru-RU" sz="1800" baseline="-25000" dirty="0">
                <a:solidFill>
                  <a:srgbClr val="008000"/>
                </a:solidFill>
              </a:rPr>
              <a:t>1</a:t>
            </a:r>
            <a:r>
              <a:rPr lang="ru-RU" sz="1800" dirty="0">
                <a:solidFill>
                  <a:srgbClr val="008000"/>
                </a:solidFill>
              </a:rPr>
              <a:t>|| СС</a:t>
            </a:r>
            <a:r>
              <a:rPr lang="ru-RU" sz="1800" baseline="-25000" dirty="0">
                <a:solidFill>
                  <a:srgbClr val="008000"/>
                </a:solidFill>
              </a:rPr>
              <a:t>1</a:t>
            </a:r>
            <a:r>
              <a:rPr lang="ru-RU" sz="1800" dirty="0">
                <a:solidFill>
                  <a:srgbClr val="008000"/>
                </a:solidFill>
              </a:rPr>
              <a:t>||</a:t>
            </a:r>
            <a:r>
              <a:rPr lang="en-US" sz="1800" dirty="0">
                <a:solidFill>
                  <a:srgbClr val="008000"/>
                </a:solidFill>
              </a:rPr>
              <a:t> DD</a:t>
            </a:r>
            <a:r>
              <a:rPr lang="en-US" sz="1800" baseline="-25000" dirty="0">
                <a:solidFill>
                  <a:srgbClr val="008000"/>
                </a:solidFill>
              </a:rPr>
              <a:t>1</a:t>
            </a:r>
            <a:r>
              <a:rPr lang="ru-RU" sz="1800" dirty="0">
                <a:solidFill>
                  <a:srgbClr val="008000"/>
                </a:solidFill>
              </a:rPr>
              <a:t> – боковые ребра</a:t>
            </a:r>
            <a:r>
              <a:rPr lang="ru-RU" sz="1800" baseline="-25000" dirty="0">
                <a:solidFill>
                  <a:srgbClr val="008000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ru-RU" sz="1800" dirty="0">
                <a:solidFill>
                  <a:srgbClr val="000000"/>
                </a:solidFill>
              </a:rPr>
              <a:t>Все </a:t>
            </a:r>
            <a:r>
              <a:rPr lang="ru-RU" sz="1800" dirty="0" smtClean="0">
                <a:solidFill>
                  <a:srgbClr val="000000"/>
                </a:solidFill>
              </a:rPr>
              <a:t>грани - </a:t>
            </a:r>
            <a:r>
              <a:rPr lang="ru-RU" sz="1800" dirty="0">
                <a:solidFill>
                  <a:srgbClr val="000000"/>
                </a:solidFill>
              </a:rPr>
              <a:t>параллелограммы.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8000"/>
                </a:solidFill>
              </a:rPr>
              <a:t>AA</a:t>
            </a:r>
            <a:r>
              <a:rPr lang="en-US" sz="1800" baseline="-25000" dirty="0">
                <a:solidFill>
                  <a:srgbClr val="008000"/>
                </a:solidFill>
              </a:rPr>
              <a:t>1</a:t>
            </a:r>
            <a:r>
              <a:rPr lang="en-US" sz="1800" dirty="0">
                <a:solidFill>
                  <a:srgbClr val="008000"/>
                </a:solidFill>
              </a:rPr>
              <a:t>B</a:t>
            </a:r>
            <a:r>
              <a:rPr lang="en-US" sz="1800" baseline="-25000" dirty="0">
                <a:solidFill>
                  <a:srgbClr val="008000"/>
                </a:solidFill>
              </a:rPr>
              <a:t>1</a:t>
            </a:r>
            <a:r>
              <a:rPr lang="en-US" sz="1800" dirty="0">
                <a:solidFill>
                  <a:srgbClr val="008000"/>
                </a:solidFill>
              </a:rPr>
              <a:t>B; BB</a:t>
            </a:r>
            <a:r>
              <a:rPr lang="en-US" sz="1800" baseline="-25000" dirty="0">
                <a:solidFill>
                  <a:srgbClr val="008000"/>
                </a:solidFill>
              </a:rPr>
              <a:t>1</a:t>
            </a:r>
            <a:r>
              <a:rPr lang="en-US" sz="1800" dirty="0">
                <a:solidFill>
                  <a:srgbClr val="008000"/>
                </a:solidFill>
              </a:rPr>
              <a:t>C</a:t>
            </a:r>
            <a:r>
              <a:rPr lang="en-US" sz="1800" baseline="-25000" dirty="0">
                <a:solidFill>
                  <a:srgbClr val="008000"/>
                </a:solidFill>
              </a:rPr>
              <a:t>1</a:t>
            </a:r>
            <a:r>
              <a:rPr lang="en-US" sz="1800" dirty="0">
                <a:solidFill>
                  <a:srgbClr val="008000"/>
                </a:solidFill>
              </a:rPr>
              <a:t>C; CC</a:t>
            </a:r>
            <a:r>
              <a:rPr lang="en-US" sz="1800" baseline="-25000" dirty="0">
                <a:solidFill>
                  <a:srgbClr val="008000"/>
                </a:solidFill>
              </a:rPr>
              <a:t>1</a:t>
            </a:r>
            <a:r>
              <a:rPr lang="en-US" sz="1800" dirty="0">
                <a:solidFill>
                  <a:srgbClr val="008000"/>
                </a:solidFill>
              </a:rPr>
              <a:t>D</a:t>
            </a:r>
            <a:r>
              <a:rPr lang="en-US" sz="1800" baseline="-25000" dirty="0">
                <a:solidFill>
                  <a:srgbClr val="008000"/>
                </a:solidFill>
              </a:rPr>
              <a:t>1</a:t>
            </a:r>
            <a:r>
              <a:rPr lang="en-US" sz="1800" dirty="0">
                <a:solidFill>
                  <a:srgbClr val="008000"/>
                </a:solidFill>
              </a:rPr>
              <a:t>D; AA</a:t>
            </a:r>
            <a:r>
              <a:rPr lang="en-US" sz="1800" baseline="-25000" dirty="0">
                <a:solidFill>
                  <a:srgbClr val="008000"/>
                </a:solidFill>
              </a:rPr>
              <a:t>1</a:t>
            </a:r>
            <a:r>
              <a:rPr lang="en-US" sz="1800" dirty="0">
                <a:solidFill>
                  <a:srgbClr val="008000"/>
                </a:solidFill>
              </a:rPr>
              <a:t>D</a:t>
            </a:r>
            <a:r>
              <a:rPr lang="en-US" sz="1800" baseline="-25000" dirty="0">
                <a:solidFill>
                  <a:srgbClr val="008000"/>
                </a:solidFill>
              </a:rPr>
              <a:t>1</a:t>
            </a:r>
            <a:r>
              <a:rPr lang="en-US" sz="1800" dirty="0">
                <a:solidFill>
                  <a:srgbClr val="008000"/>
                </a:solidFill>
              </a:rPr>
              <a:t>D</a:t>
            </a:r>
            <a:r>
              <a:rPr lang="ru-RU" sz="1800" dirty="0">
                <a:solidFill>
                  <a:srgbClr val="008000"/>
                </a:solidFill>
              </a:rPr>
              <a:t> – боковые грани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DB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ru-RU" sz="1800" baseline="-25000" dirty="0">
                <a:solidFill>
                  <a:srgbClr val="0000FF"/>
                </a:solidFill>
              </a:rPr>
              <a:t> </a:t>
            </a:r>
            <a:r>
              <a:rPr lang="ru-RU" sz="1800" dirty="0">
                <a:solidFill>
                  <a:srgbClr val="0000FF"/>
                </a:solidFill>
              </a:rPr>
              <a:t>– диагональ</a:t>
            </a:r>
            <a:r>
              <a:rPr lang="ru-RU" sz="1800" dirty="0">
                <a:solidFill>
                  <a:srgbClr val="000000"/>
                </a:solidFill>
              </a:rPr>
              <a:t>           </a:t>
            </a:r>
            <a:r>
              <a:rPr lang="ru-RU" sz="1800" baseline="-25000" dirty="0">
                <a:solidFill>
                  <a:srgbClr val="000000"/>
                </a:solidFill>
              </a:rPr>
              <a:t> </a:t>
            </a: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5003800" y="4076700"/>
            <a:ext cx="3960813" cy="25749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Свойства.</a:t>
            </a:r>
          </a:p>
          <a:p>
            <a:pPr>
              <a:spcBef>
                <a:spcPct val="50000"/>
              </a:spcBef>
            </a:pPr>
            <a:r>
              <a:rPr 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Противолежащие грани параллелепипеда  параллельны и равны.                                               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Диагонали параллелепипеда пересекаются в одной точке и точкой пересечения делятся пополам.</a:t>
            </a:r>
          </a:p>
        </p:txBody>
      </p:sp>
      <p:pic>
        <p:nvPicPr>
          <p:cNvPr id="2055" name="Picture 7" descr="Накл"/>
          <p:cNvPicPr>
            <a:picLocks noChangeAspect="1" noChangeArrowheads="1"/>
          </p:cNvPicPr>
          <p:nvPr/>
        </p:nvPicPr>
        <p:blipFill>
          <a:blip r:embed="rId6"/>
          <a:srcRect l="23074" t="3088" r="38193" b="24702"/>
          <a:stretch>
            <a:fillRect/>
          </a:stretch>
        </p:blipFill>
        <p:spPr bwMode="auto">
          <a:xfrm>
            <a:off x="179388" y="1916113"/>
            <a:ext cx="4752975" cy="46799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</p:spPr>
      </p:pic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273550" y="3057525"/>
          <a:ext cx="344488" cy="390525"/>
        </p:xfrm>
        <a:graphic>
          <a:graphicData uri="http://schemas.openxmlformats.org/presentationml/2006/ole">
            <p:oleObj spid="_x0000_s18434" name="Формула" r:id="rId7" imgW="177480" imgH="1648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997325" y="4821238"/>
          <a:ext cx="412750" cy="671512"/>
        </p:xfrm>
        <a:graphic>
          <a:graphicData uri="http://schemas.openxmlformats.org/presentationml/2006/ole">
            <p:oleObj spid="_x0000_s18435" name="Формула" r:id="rId8" imgW="152280" imgH="203040" progId="Equation.3">
              <p:embed/>
            </p:oleObj>
          </a:graphicData>
        </a:graphic>
      </p:graphicFrame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57188" y="5408613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3300"/>
                </a:solidFill>
              </a:rPr>
              <a:t>А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250950" y="4570413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3300"/>
                </a:solidFill>
              </a:rPr>
              <a:t>В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105150" y="4738688"/>
            <a:ext cx="89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3300"/>
                </a:solidFill>
              </a:rPr>
              <a:t>С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211388" y="5661025"/>
            <a:ext cx="893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D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700088" y="3225800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3300"/>
                </a:solidFill>
              </a:rPr>
              <a:t>А</a:t>
            </a:r>
            <a:r>
              <a:rPr lang="ru-RU" sz="2400" baseline="-25000">
                <a:solidFill>
                  <a:srgbClr val="FF3300"/>
                </a:solidFill>
              </a:rPr>
              <a:t>1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524000" y="2387600"/>
            <a:ext cx="110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3300"/>
                </a:solidFill>
              </a:rPr>
              <a:t>В</a:t>
            </a:r>
            <a:r>
              <a:rPr lang="ru-RU" sz="2400" baseline="-25000">
                <a:solidFill>
                  <a:srgbClr val="FF3300"/>
                </a:solidFill>
              </a:rPr>
              <a:t>1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492500" y="2492375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3300"/>
                </a:solidFill>
              </a:rPr>
              <a:t>С</a:t>
            </a:r>
            <a:r>
              <a:rPr lang="ru-RU" sz="2400" baseline="-25000">
                <a:solidFill>
                  <a:srgbClr val="FF3300"/>
                </a:solidFill>
              </a:rPr>
              <a:t>1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720975" y="3425825"/>
            <a:ext cx="1236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D</a:t>
            </a:r>
            <a:r>
              <a:rPr lang="en-US" sz="2400" baseline="-25000">
                <a:solidFill>
                  <a:srgbClr val="FF3300"/>
                </a:solidFill>
              </a:rPr>
              <a:t>1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flipH="1" flipV="1">
            <a:off x="1979613" y="2852738"/>
            <a:ext cx="288925" cy="2881312"/>
          </a:xfrm>
          <a:prstGeom prst="line">
            <a:avLst/>
          </a:prstGeom>
          <a:noFill/>
          <a:ln w="19050">
            <a:solidFill>
              <a:srgbClr val="0000FF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 animBg="1"/>
      <p:bldP spid="2059" grpId="0"/>
      <p:bldP spid="2063" grpId="0"/>
      <p:bldP spid="2064" grpId="0"/>
      <p:bldP spid="2065" grpId="0"/>
      <p:bldP spid="2066" grpId="0"/>
      <p:bldP spid="2067" grpId="0"/>
      <p:bldP spid="2068" grpId="0"/>
      <p:bldP spid="2069" grpId="0"/>
      <p:bldP spid="20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1375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200" i="1" kern="10" dirty="0">
                <a:ln w="9525">
                  <a:round/>
                  <a:headEnd/>
                  <a:tailEnd/>
                </a:ln>
                <a:latin typeface="Times New Roman"/>
                <a:cs typeface="Times New Roman"/>
              </a:rPr>
              <a:t>Прямой параллелепипед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92162" y="1285860"/>
            <a:ext cx="835183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0" dirty="0"/>
              <a:t> </a:t>
            </a:r>
            <a:r>
              <a:rPr lang="ru-RU" sz="2000" b="0" dirty="0">
                <a:latin typeface="Tahoma" pitchFamily="34" charset="0"/>
              </a:rPr>
              <a:t>–</a:t>
            </a:r>
            <a:r>
              <a:rPr lang="ru-RU" sz="2000" b="0" dirty="0"/>
              <a:t> это параллелепипед, у которого боковые грани являются </a:t>
            </a:r>
            <a:r>
              <a:rPr lang="ru-RU" sz="2000" b="0" dirty="0" smtClean="0"/>
              <a:t>прямоугольниками, а основания – параллелограммами.</a:t>
            </a:r>
            <a:endParaRPr lang="ru-RU" sz="2000" b="0" dirty="0"/>
          </a:p>
        </p:txBody>
      </p:sp>
      <p:pic>
        <p:nvPicPr>
          <p:cNvPr id="16392" name="Picture 8" descr="Параллелепипед (2)"/>
          <p:cNvPicPr>
            <a:picLocks noChangeAspect="1" noChangeArrowheads="1"/>
          </p:cNvPicPr>
          <p:nvPr/>
        </p:nvPicPr>
        <p:blipFill>
          <a:blip r:embed="rId4"/>
          <a:srcRect l="13277" t="12392" r="77997" b="12392"/>
          <a:stretch>
            <a:fillRect/>
          </a:stretch>
        </p:blipFill>
        <p:spPr bwMode="auto">
          <a:xfrm>
            <a:off x="714348" y="2428868"/>
            <a:ext cx="3463919" cy="3998394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68313" y="5949950"/>
            <a:ext cx="33131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187450" y="5373688"/>
            <a:ext cx="25193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348038" y="5445125"/>
            <a:ext cx="7191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627313" y="6021388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</a:t>
            </a:r>
            <a:endParaRPr lang="ru-RU" sz="2400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95288" y="2852738"/>
            <a:ext cx="647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</a:t>
            </a:r>
            <a:r>
              <a:rPr lang="en-US" sz="2400" baseline="-25000" dirty="0"/>
              <a:t>1</a:t>
            </a:r>
            <a:endParaRPr lang="ru-RU" sz="2400" dirty="0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116013" y="2205038"/>
            <a:ext cx="720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348038" y="2276475"/>
            <a:ext cx="1008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</a:t>
            </a:r>
            <a:r>
              <a:rPr lang="ru-RU" sz="2400" baseline="-25000"/>
              <a:t>1</a:t>
            </a:r>
            <a:endParaRPr lang="ru-RU" sz="2400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627313" y="2924175"/>
            <a:ext cx="7921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1</a:t>
            </a:r>
            <a:endParaRPr lang="ru-RU" sz="2400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547813" y="6092825"/>
            <a:ext cx="720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</a:t>
            </a:r>
            <a:endParaRPr lang="ru-RU" sz="2400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987675" y="5805488"/>
            <a:ext cx="647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</a:t>
            </a:r>
            <a:endParaRPr lang="ru-RU" sz="2400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348038" y="3716338"/>
            <a:ext cx="863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</a:t>
            </a:r>
            <a:endParaRPr lang="ru-RU" sz="2400"/>
          </a:p>
        </p:txBody>
      </p:sp>
      <p:graphicFrame>
        <p:nvGraphicFramePr>
          <p:cNvPr id="16409" name="Object 25"/>
          <p:cNvGraphicFramePr>
            <a:graphicFrameLocks noChangeAspect="1"/>
          </p:cNvGraphicFramePr>
          <p:nvPr>
            <p:ph sz="quarter" idx="1"/>
          </p:nvPr>
        </p:nvGraphicFramePr>
        <p:xfrm>
          <a:off x="4427538" y="2276475"/>
          <a:ext cx="4032250" cy="733425"/>
        </p:xfrm>
        <a:graphic>
          <a:graphicData uri="http://schemas.openxmlformats.org/presentationml/2006/ole">
            <p:oleObj spid="_x0000_s19458" name="Формула" r:id="rId5" imgW="1955520" imgH="355320" progId="Equation.3">
              <p:embed/>
            </p:oleObj>
          </a:graphicData>
        </a:graphic>
      </p:graphicFrame>
      <p:graphicFrame>
        <p:nvGraphicFramePr>
          <p:cNvPr id="16412" name="Object 28"/>
          <p:cNvGraphicFramePr>
            <a:graphicFrameLocks noChangeAspect="1"/>
          </p:cNvGraphicFramePr>
          <p:nvPr>
            <p:ph sz="quarter" idx="2"/>
          </p:nvPr>
        </p:nvGraphicFramePr>
        <p:xfrm>
          <a:off x="4500563" y="3357563"/>
          <a:ext cx="3887787" cy="793750"/>
        </p:xfrm>
        <a:graphic>
          <a:graphicData uri="http://schemas.openxmlformats.org/presentationml/2006/ole">
            <p:oleObj spid="_x0000_s19459" name="Формула" r:id="rId6" imgW="1117440" imgH="228600" progId="Equation.3">
              <p:embed/>
            </p:oleObj>
          </a:graphicData>
        </a:graphic>
      </p:graphicFrame>
      <p:graphicFrame>
        <p:nvGraphicFramePr>
          <p:cNvPr id="16415" name="Object 31"/>
          <p:cNvGraphicFramePr>
            <a:graphicFrameLocks noChangeAspect="1"/>
          </p:cNvGraphicFramePr>
          <p:nvPr>
            <p:ph sz="quarter" idx="3"/>
          </p:nvPr>
        </p:nvGraphicFramePr>
        <p:xfrm>
          <a:off x="4464050" y="4581525"/>
          <a:ext cx="3959225" cy="792163"/>
        </p:xfrm>
        <a:graphic>
          <a:graphicData uri="http://schemas.openxmlformats.org/presentationml/2006/ole">
            <p:oleObj spid="_x0000_s19460" name="Формула" r:id="rId7" imgW="1143000" imgH="228600" progId="Equation.3">
              <p:embed/>
            </p:oleObj>
          </a:graphicData>
        </a:graphic>
      </p:graphicFrame>
      <p:graphicFrame>
        <p:nvGraphicFramePr>
          <p:cNvPr id="16418" name="Object 34"/>
          <p:cNvGraphicFramePr>
            <a:graphicFrameLocks noChangeAspect="1"/>
          </p:cNvGraphicFramePr>
          <p:nvPr>
            <p:ph sz="quarter" idx="4"/>
          </p:nvPr>
        </p:nvGraphicFramePr>
        <p:xfrm>
          <a:off x="5183188" y="5734050"/>
          <a:ext cx="2519362" cy="825500"/>
        </p:xfrm>
        <a:graphic>
          <a:graphicData uri="http://schemas.openxmlformats.org/presentationml/2006/ole">
            <p:oleObj spid="_x0000_s19461" name="Формула" r:id="rId8" imgW="69840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8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3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3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3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3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3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3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13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13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300"/>
                            </p:stCondLst>
                            <p:childTnLst>
                              <p:par>
                                <p:cTn id="4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300"/>
                            </p:stCondLst>
                            <p:childTnLst>
                              <p:par>
                                <p:cTn id="5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300"/>
                            </p:stCondLst>
                            <p:childTnLst>
                              <p:par>
                                <p:cTn id="5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3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3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3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3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/>
      <p:bldP spid="16398" grpId="0"/>
      <p:bldP spid="16399" grpId="0"/>
      <p:bldP spid="16400" grpId="0"/>
      <p:bldP spid="16401" grpId="0"/>
      <p:bldP spid="16403" grpId="0"/>
      <p:bldP spid="16404" grpId="0"/>
      <p:bldP spid="16405" grpId="0"/>
      <p:bldP spid="16406" grpId="0"/>
      <p:bldP spid="164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79388" y="404813"/>
            <a:ext cx="8713787" cy="925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99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Прямоугольный параллелепипед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79388" y="1357298"/>
            <a:ext cx="896461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– это параллелепипед, у которого все грани прямоугольники.</a:t>
            </a:r>
          </a:p>
        </p:txBody>
      </p:sp>
      <p:pic>
        <p:nvPicPr>
          <p:cNvPr id="21510" name="Picture 6" descr="Параллелепипед (2)"/>
          <p:cNvPicPr>
            <a:picLocks noChangeAspect="1" noChangeArrowheads="1"/>
          </p:cNvPicPr>
          <p:nvPr/>
        </p:nvPicPr>
        <p:blipFill>
          <a:blip r:embed="rId3"/>
          <a:srcRect l="13277" t="12392" r="77997" b="12392"/>
          <a:stretch>
            <a:fillRect/>
          </a:stretch>
        </p:blipFill>
        <p:spPr bwMode="auto">
          <a:xfrm>
            <a:off x="250825" y="2133600"/>
            <a:ext cx="3494088" cy="403225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476375" y="5734050"/>
            <a:ext cx="647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9900"/>
                </a:solidFill>
              </a:rPr>
              <a:t>а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771775" y="5516563"/>
            <a:ext cx="431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b</a:t>
            </a:r>
            <a:endParaRPr lang="ru-RU" sz="2400">
              <a:solidFill>
                <a:srgbClr val="0000FF"/>
              </a:solidFill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132138" y="3429000"/>
            <a:ext cx="7191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33"/>
                </a:solidFill>
              </a:rPr>
              <a:t>c</a:t>
            </a:r>
            <a:endParaRPr lang="ru-RU" sz="2400">
              <a:solidFill>
                <a:srgbClr val="990033"/>
              </a:solidFill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924300" y="2205038"/>
            <a:ext cx="4824413" cy="1160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a </a:t>
            </a:r>
            <a:r>
              <a:rPr lang="ru-RU" sz="2800">
                <a:solidFill>
                  <a:srgbClr val="009900"/>
                </a:solidFill>
              </a:rPr>
              <a:t>–</a:t>
            </a:r>
            <a:r>
              <a:rPr lang="en-US" sz="2800">
                <a:solidFill>
                  <a:srgbClr val="009900"/>
                </a:solidFill>
              </a:rPr>
              <a:t> </a:t>
            </a:r>
            <a:r>
              <a:rPr lang="ru-RU" sz="2800">
                <a:solidFill>
                  <a:srgbClr val="009900"/>
                </a:solidFill>
              </a:rPr>
              <a:t>длина,</a:t>
            </a:r>
            <a:r>
              <a:rPr lang="ru-RU" sz="2800">
                <a:solidFill>
                  <a:schemeClr val="bg2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b</a:t>
            </a:r>
            <a:r>
              <a:rPr lang="ru-RU" sz="2800">
                <a:solidFill>
                  <a:srgbClr val="0000FF"/>
                </a:solidFill>
              </a:rPr>
              <a:t> – ширина,</a:t>
            </a:r>
            <a:r>
              <a:rPr lang="ru-RU" sz="2800">
                <a:solidFill>
                  <a:schemeClr val="bg2"/>
                </a:solidFill>
              </a:rPr>
              <a:t> </a:t>
            </a:r>
            <a:endParaRPr lang="en-US" sz="2800">
              <a:solidFill>
                <a:schemeClr val="bg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990033"/>
                </a:solidFill>
              </a:rPr>
              <a:t>с – высота</a:t>
            </a:r>
            <a:r>
              <a:rPr lang="en-US" sz="2800">
                <a:solidFill>
                  <a:srgbClr val="990033"/>
                </a:solidFill>
              </a:rPr>
              <a:t>, </a:t>
            </a:r>
            <a:r>
              <a:rPr lang="en-US" sz="2800">
                <a:solidFill>
                  <a:srgbClr val="D60093"/>
                </a:solidFill>
              </a:rPr>
              <a:t>d – </a:t>
            </a:r>
            <a:r>
              <a:rPr lang="ru-RU" sz="2800">
                <a:solidFill>
                  <a:srgbClr val="D60093"/>
                </a:solidFill>
              </a:rPr>
              <a:t>диагональ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 flipV="1">
            <a:off x="1476375" y="2565400"/>
            <a:ext cx="935038" cy="3240088"/>
          </a:xfrm>
          <a:prstGeom prst="line">
            <a:avLst/>
          </a:prstGeom>
          <a:noFill/>
          <a:ln w="19050">
            <a:solidFill>
              <a:srgbClr val="D6009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908175" y="3716338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D60093"/>
                </a:solidFill>
              </a:rPr>
              <a:t>d</a:t>
            </a:r>
            <a:endParaRPr lang="ru-RU" sz="2400">
              <a:solidFill>
                <a:srgbClr val="D60093"/>
              </a:solidFill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716463" y="3716338"/>
            <a:ext cx="3095625" cy="588962"/>
          </a:xfrm>
          <a:prstGeom prst="rect">
            <a:avLst/>
          </a:prstGeom>
          <a:solidFill>
            <a:srgbClr val="FFFFCC"/>
          </a:solidFill>
          <a:ln w="9525" algn="ctr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D60093"/>
                </a:solidFill>
              </a:rPr>
              <a:t>d</a:t>
            </a:r>
            <a:r>
              <a:rPr lang="en-US" sz="3200" baseline="30000">
                <a:solidFill>
                  <a:srgbClr val="D60093"/>
                </a:solidFill>
              </a:rPr>
              <a:t>2 </a:t>
            </a:r>
            <a:r>
              <a:rPr lang="en-US" sz="3200">
                <a:solidFill>
                  <a:srgbClr val="D60093"/>
                </a:solidFill>
              </a:rPr>
              <a:t>= a</a:t>
            </a:r>
            <a:r>
              <a:rPr lang="en-US" sz="3200" baseline="30000">
                <a:solidFill>
                  <a:srgbClr val="D60093"/>
                </a:solidFill>
              </a:rPr>
              <a:t>2</a:t>
            </a:r>
            <a:r>
              <a:rPr lang="en-US" sz="3200">
                <a:solidFill>
                  <a:srgbClr val="D60093"/>
                </a:solidFill>
              </a:rPr>
              <a:t> + b</a:t>
            </a:r>
            <a:r>
              <a:rPr lang="en-US" sz="3200" baseline="30000">
                <a:solidFill>
                  <a:srgbClr val="D60093"/>
                </a:solidFill>
              </a:rPr>
              <a:t>2</a:t>
            </a:r>
            <a:r>
              <a:rPr lang="en-US" sz="3200">
                <a:solidFill>
                  <a:srgbClr val="D60093"/>
                </a:solidFill>
              </a:rPr>
              <a:t> + c</a:t>
            </a:r>
            <a:r>
              <a:rPr lang="en-US" sz="3200" baseline="30000">
                <a:solidFill>
                  <a:srgbClr val="D60093"/>
                </a:solidFill>
              </a:rPr>
              <a:t>2</a:t>
            </a:r>
            <a:endParaRPr lang="ru-RU" sz="3200">
              <a:solidFill>
                <a:srgbClr val="D60093"/>
              </a:solidFill>
            </a:endParaRPr>
          </a:p>
        </p:txBody>
      </p:sp>
      <p:graphicFrame>
        <p:nvGraphicFramePr>
          <p:cNvPr id="21524" name="Object 20"/>
          <p:cNvGraphicFramePr>
            <a:graphicFrameLocks noChangeAspect="1"/>
          </p:cNvGraphicFramePr>
          <p:nvPr>
            <p:ph sz="half" idx="1"/>
          </p:nvPr>
        </p:nvGraphicFramePr>
        <p:xfrm>
          <a:off x="4140200" y="4652963"/>
          <a:ext cx="4537075" cy="736600"/>
        </p:xfrm>
        <a:graphic>
          <a:graphicData uri="http://schemas.openxmlformats.org/presentationml/2006/ole">
            <p:oleObj spid="_x0000_s20482" name="Формула" r:id="rId4" imgW="1409400" imgH="228600" progId="Equation.3">
              <p:embed/>
            </p:oleObj>
          </a:graphicData>
        </a:graphic>
      </p:graphicFrame>
      <p:graphicFrame>
        <p:nvGraphicFramePr>
          <p:cNvPr id="21526" name="Object 22"/>
          <p:cNvGraphicFramePr>
            <a:graphicFrameLocks noChangeAspect="1"/>
          </p:cNvGraphicFramePr>
          <p:nvPr>
            <p:ph sz="half" idx="2"/>
          </p:nvPr>
        </p:nvGraphicFramePr>
        <p:xfrm>
          <a:off x="5003800" y="5734050"/>
          <a:ext cx="2447925" cy="646113"/>
        </p:xfrm>
        <a:graphic>
          <a:graphicData uri="http://schemas.openxmlformats.org/presentationml/2006/ole">
            <p:oleObj spid="_x0000_s20483" name="Формула" r:id="rId5" imgW="672840" imgH="177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56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6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600"/>
                            </p:stCondLst>
                            <p:childTnLst>
                              <p:par>
                                <p:cTn id="4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5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15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5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5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/>
      <p:bldP spid="21511" grpId="0"/>
      <p:bldP spid="21512" grpId="0"/>
      <p:bldP spid="21513" grpId="0"/>
      <p:bldP spid="21517" grpId="0" animBg="1"/>
      <p:bldP spid="21518" grpId="0"/>
      <p:bldP spid="215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179388" y="404813"/>
            <a:ext cx="3816350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0099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Пирамида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211638" y="549275"/>
            <a:ext cx="475297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– это многогранник, состоящий из </a:t>
            </a:r>
            <a:r>
              <a:rPr lang="en-US" dirty="0"/>
              <a:t>n</a:t>
            </a:r>
            <a:r>
              <a:rPr lang="ru-RU" dirty="0"/>
              <a:t>-угольника А</a:t>
            </a:r>
            <a:r>
              <a:rPr lang="ru-RU" baseline="-25000" dirty="0"/>
              <a:t>1</a:t>
            </a:r>
            <a:r>
              <a:rPr lang="ru-RU" dirty="0"/>
              <a:t>А</a:t>
            </a:r>
            <a:r>
              <a:rPr lang="ru-RU" baseline="-25000" dirty="0"/>
              <a:t>2</a:t>
            </a:r>
            <a:r>
              <a:rPr lang="ru-RU" dirty="0"/>
              <a:t>А</a:t>
            </a:r>
            <a:r>
              <a:rPr lang="ru-RU" baseline="-25000" dirty="0"/>
              <a:t>3</a:t>
            </a:r>
            <a:r>
              <a:rPr lang="ru-RU" dirty="0"/>
              <a:t>...А</a:t>
            </a:r>
            <a:r>
              <a:rPr lang="en-US" baseline="-25000" dirty="0"/>
              <a:t>n</a:t>
            </a:r>
            <a:r>
              <a:rPr lang="ru-RU" dirty="0"/>
              <a:t> (основание) и </a:t>
            </a:r>
            <a:r>
              <a:rPr lang="en-US" dirty="0"/>
              <a:t>n</a:t>
            </a:r>
            <a:r>
              <a:rPr lang="ru-RU" dirty="0"/>
              <a:t> треугольников (боковые грани), имеющих общую вершину (Р). </a:t>
            </a:r>
          </a:p>
        </p:txBody>
      </p:sp>
      <p:pic>
        <p:nvPicPr>
          <p:cNvPr id="34822" name="Picture 6" descr="Пирамида (определение)"/>
          <p:cNvPicPr>
            <a:picLocks noChangeAspect="1" noChangeArrowheads="1"/>
          </p:cNvPicPr>
          <p:nvPr/>
        </p:nvPicPr>
        <p:blipFill>
          <a:blip r:embed="rId4"/>
          <a:srcRect l="11801" t="16112" r="29980" b="16112"/>
          <a:stretch>
            <a:fillRect/>
          </a:stretch>
        </p:blipFill>
        <p:spPr bwMode="auto">
          <a:xfrm>
            <a:off x="285720" y="2214554"/>
            <a:ext cx="5616575" cy="4294188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484438" y="2420938"/>
            <a:ext cx="8636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Р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23850" y="5300663"/>
            <a:ext cx="6477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А</a:t>
            </a:r>
            <a:r>
              <a:rPr lang="ru-RU" baseline="-25000">
                <a:solidFill>
                  <a:srgbClr val="FF3300"/>
                </a:solidFill>
              </a:rPr>
              <a:t>1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547813" y="4437063"/>
            <a:ext cx="792162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А</a:t>
            </a:r>
            <a:r>
              <a:rPr lang="ru-RU" baseline="-25000">
                <a:solidFill>
                  <a:srgbClr val="FF3300"/>
                </a:solidFill>
              </a:rPr>
              <a:t>2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563938" y="4221163"/>
            <a:ext cx="10795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А</a:t>
            </a:r>
            <a:r>
              <a:rPr lang="ru-RU" baseline="-25000">
                <a:solidFill>
                  <a:srgbClr val="FF3300"/>
                </a:solidFill>
              </a:rPr>
              <a:t>3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916238" y="5876925"/>
            <a:ext cx="936625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А</a:t>
            </a:r>
            <a:r>
              <a:rPr lang="en-US" baseline="-25000">
                <a:solidFill>
                  <a:srgbClr val="FF3300"/>
                </a:solidFill>
              </a:rPr>
              <a:t>n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195513" y="5157788"/>
            <a:ext cx="6477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H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940425" y="2420938"/>
            <a:ext cx="295275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000760" y="2214554"/>
            <a:ext cx="2881312" cy="243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0000FF"/>
                </a:solidFill>
              </a:rPr>
              <a:t>РА</a:t>
            </a:r>
            <a:r>
              <a:rPr lang="ru-RU" baseline="-25000" dirty="0">
                <a:solidFill>
                  <a:srgbClr val="0000FF"/>
                </a:solidFill>
              </a:rPr>
              <a:t>1</a:t>
            </a:r>
            <a:r>
              <a:rPr lang="ru-RU" dirty="0">
                <a:solidFill>
                  <a:srgbClr val="0000FF"/>
                </a:solidFill>
              </a:rPr>
              <a:t>; РА</a:t>
            </a:r>
            <a:r>
              <a:rPr lang="ru-RU" baseline="-25000" dirty="0">
                <a:solidFill>
                  <a:srgbClr val="0000FF"/>
                </a:solidFill>
              </a:rPr>
              <a:t>2</a:t>
            </a:r>
            <a:r>
              <a:rPr lang="ru-RU" dirty="0">
                <a:solidFill>
                  <a:srgbClr val="0000FF"/>
                </a:solidFill>
              </a:rPr>
              <a:t>; РА</a:t>
            </a:r>
            <a:r>
              <a:rPr lang="ru-RU" baseline="-25000" dirty="0">
                <a:solidFill>
                  <a:srgbClr val="0000FF"/>
                </a:solidFill>
              </a:rPr>
              <a:t>3</a:t>
            </a:r>
            <a:r>
              <a:rPr lang="ru-RU" dirty="0">
                <a:solidFill>
                  <a:srgbClr val="0000FF"/>
                </a:solidFill>
              </a:rPr>
              <a:t>; ... ; РА</a:t>
            </a:r>
            <a:r>
              <a:rPr lang="en-US" baseline="-25000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– </a:t>
            </a:r>
            <a:r>
              <a:rPr lang="ru-RU" dirty="0">
                <a:solidFill>
                  <a:srgbClr val="0000FF"/>
                </a:solidFill>
              </a:rPr>
              <a:t>боковые ребра</a:t>
            </a: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А</a:t>
            </a:r>
            <a:r>
              <a:rPr lang="ru-RU" baseline="-25000" dirty="0">
                <a:solidFill>
                  <a:srgbClr val="FF3300"/>
                </a:solidFill>
              </a:rPr>
              <a:t>1</a:t>
            </a:r>
            <a:r>
              <a:rPr lang="ru-RU" dirty="0">
                <a:solidFill>
                  <a:srgbClr val="FF3300"/>
                </a:solidFill>
              </a:rPr>
              <a:t>А</a:t>
            </a:r>
            <a:r>
              <a:rPr lang="ru-RU" baseline="-25000" dirty="0">
                <a:solidFill>
                  <a:srgbClr val="FF3300"/>
                </a:solidFill>
              </a:rPr>
              <a:t>2</a:t>
            </a:r>
            <a:r>
              <a:rPr lang="ru-RU" dirty="0">
                <a:solidFill>
                  <a:srgbClr val="FF3300"/>
                </a:solidFill>
              </a:rPr>
              <a:t>; ... ;А</a:t>
            </a:r>
            <a:r>
              <a:rPr lang="ru-RU" baseline="-25000" dirty="0">
                <a:solidFill>
                  <a:srgbClr val="FF3300"/>
                </a:solidFill>
              </a:rPr>
              <a:t>1</a:t>
            </a:r>
            <a:r>
              <a:rPr lang="ru-RU" dirty="0">
                <a:solidFill>
                  <a:srgbClr val="FF3300"/>
                </a:solidFill>
              </a:rPr>
              <a:t>А</a:t>
            </a:r>
            <a:r>
              <a:rPr lang="en-US" baseline="-25000" dirty="0">
                <a:solidFill>
                  <a:srgbClr val="FF3300"/>
                </a:solidFill>
              </a:rPr>
              <a:t>n</a:t>
            </a:r>
            <a:r>
              <a:rPr lang="en-US" dirty="0">
                <a:solidFill>
                  <a:srgbClr val="FF3300"/>
                </a:solidFill>
              </a:rPr>
              <a:t> – </a:t>
            </a:r>
            <a:r>
              <a:rPr lang="ru-RU" dirty="0">
                <a:solidFill>
                  <a:srgbClr val="FF3300"/>
                </a:solidFill>
              </a:rPr>
              <a:t>ребра основания</a:t>
            </a: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rgbClr val="009900"/>
                </a:solidFill>
              </a:rPr>
              <a:t>Р</a:t>
            </a:r>
            <a:r>
              <a:rPr lang="en-US" dirty="0">
                <a:solidFill>
                  <a:srgbClr val="009900"/>
                </a:solidFill>
              </a:rPr>
              <a:t>H</a:t>
            </a:r>
            <a:r>
              <a:rPr lang="ru-RU" dirty="0">
                <a:solidFill>
                  <a:srgbClr val="009900"/>
                </a:solidFill>
              </a:rPr>
              <a:t> – высота пирамиды - </a:t>
            </a:r>
            <a:r>
              <a:rPr lang="en-US" dirty="0">
                <a:solidFill>
                  <a:srgbClr val="009900"/>
                </a:solidFill>
              </a:rPr>
              <a:t>h</a:t>
            </a:r>
            <a:endParaRPr lang="ru-RU" dirty="0">
              <a:solidFill>
                <a:srgbClr val="FF3300"/>
              </a:solidFill>
            </a:endParaRPr>
          </a:p>
        </p:txBody>
      </p:sp>
      <p:graphicFrame>
        <p:nvGraphicFramePr>
          <p:cNvPr id="34831" name="Object 15"/>
          <p:cNvGraphicFramePr>
            <a:graphicFrameLocks noChangeAspect="1"/>
          </p:cNvGraphicFramePr>
          <p:nvPr>
            <p:ph sz="half" idx="1"/>
          </p:nvPr>
        </p:nvGraphicFramePr>
        <p:xfrm>
          <a:off x="5003800" y="4437063"/>
          <a:ext cx="360363" cy="331787"/>
        </p:xfrm>
        <a:graphic>
          <a:graphicData uri="http://schemas.openxmlformats.org/presentationml/2006/ole">
            <p:oleObj spid="_x0000_s23554" name="Формула" r:id="rId5" imgW="152280" imgH="139680" progId="Equation.3">
              <p:embed/>
            </p:oleObj>
          </a:graphicData>
        </a:graphic>
      </p:graphicFrame>
      <p:graphicFrame>
        <p:nvGraphicFramePr>
          <p:cNvPr id="34833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6215074" y="4857760"/>
          <a:ext cx="2592387" cy="555625"/>
        </p:xfrm>
        <a:graphic>
          <a:graphicData uri="http://schemas.openxmlformats.org/presentationml/2006/ole">
            <p:oleObj spid="_x0000_s23555" name="Формула" r:id="rId6" imgW="1066680" imgH="228600" progId="Equation.3">
              <p:embed/>
            </p:oleObj>
          </a:graphicData>
        </a:graphic>
      </p:graphicFrame>
      <p:graphicFrame>
        <p:nvGraphicFramePr>
          <p:cNvPr id="34836" name="Object 20"/>
          <p:cNvGraphicFramePr>
            <a:graphicFrameLocks noChangeAspect="1"/>
          </p:cNvGraphicFramePr>
          <p:nvPr>
            <p:ph sz="quarter" idx="3"/>
          </p:nvPr>
        </p:nvGraphicFramePr>
        <p:xfrm>
          <a:off x="6659563" y="5734050"/>
          <a:ext cx="1873250" cy="906463"/>
        </p:xfrm>
        <a:graphic>
          <a:graphicData uri="http://schemas.openxmlformats.org/presentationml/2006/ole">
            <p:oleObj spid="_x0000_s23556" name="Формула" r:id="rId7" imgW="812520" imgH="393480" progId="Equation.3">
              <p:embed/>
            </p:oleObj>
          </a:graphicData>
        </a:graphic>
      </p:graphicFrame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411413" y="4076700"/>
            <a:ext cx="57626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h</a:t>
            </a:r>
            <a:endParaRPr lang="ru-RU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3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3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3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300"/>
                            </p:stCondLst>
                            <p:childTnLst>
                              <p:par>
                                <p:cTn id="4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1300"/>
                            </p:stCondLst>
                            <p:childTnLst>
                              <p:par>
                                <p:cTn id="5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3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43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4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4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300"/>
                            </p:stCondLst>
                            <p:childTnLst>
                              <p:par>
                                <p:cTn id="6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300"/>
                            </p:stCondLst>
                            <p:childTnLst>
                              <p:par>
                                <p:cTn id="7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83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4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4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300"/>
                            </p:stCondLst>
                            <p:childTnLst>
                              <p:par>
                                <p:cTn id="8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2300"/>
                            </p:stCondLst>
                            <p:childTnLst>
                              <p:par>
                                <p:cTn id="9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/>
      <p:bldP spid="34823" grpId="0"/>
      <p:bldP spid="34824" grpId="0"/>
      <p:bldP spid="34825" grpId="0"/>
      <p:bldP spid="34826" grpId="0"/>
      <p:bldP spid="34827" grpId="0"/>
      <p:bldP spid="34828" grpId="0"/>
      <p:bldP spid="34830" grpId="0" build="allAtOnce"/>
      <p:bldP spid="348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792003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9900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Правильная пирамида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68313" y="1196975"/>
            <a:ext cx="8423275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основание – правильный многоугольник, вершина проецируется в центр основания;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боковые ребра – равны;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боковые грани – равные равнобедренные треугольники. 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643438" y="2997200"/>
            <a:ext cx="187166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H</a:t>
            </a:r>
            <a:r>
              <a:rPr lang="ru-RU">
                <a:solidFill>
                  <a:srgbClr val="FF3300"/>
                </a:solidFill>
              </a:rPr>
              <a:t> – высота, 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6732588" y="2997200"/>
            <a:ext cx="2411412" cy="930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h – </a:t>
            </a:r>
            <a:r>
              <a:rPr lang="ru-RU">
                <a:solidFill>
                  <a:srgbClr val="009900"/>
                </a:solidFill>
              </a:rPr>
              <a:t>апофема</a:t>
            </a:r>
            <a:r>
              <a:rPr lang="ru-RU"/>
              <a:t> 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5508625" y="3644900"/>
            <a:ext cx="252095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solidFill>
                <a:schemeClr val="bg2"/>
              </a:solidFill>
            </a:endParaRPr>
          </a:p>
        </p:txBody>
      </p:sp>
      <p:pic>
        <p:nvPicPr>
          <p:cNvPr id="38960" name="Picture 48" descr="Прав"/>
          <p:cNvPicPr>
            <a:picLocks noChangeAspect="1" noChangeArrowheads="1"/>
          </p:cNvPicPr>
          <p:nvPr/>
        </p:nvPicPr>
        <p:blipFill>
          <a:blip r:embed="rId4"/>
          <a:srcRect l="11786" r="44395" b="35202"/>
          <a:stretch>
            <a:fillRect/>
          </a:stretch>
        </p:blipFill>
        <p:spPr bwMode="auto">
          <a:xfrm>
            <a:off x="323850" y="3079750"/>
            <a:ext cx="4014788" cy="3589338"/>
          </a:xfrm>
          <a:prstGeom prst="rect">
            <a:avLst/>
          </a:prstGeom>
          <a:noFill/>
        </p:spPr>
      </p:pic>
      <p:sp>
        <p:nvSpPr>
          <p:cNvPr id="38963" name="Text Box 51"/>
          <p:cNvSpPr txBox="1">
            <a:spLocks noChangeArrowheads="1"/>
          </p:cNvSpPr>
          <p:nvPr/>
        </p:nvSpPr>
        <p:spPr bwMode="auto">
          <a:xfrm>
            <a:off x="2339975" y="4797425"/>
            <a:ext cx="792163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H</a:t>
            </a:r>
            <a:endParaRPr lang="ru-RU">
              <a:solidFill>
                <a:srgbClr val="FF3300"/>
              </a:solidFill>
            </a:endParaRPr>
          </a:p>
        </p:txBody>
      </p:sp>
      <p:sp>
        <p:nvSpPr>
          <p:cNvPr id="38964" name="Text Box 52"/>
          <p:cNvSpPr txBox="1">
            <a:spLocks noChangeArrowheads="1"/>
          </p:cNvSpPr>
          <p:nvPr/>
        </p:nvSpPr>
        <p:spPr bwMode="auto">
          <a:xfrm>
            <a:off x="1258888" y="5373688"/>
            <a:ext cx="50482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h</a:t>
            </a:r>
            <a:endParaRPr lang="ru-RU">
              <a:solidFill>
                <a:srgbClr val="009900"/>
              </a:solidFill>
            </a:endParaRPr>
          </a:p>
        </p:txBody>
      </p:sp>
      <p:graphicFrame>
        <p:nvGraphicFramePr>
          <p:cNvPr id="38965" name="Object 53"/>
          <p:cNvGraphicFramePr>
            <a:graphicFrameLocks noChangeAspect="1"/>
          </p:cNvGraphicFramePr>
          <p:nvPr>
            <p:ph sz="half" idx="1"/>
          </p:nvPr>
        </p:nvGraphicFramePr>
        <p:xfrm>
          <a:off x="5508625" y="3500438"/>
          <a:ext cx="2520950" cy="965200"/>
        </p:xfrm>
        <a:graphic>
          <a:graphicData uri="http://schemas.openxmlformats.org/presentationml/2006/ole">
            <p:oleObj spid="_x0000_s24578" name="Формула" r:id="rId5" imgW="1028520" imgH="393480" progId="Equation.3">
              <p:embed/>
            </p:oleObj>
          </a:graphicData>
        </a:graphic>
      </p:graphicFrame>
      <p:graphicFrame>
        <p:nvGraphicFramePr>
          <p:cNvPr id="38967" name="Object 55"/>
          <p:cNvGraphicFramePr>
            <a:graphicFrameLocks noChangeAspect="1"/>
          </p:cNvGraphicFramePr>
          <p:nvPr>
            <p:ph sz="quarter" idx="2"/>
          </p:nvPr>
        </p:nvGraphicFramePr>
        <p:xfrm>
          <a:off x="5724525" y="5589588"/>
          <a:ext cx="2089150" cy="1011237"/>
        </p:xfrm>
        <a:graphic>
          <a:graphicData uri="http://schemas.openxmlformats.org/presentationml/2006/ole">
            <p:oleObj spid="_x0000_s24579" name="Формула" r:id="rId6" imgW="812520" imgH="393480" progId="Equation.3">
              <p:embed/>
            </p:oleObj>
          </a:graphicData>
        </a:graphic>
      </p:graphicFrame>
      <p:graphicFrame>
        <p:nvGraphicFramePr>
          <p:cNvPr id="38970" name="Object 58"/>
          <p:cNvGraphicFramePr>
            <a:graphicFrameLocks noChangeAspect="1"/>
          </p:cNvGraphicFramePr>
          <p:nvPr>
            <p:ph sz="quarter" idx="3"/>
          </p:nvPr>
        </p:nvGraphicFramePr>
        <p:xfrm>
          <a:off x="5219700" y="4724400"/>
          <a:ext cx="3095625" cy="661988"/>
        </p:xfrm>
        <a:graphic>
          <a:graphicData uri="http://schemas.openxmlformats.org/presentationml/2006/ole">
            <p:oleObj spid="_x0000_s24580" name="Формула" r:id="rId7" imgW="1066680" imgH="228600" progId="Equation.3">
              <p:embed/>
            </p:oleObj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8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8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8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8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/>
      <p:bldP spid="38931" grpId="0"/>
      <p:bldP spid="38932" grpId="0"/>
      <p:bldP spid="38963" grpId="0"/>
      <p:bldP spid="389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23850" y="1196975"/>
            <a:ext cx="4968875" cy="5040313"/>
            <a:chOff x="204" y="754"/>
            <a:chExt cx="3130" cy="3175"/>
          </a:xfrm>
        </p:grpSpPr>
        <p:pic>
          <p:nvPicPr>
            <p:cNvPr id="44037" name="Picture 5" descr="Пирамида (треуг"/>
            <p:cNvPicPr>
              <a:picLocks noChangeAspect="1" noChangeArrowheads="1"/>
            </p:cNvPicPr>
            <p:nvPr/>
          </p:nvPicPr>
          <p:blipFill>
            <a:blip r:embed="rId3"/>
            <a:srcRect l="11810" t="3145" r="7874" b="9433"/>
            <a:stretch>
              <a:fillRect/>
            </a:stretch>
          </p:blipFill>
          <p:spPr bwMode="auto">
            <a:xfrm>
              <a:off x="204" y="754"/>
              <a:ext cx="3130" cy="3175"/>
            </a:xfrm>
            <a:prstGeom prst="rect">
              <a:avLst/>
            </a:prstGeom>
            <a:noFill/>
            <a:ln w="9525">
              <a:solidFill>
                <a:srgbClr val="009900"/>
              </a:solidFill>
              <a:miter lim="800000"/>
              <a:headEnd/>
              <a:tailEnd/>
            </a:ln>
          </p:spPr>
        </p:pic>
        <p:sp>
          <p:nvSpPr>
            <p:cNvPr id="44047" name="Line 15"/>
            <p:cNvSpPr>
              <a:spLocks noChangeShapeType="1"/>
            </p:cNvSpPr>
            <p:nvPr/>
          </p:nvSpPr>
          <p:spPr bwMode="auto">
            <a:xfrm flipV="1">
              <a:off x="2109" y="2705"/>
              <a:ext cx="91" cy="91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8" name="Line 16"/>
            <p:cNvSpPr>
              <a:spLocks noChangeShapeType="1"/>
            </p:cNvSpPr>
            <p:nvPr/>
          </p:nvSpPr>
          <p:spPr bwMode="auto">
            <a:xfrm flipH="1" flipV="1">
              <a:off x="2200" y="2705"/>
              <a:ext cx="45" cy="136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44049" name="Object 17"/>
          <p:cNvGraphicFramePr>
            <a:graphicFrameLocks noChangeAspect="1"/>
          </p:cNvGraphicFramePr>
          <p:nvPr>
            <p:ph sz="quarter" idx="1"/>
          </p:nvPr>
        </p:nvGraphicFramePr>
        <p:xfrm>
          <a:off x="7524750" y="2206625"/>
          <a:ext cx="1439863" cy="696913"/>
        </p:xfrm>
        <a:graphic>
          <a:graphicData uri="http://schemas.openxmlformats.org/presentationml/2006/ole">
            <p:oleObj spid="_x0000_s25602" name="Формула" r:id="rId4" imgW="812520" imgH="393480" progId="Equation.3">
              <p:embed/>
            </p:oleObj>
          </a:graphicData>
        </a:graphic>
      </p:graphicFrame>
      <p:graphicFrame>
        <p:nvGraphicFramePr>
          <p:cNvPr id="44051" name="Object 19"/>
          <p:cNvGraphicFramePr>
            <a:graphicFrameLocks noChangeAspect="1"/>
          </p:cNvGraphicFramePr>
          <p:nvPr>
            <p:ph sz="quarter" idx="2"/>
          </p:nvPr>
        </p:nvGraphicFramePr>
        <p:xfrm>
          <a:off x="5435600" y="2205038"/>
          <a:ext cx="1441450" cy="698500"/>
        </p:xfrm>
        <a:graphic>
          <a:graphicData uri="http://schemas.openxmlformats.org/presentationml/2006/ole">
            <p:oleObj spid="_x0000_s25603" name="Формула" r:id="rId5" imgW="812520" imgH="393480" progId="Equation.3">
              <p:embed/>
            </p:oleObj>
          </a:graphicData>
        </a:graphic>
      </p:graphicFrame>
      <p:graphicFrame>
        <p:nvGraphicFramePr>
          <p:cNvPr id="44054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6346825" y="3141663"/>
          <a:ext cx="1727200" cy="785812"/>
        </p:xfrm>
        <a:graphic>
          <a:graphicData uri="http://schemas.openxmlformats.org/presentationml/2006/ole">
            <p:oleObj spid="_x0000_s25604" name="Формула" r:id="rId6" imgW="863280" imgH="393480" progId="Equation.3">
              <p:embed/>
            </p:oleObj>
          </a:graphicData>
        </a:graphic>
      </p:graphicFrame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5940425" y="1484313"/>
            <a:ext cx="203780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 = BC = AC = a</a:t>
            </a:r>
            <a:endParaRPr lang="ru-RU"/>
          </a:p>
          <a:p>
            <a:pPr eaLnBrk="0" hangingPunct="0"/>
            <a:endParaRPr lang="ru-RU" sz="1800" b="0">
              <a:latin typeface="Arial" charset="0"/>
            </a:endParaRP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395288" y="260350"/>
            <a:ext cx="842486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Правильная треугольная пирамида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5580063" y="836613"/>
            <a:ext cx="2016125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ru-RU"/>
              <a:t> – высота, 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7235825" y="836613"/>
            <a:ext cx="1908175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 – </a:t>
            </a:r>
            <a:r>
              <a:rPr lang="ru-RU"/>
              <a:t>апофема 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4062" name="Object 30"/>
          <p:cNvGraphicFramePr>
            <a:graphicFrameLocks noChangeAspect="1"/>
          </p:cNvGraphicFramePr>
          <p:nvPr>
            <p:ph sz="quarter" idx="4"/>
          </p:nvPr>
        </p:nvGraphicFramePr>
        <p:xfrm>
          <a:off x="5724525" y="4292600"/>
          <a:ext cx="2971800" cy="909638"/>
        </p:xfrm>
        <a:graphic>
          <a:graphicData uri="http://schemas.openxmlformats.org/presentationml/2006/ole">
            <p:oleObj spid="_x0000_s25605" name="Формула" r:id="rId7" imgW="1409400" imgH="431640" progId="Equation.3">
              <p:embed/>
            </p:oleObj>
          </a:graphicData>
        </a:graphic>
      </p:graphicFrame>
      <p:graphicFrame>
        <p:nvGraphicFramePr>
          <p:cNvPr id="44065" name="Object 33"/>
          <p:cNvGraphicFramePr>
            <a:graphicFrameLocks noChangeAspect="1"/>
          </p:cNvGraphicFramePr>
          <p:nvPr/>
        </p:nvGraphicFramePr>
        <p:xfrm>
          <a:off x="6130925" y="5516563"/>
          <a:ext cx="2159000" cy="844550"/>
        </p:xfrm>
        <a:graphic>
          <a:graphicData uri="http://schemas.openxmlformats.org/presentationml/2006/ole">
            <p:oleObj spid="_x0000_s25606" name="Формула" r:id="rId8" imgW="1104840" imgH="431640" progId="Equation.3">
              <p:embed/>
            </p:oleObj>
          </a:graphicData>
        </a:graphic>
      </p:graphicFrame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95288" y="5229225"/>
            <a:ext cx="5762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411413" y="4797425"/>
            <a:ext cx="6477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O</a:t>
            </a:r>
            <a:endParaRPr lang="ru-RU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4932363" y="3284538"/>
            <a:ext cx="3603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835150" y="5805488"/>
            <a:ext cx="7921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2987675" y="2997200"/>
            <a:ext cx="57626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</a:t>
            </a:r>
            <a:endParaRPr lang="ru-RU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2124075" y="3500438"/>
            <a:ext cx="6477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H</a:t>
            </a:r>
            <a:endParaRPr lang="ru-RU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124075" y="1196975"/>
            <a:ext cx="10795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S</a:t>
            </a:r>
            <a:endParaRPr lang="ru-RU" dirty="0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492500" y="4508500"/>
            <a:ext cx="7207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971550" y="5516563"/>
            <a:ext cx="6477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8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800"/>
                            </p:stCondLst>
                            <p:childTnLst>
                              <p:par>
                                <p:cTn id="3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8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8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8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8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8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8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8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8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8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3800"/>
                            </p:stCondLst>
                            <p:childTnLst>
                              <p:par>
                                <p:cTn id="8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7" grpId="0"/>
      <p:bldP spid="44058" grpId="0"/>
      <p:bldP spid="44060" grpId="0"/>
      <p:bldP spid="44061" grpId="0"/>
      <p:bldP spid="44039" grpId="0"/>
      <p:bldP spid="44042" grpId="0"/>
      <p:bldP spid="44045" grpId="0"/>
      <p:bldP spid="44040" grpId="0"/>
      <p:bldP spid="44044" grpId="0"/>
      <p:bldP spid="44043" grpId="0"/>
      <p:bldP spid="44038" grpId="0"/>
      <p:bldP spid="44041" grpId="0"/>
      <p:bldP spid="44046" grpId="0"/>
    </p:bldLst>
  </p:timing>
</p:sld>
</file>

<file path=ppt/theme/theme1.xml><?xml version="1.0" encoding="utf-8"?>
<a:theme xmlns:a="http://schemas.openxmlformats.org/drawingml/2006/main" name="1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45</TotalTime>
  <Words>541</Words>
  <Application>Microsoft Office PowerPoint</Application>
  <PresentationFormat>Экран (4:3)</PresentationFormat>
  <Paragraphs>179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140</vt:lpstr>
      <vt:lpstr>Формула</vt:lpstr>
      <vt:lpstr>Многогранники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Многогранники </dc:title>
  <dc:creator>LARISA</dc:creator>
  <cp:lastModifiedBy>CHrn</cp:lastModifiedBy>
  <cp:revision>7</cp:revision>
  <dcterms:created xsi:type="dcterms:W3CDTF">2012-04-11T21:14:41Z</dcterms:created>
  <dcterms:modified xsi:type="dcterms:W3CDTF">2012-04-17T17:54:56Z</dcterms:modified>
</cp:coreProperties>
</file>