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66" r:id="rId5"/>
    <p:sldId id="261" r:id="rId6"/>
    <p:sldId id="260" r:id="rId7"/>
    <p:sldId id="263" r:id="rId8"/>
    <p:sldId id="264" r:id="rId9"/>
    <p:sldId id="265" r:id="rId10"/>
    <p:sldId id="275" r:id="rId11"/>
    <p:sldId id="277" r:id="rId12"/>
    <p:sldId id="279" r:id="rId13"/>
    <p:sldId id="278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86E29-726E-4D70-B78B-BE98FB1070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CE4B1-F5F2-4AFA-BC59-62B85D22063F}">
      <dgm:prSet custT="1"/>
      <dgm:spPr/>
      <dgm:t>
        <a:bodyPr/>
        <a:lstStyle/>
        <a:p>
          <a:pPr rtl="0"/>
          <a:r>
            <a:rPr lang="ru-RU" sz="2400" dirty="0" smtClean="0"/>
            <a:t>Опираясь на определение, вычисление производной функции </a:t>
          </a:r>
          <a:r>
            <a:rPr lang="ru-RU" sz="2400" dirty="0" err="1" smtClean="0"/>
            <a:t>у=</a:t>
          </a:r>
          <a:r>
            <a:rPr lang="en-US" sz="2400" dirty="0" smtClean="0"/>
            <a:t>f(x) </a:t>
          </a:r>
          <a:r>
            <a:rPr lang="ru-RU" sz="2400" dirty="0" smtClean="0"/>
            <a:t>производится в соответствии со следующим </a:t>
          </a:r>
          <a:r>
            <a:rPr lang="ru-RU" sz="2400" u="sng" dirty="0" smtClean="0"/>
            <a:t>планом.</a:t>
          </a:r>
          <a:endParaRPr lang="ru-RU" sz="2400" dirty="0"/>
        </a:p>
      </dgm:t>
    </dgm:pt>
    <dgm:pt modelId="{CCBC5FD5-6785-4D70-B066-1F786D055846}" type="parTrans" cxnId="{0A2701A6-6948-4E6B-84FB-04ECF81E99DE}">
      <dgm:prSet/>
      <dgm:spPr/>
      <dgm:t>
        <a:bodyPr/>
        <a:lstStyle/>
        <a:p>
          <a:endParaRPr lang="ru-RU"/>
        </a:p>
      </dgm:t>
    </dgm:pt>
    <dgm:pt modelId="{9B98DA67-4B38-403A-8F0E-A78BF27DE3E7}" type="sibTrans" cxnId="{0A2701A6-6948-4E6B-84FB-04ECF81E99DE}">
      <dgm:prSet/>
      <dgm:spPr/>
      <dgm:t>
        <a:bodyPr/>
        <a:lstStyle/>
        <a:p>
          <a:endParaRPr lang="ru-RU"/>
        </a:p>
      </dgm:t>
    </dgm:pt>
    <dgm:pt modelId="{0F00969E-8AFD-4D51-8BF9-499AE777B10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dirty="0" smtClean="0"/>
            <a:t>Найти приращение аргумента      </a:t>
          </a:r>
          <a:r>
            <a:rPr lang="ru-RU" sz="2800" dirty="0" err="1" smtClean="0"/>
            <a:t>х</a:t>
          </a:r>
          <a:endParaRPr lang="ru-RU" sz="2800" dirty="0"/>
        </a:p>
      </dgm:t>
    </dgm:pt>
    <dgm:pt modelId="{319CDC86-3952-41E0-A85D-57796ED2BE4A}" type="parTrans" cxnId="{B0CDFCE5-649F-47BE-ACFA-AF8C445057D0}">
      <dgm:prSet/>
      <dgm:spPr/>
      <dgm:t>
        <a:bodyPr/>
        <a:lstStyle/>
        <a:p>
          <a:endParaRPr lang="ru-RU"/>
        </a:p>
      </dgm:t>
    </dgm:pt>
    <dgm:pt modelId="{64E3E3ED-AA70-46F7-86B1-C76FC83C5E6F}" type="sibTrans" cxnId="{B0CDFCE5-649F-47BE-ACFA-AF8C445057D0}">
      <dgm:prSet/>
      <dgm:spPr/>
      <dgm:t>
        <a:bodyPr/>
        <a:lstStyle/>
        <a:p>
          <a:endParaRPr lang="ru-RU"/>
        </a:p>
      </dgm:t>
    </dgm:pt>
    <dgm:pt modelId="{1122A3D2-36A4-4A26-9CD5-FC88B03223D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dirty="0" smtClean="0"/>
            <a:t>Найти приращение функции       </a:t>
          </a:r>
          <a:r>
            <a:rPr lang="en-US" sz="2800" dirty="0" smtClean="0"/>
            <a:t>f </a:t>
          </a:r>
          <a:endParaRPr lang="ru-RU" sz="2800" dirty="0"/>
        </a:p>
      </dgm:t>
    </dgm:pt>
    <dgm:pt modelId="{E28A5A81-324A-4A6B-9909-F786E1974E42}" type="parTrans" cxnId="{A2680B40-4F5D-445A-82D0-D1EB7557CFF1}">
      <dgm:prSet/>
      <dgm:spPr/>
      <dgm:t>
        <a:bodyPr/>
        <a:lstStyle/>
        <a:p>
          <a:endParaRPr lang="ru-RU"/>
        </a:p>
      </dgm:t>
    </dgm:pt>
    <dgm:pt modelId="{FFC971A9-F769-49BC-ADBD-5B361DA57EC8}" type="sibTrans" cxnId="{A2680B40-4F5D-445A-82D0-D1EB7557CFF1}">
      <dgm:prSet/>
      <dgm:spPr/>
      <dgm:t>
        <a:bodyPr/>
        <a:lstStyle/>
        <a:p>
          <a:endParaRPr lang="ru-RU"/>
        </a:p>
      </dgm:t>
    </dgm:pt>
    <dgm:pt modelId="{1688EE4E-589B-422F-92B7-50577B97999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900" dirty="0"/>
        </a:p>
      </dgm:t>
    </dgm:pt>
    <dgm:pt modelId="{E8D93CA6-1B8E-4C44-A499-4FE86DB2EAC6}" type="parTrans" cxnId="{16407D86-FC8D-4F83-A5AE-691685E64D9F}">
      <dgm:prSet/>
      <dgm:spPr/>
      <dgm:t>
        <a:bodyPr/>
        <a:lstStyle/>
        <a:p>
          <a:endParaRPr lang="ru-RU"/>
        </a:p>
      </dgm:t>
    </dgm:pt>
    <dgm:pt modelId="{CA4A9B7A-9157-4473-99B4-327E4C92421F}" type="sibTrans" cxnId="{16407D86-FC8D-4F83-A5AE-691685E64D9F}">
      <dgm:prSet/>
      <dgm:spPr/>
      <dgm:t>
        <a:bodyPr/>
        <a:lstStyle/>
        <a:p>
          <a:endParaRPr lang="ru-RU"/>
        </a:p>
      </dgm:t>
    </dgm:pt>
    <dgm:pt modelId="{2C0CE002-4535-44B3-A089-0421BFC25AB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dirty="0" smtClean="0"/>
            <a:t>Найти отношение </a:t>
          </a:r>
          <a:r>
            <a:rPr lang="ru-RU" sz="2800" dirty="0" smtClean="0"/>
            <a:t>приращения </a:t>
          </a:r>
          <a:r>
            <a:rPr lang="ru-RU" sz="2800" dirty="0" smtClean="0"/>
            <a:t>функции к приращению аргумента                                </a:t>
          </a:r>
          <a:r>
            <a:rPr lang="ru-RU" sz="2800" dirty="0" smtClean="0">
              <a:solidFill>
                <a:schemeClr val="bg1"/>
              </a:solidFill>
            </a:rPr>
            <a:t>++++ </a:t>
          </a:r>
          <a:r>
            <a:rPr lang="en-US" sz="2800" dirty="0" smtClean="0"/>
            <a:t>f</a:t>
          </a:r>
          <a:r>
            <a:rPr lang="ru-RU" sz="2800" dirty="0" smtClean="0"/>
            <a:t> :   </a:t>
          </a:r>
          <a:r>
            <a:rPr lang="ru-RU" sz="2800" dirty="0" err="1" smtClean="0"/>
            <a:t>х</a:t>
          </a:r>
          <a:r>
            <a:rPr lang="ru-RU" sz="2800" dirty="0" smtClean="0"/>
            <a:t>  </a:t>
          </a:r>
          <a:endParaRPr lang="ru-RU" sz="2800" dirty="0"/>
        </a:p>
      </dgm:t>
    </dgm:pt>
    <dgm:pt modelId="{B616E8AE-2A42-4ED6-AE00-58AC6B58EDA2}" type="parTrans" cxnId="{7A126116-F9A2-4CF8-9C76-2DC0E9737E55}">
      <dgm:prSet/>
      <dgm:spPr/>
      <dgm:t>
        <a:bodyPr/>
        <a:lstStyle/>
        <a:p>
          <a:endParaRPr lang="ru-RU"/>
        </a:p>
      </dgm:t>
    </dgm:pt>
    <dgm:pt modelId="{DE8AE03C-7BE7-4775-9C74-42FCA4EBACA7}" type="sibTrans" cxnId="{7A126116-F9A2-4CF8-9C76-2DC0E9737E55}">
      <dgm:prSet/>
      <dgm:spPr/>
      <dgm:t>
        <a:bodyPr/>
        <a:lstStyle/>
        <a:p>
          <a:endParaRPr lang="ru-RU"/>
        </a:p>
      </dgm:t>
    </dgm:pt>
    <dgm:pt modelId="{CE7B7614-62BF-4642-B3FD-88CBC095D3C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dirty="0" smtClean="0"/>
            <a:t>Найти предел     </a:t>
          </a:r>
          <a:r>
            <a:rPr lang="en-US" sz="2800" dirty="0" smtClean="0"/>
            <a:t>f</a:t>
          </a:r>
          <a:r>
            <a:rPr lang="ru-RU" sz="2800" dirty="0" smtClean="0"/>
            <a:t> :   </a:t>
          </a:r>
          <a:r>
            <a:rPr lang="ru-RU" sz="2800" dirty="0" err="1" smtClean="0"/>
            <a:t>х</a:t>
          </a:r>
          <a:r>
            <a:rPr lang="ru-RU" sz="2800" dirty="0" smtClean="0"/>
            <a:t>   при    х=0</a:t>
          </a:r>
          <a:endParaRPr lang="ru-RU" sz="2800" dirty="0"/>
        </a:p>
      </dgm:t>
    </dgm:pt>
    <dgm:pt modelId="{C50442D5-0A76-4BFD-9CDC-7D4E1A528DB9}" type="parTrans" cxnId="{0910DAEF-65F6-4012-BD04-04292B6B2305}">
      <dgm:prSet/>
      <dgm:spPr/>
      <dgm:t>
        <a:bodyPr/>
        <a:lstStyle/>
        <a:p>
          <a:endParaRPr lang="ru-RU"/>
        </a:p>
      </dgm:t>
    </dgm:pt>
    <dgm:pt modelId="{B281A3C4-31FC-4433-AEC7-BFA43A9629C5}" type="sibTrans" cxnId="{0910DAEF-65F6-4012-BD04-04292B6B2305}">
      <dgm:prSet/>
      <dgm:spPr/>
      <dgm:t>
        <a:bodyPr/>
        <a:lstStyle/>
        <a:p>
          <a:endParaRPr lang="ru-RU"/>
        </a:p>
      </dgm:t>
    </dgm:pt>
    <dgm:pt modelId="{ABD39AA6-1152-4DDC-A07F-8A8BE970ED0B}" type="pres">
      <dgm:prSet presAssocID="{83286E29-726E-4D70-B78B-BE98FB1070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00C30-CAC9-4B78-A168-667473B02352}" type="pres">
      <dgm:prSet presAssocID="{4FDCE4B1-F5F2-4AFA-BC59-62B85D22063F}" presName="composite" presStyleCnt="0"/>
      <dgm:spPr/>
    </dgm:pt>
    <dgm:pt modelId="{EC2BA8C8-D489-4301-BF72-3547CAD619F4}" type="pres">
      <dgm:prSet presAssocID="{4FDCE4B1-F5F2-4AFA-BC59-62B85D22063F}" presName="parTx" presStyleLbl="alignNode1" presStyleIdx="0" presStyleCnt="1" custLinFactNeighborY="-14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2C755-5A89-4965-8F4A-2EA9447EDE23}" type="pres">
      <dgm:prSet presAssocID="{4FDCE4B1-F5F2-4AFA-BC59-62B85D22063F}" presName="desTx" presStyleLbl="alignAccFollowNode1" presStyleIdx="0" presStyleCnt="1" custScaleY="109132" custLinFactNeighborX="-917" custLinFactNeighborY="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07D86-FC8D-4F83-A5AE-691685E64D9F}" srcId="{4FDCE4B1-F5F2-4AFA-BC59-62B85D22063F}" destId="{1688EE4E-589B-422F-92B7-50577B97999E}" srcOrd="4" destOrd="0" parTransId="{E8D93CA6-1B8E-4C44-A499-4FE86DB2EAC6}" sibTransId="{CA4A9B7A-9157-4473-99B4-327E4C92421F}"/>
    <dgm:cxn modelId="{A2680B40-4F5D-445A-82D0-D1EB7557CFF1}" srcId="{4FDCE4B1-F5F2-4AFA-BC59-62B85D22063F}" destId="{1122A3D2-36A4-4A26-9CD5-FC88B03223DD}" srcOrd="1" destOrd="0" parTransId="{E28A5A81-324A-4A6B-9909-F786E1974E42}" sibTransId="{FFC971A9-F769-49BC-ADBD-5B361DA57EC8}"/>
    <dgm:cxn modelId="{8EC336D0-2B64-4935-8CD0-7E006A2A5DB5}" type="presOf" srcId="{1688EE4E-589B-422F-92B7-50577B97999E}" destId="{FB62C755-5A89-4965-8F4A-2EA9447EDE23}" srcOrd="0" destOrd="4" presId="urn:microsoft.com/office/officeart/2005/8/layout/hList1"/>
    <dgm:cxn modelId="{F8348159-7BE1-4B82-83B5-3F7B718831A5}" type="presOf" srcId="{2C0CE002-4535-44B3-A089-0421BFC25AB9}" destId="{FB62C755-5A89-4965-8F4A-2EA9447EDE23}" srcOrd="0" destOrd="2" presId="urn:microsoft.com/office/officeart/2005/8/layout/hList1"/>
    <dgm:cxn modelId="{B2DADE2E-8FA2-4E7D-A0A7-DD91AF13EE38}" type="presOf" srcId="{83286E29-726E-4D70-B78B-BE98FB1070BD}" destId="{ABD39AA6-1152-4DDC-A07F-8A8BE970ED0B}" srcOrd="0" destOrd="0" presId="urn:microsoft.com/office/officeart/2005/8/layout/hList1"/>
    <dgm:cxn modelId="{0A2701A6-6948-4E6B-84FB-04ECF81E99DE}" srcId="{83286E29-726E-4D70-B78B-BE98FB1070BD}" destId="{4FDCE4B1-F5F2-4AFA-BC59-62B85D22063F}" srcOrd="0" destOrd="0" parTransId="{CCBC5FD5-6785-4D70-B066-1F786D055846}" sibTransId="{9B98DA67-4B38-403A-8F0E-A78BF27DE3E7}"/>
    <dgm:cxn modelId="{093D0940-4858-40FD-97C2-A1BE4E177C70}" type="presOf" srcId="{0F00969E-8AFD-4D51-8BF9-499AE777B10B}" destId="{FB62C755-5A89-4965-8F4A-2EA9447EDE23}" srcOrd="0" destOrd="0" presId="urn:microsoft.com/office/officeart/2005/8/layout/hList1"/>
    <dgm:cxn modelId="{B0CDFCE5-649F-47BE-ACFA-AF8C445057D0}" srcId="{4FDCE4B1-F5F2-4AFA-BC59-62B85D22063F}" destId="{0F00969E-8AFD-4D51-8BF9-499AE777B10B}" srcOrd="0" destOrd="0" parTransId="{319CDC86-3952-41E0-A85D-57796ED2BE4A}" sibTransId="{64E3E3ED-AA70-46F7-86B1-C76FC83C5E6F}"/>
    <dgm:cxn modelId="{0910DAEF-65F6-4012-BD04-04292B6B2305}" srcId="{4FDCE4B1-F5F2-4AFA-BC59-62B85D22063F}" destId="{CE7B7614-62BF-4642-B3FD-88CBC095D3CA}" srcOrd="3" destOrd="0" parTransId="{C50442D5-0A76-4BFD-9CDC-7D4E1A528DB9}" sibTransId="{B281A3C4-31FC-4433-AEC7-BFA43A9629C5}"/>
    <dgm:cxn modelId="{25370012-1392-462D-93D6-8DB35DC39A6B}" type="presOf" srcId="{4FDCE4B1-F5F2-4AFA-BC59-62B85D22063F}" destId="{EC2BA8C8-D489-4301-BF72-3547CAD619F4}" srcOrd="0" destOrd="0" presId="urn:microsoft.com/office/officeart/2005/8/layout/hList1"/>
    <dgm:cxn modelId="{E8B739C1-48A3-478D-8FD4-2249854B77F5}" type="presOf" srcId="{CE7B7614-62BF-4642-B3FD-88CBC095D3CA}" destId="{FB62C755-5A89-4965-8F4A-2EA9447EDE23}" srcOrd="0" destOrd="3" presId="urn:microsoft.com/office/officeart/2005/8/layout/hList1"/>
    <dgm:cxn modelId="{7A126116-F9A2-4CF8-9C76-2DC0E9737E55}" srcId="{4FDCE4B1-F5F2-4AFA-BC59-62B85D22063F}" destId="{2C0CE002-4535-44B3-A089-0421BFC25AB9}" srcOrd="2" destOrd="0" parTransId="{B616E8AE-2A42-4ED6-AE00-58AC6B58EDA2}" sibTransId="{DE8AE03C-7BE7-4775-9C74-42FCA4EBACA7}"/>
    <dgm:cxn modelId="{66138115-8170-4B52-8B00-99E76EC040C8}" type="presOf" srcId="{1122A3D2-36A4-4A26-9CD5-FC88B03223DD}" destId="{FB62C755-5A89-4965-8F4A-2EA9447EDE23}" srcOrd="0" destOrd="1" presId="urn:microsoft.com/office/officeart/2005/8/layout/hList1"/>
    <dgm:cxn modelId="{C7D3B65A-039C-4639-BD26-CC92403C371E}" type="presParOf" srcId="{ABD39AA6-1152-4DDC-A07F-8A8BE970ED0B}" destId="{C8300C30-CAC9-4B78-A168-667473B02352}" srcOrd="0" destOrd="0" presId="urn:microsoft.com/office/officeart/2005/8/layout/hList1"/>
    <dgm:cxn modelId="{453D7D1F-469C-4FDF-8A71-41D15F62A857}" type="presParOf" srcId="{C8300C30-CAC9-4B78-A168-667473B02352}" destId="{EC2BA8C8-D489-4301-BF72-3547CAD619F4}" srcOrd="0" destOrd="0" presId="urn:microsoft.com/office/officeart/2005/8/layout/hList1"/>
    <dgm:cxn modelId="{205D019D-D72C-4202-8E2E-7C057A6B2911}" type="presParOf" srcId="{C8300C30-CAC9-4B78-A168-667473B02352}" destId="{FB62C755-5A89-4965-8F4A-2EA9447EDE2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4637-9A33-4C89-ABE6-21B4974DA6D8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385A7-36D4-4C60-84F9-B719B873E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5" r:id="rId7"/>
    <p:sldLayoutId id="2147483676" r:id="rId8"/>
    <p:sldLayoutId id="2147483677" r:id="rId9"/>
    <p:sldLayoutId id="2147483672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9B%D0%B5%D0%B9%D0%B1%D0%BD%D0%B8%D1%86%20%D0%93%D0%BE%D1%82%D1%84%D1%80%D0%B8%D0%B4%20%D0%92%D0%B8%D0%BB%D1%8C%D0%B3%D0%B5%D0%BB%D1%8C%D0%BC/" TargetMode="External"/><Relationship Id="rId2" Type="http://schemas.openxmlformats.org/officeDocument/2006/relationships/hyperlink" Target="http://slovari.yandex.ru/~%D0%BA%D0%BD%D0%B8%D0%B3%D0%B8/%D0%91%D0%A1%D0%AD/%D0%9D%D1%8C%D1%8E%D1%82%D0%BE%D0%BD%20%D0%98%D1%81%D0%B0%D0%B0%D0%B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slovari.yandex.ru/~%D0%BA%D0%BD%D0%B8%D0%B3%D0%B8/%D0%91%D0%A1%D0%AD/%D0%98%D0%BD%D1%82%D0%B5%D0%B3%D1%80%D0%B0%D0%BB%D1%8C%D0%BD%D0%BE%D0%B5%20%D0%B8%D1%81%D1%87%D0%B8%D1%81%D0%BB%D0%B5%D0%BD%D0%B8%D0%B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A4%D1%83%D0%BD%D0%BA%D1%86%D0%B8%D1%8F%20(%D0%BC%D0%B0%D1%82%D0%B5%D0%BC%D0%B0%D1%82.)/" TargetMode="External"/><Relationship Id="rId2" Type="http://schemas.openxmlformats.org/officeDocument/2006/relationships/hyperlink" Target="http://slovari.yandex.ru/~%D0%BA%D0%BD%D0%B8%D0%B3%D0%B8/%D0%91%D0%A1%D0%AD/%D0%94%D0%B5%D0%B9%D1%81%D1%82%D0%B2%D0%B8%D1%82%D0%B5%D0%BB%D1%8C%D0%BD%D0%BE%D0%B5%20%D1%87%D0%B8%D1%81%D0%BB%D0%B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lovari.yandex.ru/~%D0%BA%D0%BD%D0%B8%D0%B3%D0%B8/%D0%91%D0%A1%D0%AD/%D0%9D%D0%B5%D0%BF%D1%80%D0%B5%D1%80%D1%8B%D0%B2%D0%BD%D0%BE%D1%81%D1%82%D1%8C/" TargetMode="External"/><Relationship Id="rId4" Type="http://schemas.openxmlformats.org/officeDocument/2006/relationships/hyperlink" Target="http://slovari.yandex.ru/~%D0%BA%D0%BD%D0%B8%D0%B3%D0%B8/%D0%91%D0%A1%D0%AD/%D0%9F%D1%80%D0%B5%D0%B4%D0%B5%D0%BB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785794"/>
            <a:ext cx="8429684" cy="1714512"/>
          </a:xfrm>
        </p:spPr>
        <p:txBody>
          <a:bodyPr/>
          <a:lstStyle/>
          <a:p>
            <a:r>
              <a:rPr lang="ru-RU" sz="4000" dirty="0" smtClean="0"/>
              <a:t>История возникновения дифференциального исчисления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3071810"/>
            <a:ext cx="8305800" cy="251460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Производная и ее применение.</a:t>
            </a:r>
          </a:p>
          <a:p>
            <a:pPr>
              <a:buNone/>
            </a:pPr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0484" name="Picture 4" descr="http://animashky.ru/flist/obludi/47/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3000396" cy="17660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162800" cy="1143000"/>
          </a:xfrm>
        </p:spPr>
        <p:txBody>
          <a:bodyPr/>
          <a:lstStyle/>
          <a:p>
            <a:r>
              <a:rPr lang="ru-RU" sz="3600" dirty="0" smtClean="0"/>
              <a:t>Формулы дифференцирования </a:t>
            </a:r>
            <a:endParaRPr lang="ru-RU" sz="3600" dirty="0"/>
          </a:p>
        </p:txBody>
      </p:sp>
      <p:pic>
        <p:nvPicPr>
          <p:cNvPr id="37890" name="Picture 2" descr="http://schoolmathematics.ru/wp-content/uploads/2011/08/proi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6143668" cy="4937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892" name="Picture 4" descr="http://festival.1september.ru/files/articles/52/5202/520223/Image1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1457192" cy="39481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Дифференциал функции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1" dirty="0" smtClean="0"/>
              <a:t>Дифференциалом </a:t>
            </a:r>
            <a:r>
              <a:rPr lang="ru-RU" sz="1800" dirty="0" smtClean="0"/>
              <a:t>функции </a:t>
            </a:r>
            <a:r>
              <a:rPr lang="ru-RU" sz="1800" i="1" dirty="0" err="1" smtClean="0"/>
              <a:t>f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х</a:t>
            </a:r>
            <a:r>
              <a:rPr lang="ru-RU" sz="1800" i="1" dirty="0" smtClean="0"/>
              <a:t>) </a:t>
            </a:r>
            <a:r>
              <a:rPr lang="ru-RU" sz="1800" dirty="0" smtClean="0"/>
              <a:t>в точке </a:t>
            </a:r>
            <a:r>
              <a:rPr lang="ru-RU" sz="1800" i="1" dirty="0" smtClean="0"/>
              <a:t>х</a:t>
            </a:r>
            <a:r>
              <a:rPr lang="ru-RU" sz="1800" i="1" baseline="-25000" dirty="0" smtClean="0"/>
              <a:t>0</a:t>
            </a:r>
            <a:r>
              <a:rPr lang="ru-RU" sz="1800" i="1" dirty="0" smtClean="0"/>
              <a:t> </a:t>
            </a:r>
            <a:r>
              <a:rPr lang="ru-RU" sz="1800" dirty="0" smtClean="0"/>
              <a:t>называется линейная функция </a:t>
            </a:r>
            <a:r>
              <a:rPr lang="ru-RU" sz="1800" dirty="0" smtClean="0"/>
              <a:t>приращения.</a:t>
            </a:r>
            <a:r>
              <a:rPr lang="ru-RU" sz="1800" dirty="0" smtClean="0"/>
              <a:t>    </a:t>
            </a:r>
            <a:br>
              <a:rPr lang="ru-RU" sz="1800" dirty="0" smtClean="0"/>
            </a:br>
            <a:r>
              <a:rPr lang="ru-RU" sz="1800" dirty="0" smtClean="0"/>
              <a:t>Дифференциал функции </a:t>
            </a:r>
            <a:r>
              <a:rPr lang="ru-RU" sz="1800" i="1" dirty="0" err="1" smtClean="0"/>
              <a:t>y=f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х</a:t>
            </a:r>
            <a:r>
              <a:rPr lang="ru-RU" sz="1800" i="1" dirty="0" smtClean="0"/>
              <a:t>) </a:t>
            </a:r>
            <a:r>
              <a:rPr lang="ru-RU" sz="1800" dirty="0" smtClean="0"/>
              <a:t>обозначается </a:t>
            </a:r>
            <a:r>
              <a:rPr lang="ru-RU" sz="1800" i="1" dirty="0" err="1" smtClean="0"/>
              <a:t>dy</a:t>
            </a:r>
            <a:r>
              <a:rPr lang="ru-RU" sz="1800" i="1" dirty="0" smtClean="0"/>
              <a:t> </a:t>
            </a:r>
            <a:r>
              <a:rPr lang="ru-RU" sz="1800" dirty="0" smtClean="0"/>
              <a:t>или</a:t>
            </a:r>
            <a:r>
              <a:rPr lang="ru-RU" sz="1800" i="1" dirty="0" smtClean="0"/>
              <a:t> </a:t>
            </a:r>
            <a:r>
              <a:rPr lang="ru-RU" sz="1800" i="1" dirty="0" err="1" smtClean="0"/>
              <a:t>df</a:t>
            </a:r>
            <a:r>
              <a:rPr lang="ru-RU" sz="1800" i="1" dirty="0" smtClean="0"/>
              <a:t>(x</a:t>
            </a:r>
            <a:r>
              <a:rPr lang="ru-RU" sz="1800" i="1" baseline="-25000" dirty="0" smtClean="0"/>
              <a:t>0</a:t>
            </a:r>
            <a:r>
              <a:rPr lang="ru-RU" sz="1800" i="1" dirty="0" smtClean="0"/>
              <a:t>). </a:t>
            </a:r>
            <a:r>
              <a:rPr lang="ru-RU" sz="1800" dirty="0" smtClean="0"/>
              <a:t>Главное назначение дифференциала состоит в том, чтобы заменить приращение   на линейную функцию от  , совершив при этом, по возможности, меньшую ошибку. </a:t>
            </a:r>
            <a:br>
              <a:rPr lang="ru-RU" sz="1800" dirty="0" smtClean="0"/>
            </a:br>
            <a:r>
              <a:rPr lang="ru-RU" sz="1800" dirty="0" smtClean="0"/>
              <a:t>Наличие конечной производной   даёт возможность представить приращение функции   в виде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где   </a:t>
            </a:r>
            <a:r>
              <a:rPr lang="en-US" sz="1800" dirty="0" smtClean="0"/>
              <a:t>          </a:t>
            </a:r>
            <a:r>
              <a:rPr lang="ru-RU" sz="1800" dirty="0" smtClean="0"/>
              <a:t>при  </a:t>
            </a:r>
            <a:r>
              <a:rPr lang="en-US" sz="1800" dirty="0" smtClean="0"/>
              <a:t>         </a:t>
            </a:r>
            <a:r>
              <a:rPr lang="ru-RU" sz="1800" dirty="0" smtClean="0"/>
              <a:t>. Из этого следует, что ошибка в приближённом равенстве   (равная  ) является бесконечно малой более высокого </a:t>
            </a:r>
            <a:r>
              <a:rPr lang="ru-RU" sz="1800" dirty="0" smtClean="0"/>
              <a:t>порядка</a:t>
            </a:r>
            <a:r>
              <a:rPr lang="ru-RU" sz="1800" dirty="0" smtClean="0"/>
              <a:t> </a:t>
            </a:r>
            <a:r>
              <a:rPr lang="ru-RU" sz="1800" dirty="0" smtClean="0"/>
              <a:t>. </a:t>
            </a:r>
            <a:r>
              <a:rPr lang="ru-RU" sz="1800" dirty="0" smtClean="0"/>
              <a:t>Это часто используют при приближённых вычислениях.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http://www.coolreferat.com/dopb382185.zi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00504"/>
            <a:ext cx="20717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oolreferat.com/dopb382186.zi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714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oolreferat.com/dopb382187.zi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72008"/>
            <a:ext cx="504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Применение производной к исследованию функций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001056" cy="4572032"/>
          </a:xfrm>
        </p:spPr>
        <p:txBody>
          <a:bodyPr/>
          <a:lstStyle/>
          <a:p>
            <a:r>
              <a:rPr lang="ru-RU" sz="2000" dirty="0" smtClean="0"/>
              <a:t>Очень часто при решении экономических задач возникает необходимость принять решение на основе исследования и анализа функций спроса, предложения, издержек, прибыли и т.д. При этом удобно пользоваться дифференциальным исчислением. </a:t>
            </a: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Возрастание/убывание функции </a:t>
            </a:r>
            <a:br>
              <a:rPr lang="ru-RU" sz="2000" dirty="0" smtClean="0"/>
            </a:br>
            <a:r>
              <a:rPr lang="ru-RU" sz="2000" i="1" dirty="0" smtClean="0"/>
              <a:t>Если дифференцируемая функция </a:t>
            </a:r>
            <a:r>
              <a:rPr lang="ru-RU" sz="2000" i="1" dirty="0" err="1" smtClean="0"/>
              <a:t>y=f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) </a:t>
            </a:r>
            <a:r>
              <a:rPr lang="ru-RU" sz="2000" i="1" dirty="0" smtClean="0"/>
              <a:t>  возрастает на </a:t>
            </a:r>
            <a:r>
              <a:rPr lang="ru-RU" sz="2000" i="1" dirty="0" smtClean="0"/>
              <a:t>интервале,</a:t>
            </a:r>
            <a:r>
              <a:rPr lang="ru-RU" sz="2000" i="1" dirty="0" smtClean="0"/>
              <a:t>  то </a:t>
            </a:r>
            <a:r>
              <a:rPr lang="ru-RU" sz="2000" i="1" dirty="0" err="1" smtClean="0"/>
              <a:t>f</a:t>
            </a:r>
            <a:r>
              <a:rPr lang="ru-RU" sz="2000" i="1" dirty="0" smtClean="0"/>
              <a:t>'(x</a:t>
            </a:r>
            <a:r>
              <a:rPr lang="ru-RU" sz="2000" i="1" baseline="-25000" dirty="0" smtClean="0"/>
              <a:t>0</a:t>
            </a:r>
            <a:r>
              <a:rPr lang="ru-RU" sz="2000" i="1" dirty="0" smtClean="0"/>
              <a:t>) положительна </a:t>
            </a:r>
            <a:r>
              <a:rPr lang="ru-RU" sz="2000" i="1" dirty="0" smtClean="0"/>
              <a:t>  для любого х</a:t>
            </a:r>
            <a:r>
              <a:rPr lang="ru-RU" sz="2000" i="1" baseline="-25000" dirty="0" smtClean="0"/>
              <a:t>0</a:t>
            </a:r>
            <a:r>
              <a:rPr lang="ru-RU" sz="2000" i="1" dirty="0" smtClean="0"/>
              <a:t> </a:t>
            </a:r>
            <a:r>
              <a:rPr lang="ru-RU" sz="2000" i="1" dirty="0" smtClean="0"/>
              <a:t> из интервала.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Если дифференцируемая функция </a:t>
            </a:r>
            <a:r>
              <a:rPr lang="ru-RU" sz="2000" i="1" dirty="0" err="1" smtClean="0"/>
              <a:t>y=f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) </a:t>
            </a:r>
            <a:r>
              <a:rPr lang="ru-RU" sz="2000" i="1" dirty="0" smtClean="0"/>
              <a:t>  убывает на </a:t>
            </a:r>
            <a:r>
              <a:rPr lang="ru-RU" sz="2000" i="1" dirty="0" smtClean="0"/>
              <a:t>интервале,</a:t>
            </a:r>
            <a:r>
              <a:rPr lang="ru-RU" sz="2000" i="1" dirty="0" smtClean="0"/>
              <a:t>  то </a:t>
            </a:r>
            <a:r>
              <a:rPr lang="ru-RU" sz="2000" i="1" dirty="0" err="1" smtClean="0"/>
              <a:t>f</a:t>
            </a:r>
            <a:r>
              <a:rPr lang="ru-RU" sz="2000" i="1" dirty="0" smtClean="0"/>
              <a:t>'(x</a:t>
            </a:r>
            <a:r>
              <a:rPr lang="ru-RU" sz="2000" i="1" baseline="-25000" dirty="0" smtClean="0"/>
              <a:t>0</a:t>
            </a:r>
            <a:r>
              <a:rPr lang="ru-RU" sz="2000" i="1" dirty="0" smtClean="0"/>
              <a:t>) </a:t>
            </a:r>
            <a:r>
              <a:rPr lang="ru-RU" sz="2000" i="1" dirty="0" smtClean="0"/>
              <a:t>отрицательна </a:t>
            </a:r>
            <a:r>
              <a:rPr lang="ru-RU" sz="2000" i="1" dirty="0" smtClean="0"/>
              <a:t>для любого х</a:t>
            </a:r>
            <a:r>
              <a:rPr lang="ru-RU" sz="2000" i="1" baseline="-25000" dirty="0" smtClean="0"/>
              <a:t>0</a:t>
            </a:r>
            <a:r>
              <a:rPr lang="ru-RU" sz="2000" i="1" dirty="0" smtClean="0"/>
              <a:t>  </a:t>
            </a:r>
            <a:r>
              <a:rPr lang="ru-RU" sz="2000" i="1" dirty="0" smtClean="0"/>
              <a:t>из интервала.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85720" y="1857364"/>
            <a:ext cx="674372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38120" y="2009764"/>
            <a:ext cx="674372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785786" y="1000108"/>
            <a:ext cx="674372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90520" y="2162164"/>
            <a:ext cx="674372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28596" y="357166"/>
            <a:ext cx="8286808" cy="60007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bg1"/>
                </a:solidFill>
              </a:rPr>
              <a:t>2. Экстремумы функции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Точка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dirty="0" smtClean="0">
                <a:solidFill>
                  <a:schemeClr val="bg1"/>
                </a:solidFill>
              </a:rPr>
              <a:t> из области определения функции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 называется </a:t>
            </a:r>
            <a:r>
              <a:rPr lang="ru-RU" sz="1800" b="1" i="1" dirty="0" smtClean="0">
                <a:solidFill>
                  <a:schemeClr val="bg1"/>
                </a:solidFill>
              </a:rPr>
              <a:t>точкой минимума</a:t>
            </a:r>
            <a:r>
              <a:rPr lang="ru-RU" sz="1800" dirty="0" smtClean="0">
                <a:solidFill>
                  <a:schemeClr val="bg1"/>
                </a:solidFill>
              </a:rPr>
              <a:t> этой функции, если найдётся такая  - окрестность   точки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dirty="0" smtClean="0">
                <a:solidFill>
                  <a:schemeClr val="bg1"/>
                </a:solidFill>
              </a:rPr>
              <a:t>, что для всех   из этой окрестности выполняется неравенство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)&gt; 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).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Точка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dirty="0" smtClean="0">
                <a:solidFill>
                  <a:schemeClr val="bg1"/>
                </a:solidFill>
              </a:rPr>
              <a:t> из области определения функции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 называется </a:t>
            </a:r>
            <a:r>
              <a:rPr lang="ru-RU" sz="1800" b="1" i="1" dirty="0" smtClean="0">
                <a:solidFill>
                  <a:schemeClr val="bg1"/>
                </a:solidFill>
              </a:rPr>
              <a:t>точкой максимума</a:t>
            </a:r>
            <a:r>
              <a:rPr lang="ru-RU" sz="1800" dirty="0" smtClean="0">
                <a:solidFill>
                  <a:schemeClr val="bg1"/>
                </a:solidFill>
              </a:rPr>
              <a:t> этой функции, если найдётся такая  - окрестность   точки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dirty="0" smtClean="0">
                <a:solidFill>
                  <a:schemeClr val="bg1"/>
                </a:solidFill>
              </a:rPr>
              <a:t>, что для всех   из этой окрестности выполняется неравенство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)&lt; 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Точки минимума и максимума называются </a:t>
            </a:r>
            <a:r>
              <a:rPr lang="ru-RU" sz="1800" b="1" i="1" dirty="0" smtClean="0">
                <a:solidFill>
                  <a:schemeClr val="bg1"/>
                </a:solidFill>
              </a:rPr>
              <a:t>точками экстремума</a:t>
            </a:r>
            <a:r>
              <a:rPr lang="ru-RU" sz="1800" dirty="0" smtClean="0">
                <a:solidFill>
                  <a:schemeClr val="bg1"/>
                </a:solidFill>
              </a:rPr>
              <a:t>, а значения функции в этих точках называются </a:t>
            </a:r>
            <a:r>
              <a:rPr lang="ru-RU" sz="1800" b="1" i="1" dirty="0" smtClean="0">
                <a:solidFill>
                  <a:schemeClr val="bg1"/>
                </a:solidFill>
              </a:rPr>
              <a:t>экстремумами функции</a:t>
            </a:r>
            <a:r>
              <a:rPr lang="ru-RU" sz="1800" dirty="0" smtClean="0">
                <a:solidFill>
                  <a:schemeClr val="bg1"/>
                </a:solidFill>
              </a:rPr>
              <a:t>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Необходимые условия существования экстремума даёт </a:t>
            </a:r>
            <a:r>
              <a:rPr lang="ru-RU" sz="1800" b="1" i="1" dirty="0" smtClean="0">
                <a:solidFill>
                  <a:schemeClr val="bg1"/>
                </a:solidFill>
              </a:rPr>
              <a:t>теорема Ферма</a:t>
            </a:r>
            <a:r>
              <a:rPr lang="ru-RU" sz="1800" dirty="0" smtClean="0">
                <a:solidFill>
                  <a:schemeClr val="bg1"/>
                </a:solidFill>
              </a:rPr>
              <a:t>: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</a:rPr>
              <a:t>Пусть функция </a:t>
            </a:r>
            <a:r>
              <a:rPr lang="ru-RU" sz="1800" i="1" dirty="0" err="1" smtClean="0">
                <a:solidFill>
                  <a:schemeClr val="bg1"/>
                </a:solidFill>
              </a:rPr>
              <a:t>y</a:t>
            </a:r>
            <a:r>
              <a:rPr lang="ru-RU" sz="1800" i="1" dirty="0" smtClean="0">
                <a:solidFill>
                  <a:schemeClr val="bg1"/>
                </a:solidFill>
              </a:rPr>
              <a:t> = 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x</a:t>
            </a:r>
            <a:r>
              <a:rPr lang="ru-RU" sz="1800" i="1" dirty="0" smtClean="0">
                <a:solidFill>
                  <a:schemeClr val="bg1"/>
                </a:solidFill>
              </a:rPr>
              <a:t>) определена на интервале (</a:t>
            </a:r>
            <a:r>
              <a:rPr lang="ru-RU" sz="1800" i="1" dirty="0" err="1" smtClean="0">
                <a:solidFill>
                  <a:schemeClr val="bg1"/>
                </a:solidFill>
              </a:rPr>
              <a:t>a</a:t>
            </a:r>
            <a:r>
              <a:rPr lang="ru-RU" sz="1800" i="1" dirty="0" smtClean="0">
                <a:solidFill>
                  <a:schemeClr val="bg1"/>
                </a:solidFill>
              </a:rPr>
              <a:t>, </a:t>
            </a:r>
            <a:r>
              <a:rPr lang="ru-RU" sz="1800" i="1" dirty="0" err="1" smtClean="0">
                <a:solidFill>
                  <a:schemeClr val="bg1"/>
                </a:solidFill>
              </a:rPr>
              <a:t>b</a:t>
            </a:r>
            <a:r>
              <a:rPr lang="ru-RU" sz="1800" i="1" dirty="0" smtClean="0">
                <a:solidFill>
                  <a:schemeClr val="bg1"/>
                </a:solidFill>
              </a:rPr>
              <a:t>) и в некоторой точке 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этого интервала принимает наибольшее или наименьшее значение. Тогда возможны только два случая: 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</a:rPr>
              <a:t>1)     производная функции 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'(x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 не существует; 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</a:rPr>
              <a:t>2)     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'(x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)=0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Точки, в которых производная функции обращается в нуль или не существует, называются </a:t>
            </a:r>
            <a:r>
              <a:rPr lang="ru-RU" sz="1800" b="1" i="1" dirty="0" smtClean="0">
                <a:solidFill>
                  <a:schemeClr val="bg1"/>
                </a:solidFill>
              </a:rPr>
              <a:t>критическими точками</a:t>
            </a:r>
            <a:r>
              <a:rPr lang="ru-RU" sz="1800" dirty="0" smtClean="0">
                <a:solidFill>
                  <a:schemeClr val="bg1"/>
                </a:solidFill>
              </a:rPr>
              <a:t> (первого рода). Экстремум функции, если он существует, может быть только в критических точках. Однако не во всякой критической точке функция имеет экстремум. Поэтому, чтобы выяснить, в каких точках функция имеет экстремум, необходимо знать достаточные условия существования экстремума. 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857364"/>
            <a:ext cx="674372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85728"/>
            <a:ext cx="8643998" cy="614366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1800" b="1" dirty="0" smtClean="0">
                <a:solidFill>
                  <a:schemeClr val="bg1"/>
                </a:solidFill>
              </a:rPr>
              <a:t>Первое достаточное условие экстремума. </a:t>
            </a:r>
            <a:r>
              <a:rPr lang="ru-RU" sz="1800" dirty="0" smtClean="0">
                <a:solidFill>
                  <a:schemeClr val="bg1"/>
                </a:solidFill>
              </a:rPr>
              <a:t>Пусть функция </a:t>
            </a:r>
            <a:r>
              <a:rPr lang="ru-RU" sz="1800" i="1" dirty="0" err="1" smtClean="0">
                <a:solidFill>
                  <a:schemeClr val="bg1"/>
                </a:solidFill>
              </a:rPr>
              <a:t>y=f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 </a:t>
            </a:r>
            <a:r>
              <a:rPr lang="ru-RU" sz="1800" dirty="0" smtClean="0">
                <a:solidFill>
                  <a:schemeClr val="bg1"/>
                </a:solidFill>
              </a:rPr>
              <a:t>непрерывна в точке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и в некоторой её  - окрестности имеет производную, кроме, быть может, самой точки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. </a:t>
            </a:r>
            <a:r>
              <a:rPr lang="ru-RU" sz="1800" dirty="0" smtClean="0">
                <a:solidFill>
                  <a:schemeClr val="bg1"/>
                </a:solidFill>
              </a:rPr>
              <a:t>Тогда: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1) если производная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'(</a:t>
            </a:r>
            <a:r>
              <a:rPr lang="ru-RU" sz="1800" i="1" dirty="0" err="1" smtClean="0">
                <a:solidFill>
                  <a:schemeClr val="bg1"/>
                </a:solidFill>
              </a:rPr>
              <a:t>x</a:t>
            </a:r>
            <a:r>
              <a:rPr lang="ru-RU" sz="1800" i="1" dirty="0" smtClean="0">
                <a:solidFill>
                  <a:schemeClr val="bg1"/>
                </a:solidFill>
              </a:rPr>
              <a:t>) </a:t>
            </a:r>
            <a:r>
              <a:rPr lang="ru-RU" sz="1800" dirty="0" smtClean="0">
                <a:solidFill>
                  <a:schemeClr val="bg1"/>
                </a:solidFill>
              </a:rPr>
              <a:t>при переходе через точку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меняет знак с плюса на минус, то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является точкой максимума.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2) если производная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'(</a:t>
            </a:r>
            <a:r>
              <a:rPr lang="ru-RU" sz="1800" i="1" dirty="0" err="1" smtClean="0">
                <a:solidFill>
                  <a:schemeClr val="bg1"/>
                </a:solidFill>
              </a:rPr>
              <a:t>x</a:t>
            </a:r>
            <a:r>
              <a:rPr lang="ru-RU" sz="1800" i="1" dirty="0" smtClean="0">
                <a:solidFill>
                  <a:schemeClr val="bg1"/>
                </a:solidFill>
              </a:rPr>
              <a:t>) </a:t>
            </a:r>
            <a:r>
              <a:rPr lang="ru-RU" sz="1800" dirty="0" smtClean="0">
                <a:solidFill>
                  <a:schemeClr val="bg1"/>
                </a:solidFill>
              </a:rPr>
              <a:t>при переходе через точку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меняет знак с минуса на плюс, то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является точкой минимума.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3) если производная при переходе через точку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не меняет знак, то в точке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функция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x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 не имеет экстремума.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Второе достаточное условие экстремума. </a:t>
            </a:r>
            <a:r>
              <a:rPr lang="ru-RU" sz="1800" dirty="0" smtClean="0">
                <a:solidFill>
                  <a:schemeClr val="bg1"/>
                </a:solidFill>
              </a:rPr>
              <a:t>Если функция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i="1" dirty="0" err="1" smtClean="0">
                <a:solidFill>
                  <a:schemeClr val="bg1"/>
                </a:solidFill>
              </a:rPr>
              <a:t>y=f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 определена и дважды дифференцируема в некоторой окрестности точки </a:t>
            </a:r>
            <a:r>
              <a:rPr lang="ru-RU" sz="1800" i="1" dirty="0" smtClean="0">
                <a:solidFill>
                  <a:schemeClr val="bg1"/>
                </a:solidFill>
              </a:rPr>
              <a:t>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, </a:t>
            </a:r>
            <a:r>
              <a:rPr lang="ru-RU" sz="1800" dirty="0" smtClean="0">
                <a:solidFill>
                  <a:schemeClr val="bg1"/>
                </a:solidFill>
              </a:rPr>
              <a:t>причём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'(x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)=0, </a:t>
            </a:r>
            <a:r>
              <a:rPr lang="ru-RU" sz="1800" dirty="0" smtClean="0">
                <a:solidFill>
                  <a:schemeClr val="bg1"/>
                </a:solidFill>
              </a:rPr>
              <a:t>а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''(x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  0, </a:t>
            </a:r>
            <a:r>
              <a:rPr lang="ru-RU" sz="1800" dirty="0" smtClean="0">
                <a:solidFill>
                  <a:schemeClr val="bg1"/>
                </a:solidFill>
              </a:rPr>
              <a:t>то в точке</a:t>
            </a:r>
            <a:r>
              <a:rPr lang="ru-RU" sz="1800" i="1" dirty="0" smtClean="0">
                <a:solidFill>
                  <a:schemeClr val="bg1"/>
                </a:solidFill>
              </a:rPr>
              <a:t> х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функция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имеет максимум, если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''(x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)&lt;0, и </a:t>
            </a:r>
            <a:r>
              <a:rPr lang="ru-RU" sz="1800" dirty="0" smtClean="0">
                <a:solidFill>
                  <a:schemeClr val="bg1"/>
                </a:solidFill>
              </a:rPr>
              <a:t>минимум, если</a:t>
            </a:r>
            <a:r>
              <a:rPr lang="ru-RU" sz="1800" i="1" dirty="0" smtClean="0">
                <a:solidFill>
                  <a:schemeClr val="bg1"/>
                </a:solidFill>
              </a:rPr>
              <a:t>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''(x</a:t>
            </a:r>
            <a:r>
              <a:rPr lang="ru-RU" sz="1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1800" i="1" dirty="0" smtClean="0">
                <a:solidFill>
                  <a:schemeClr val="bg1"/>
                </a:solidFill>
              </a:rPr>
              <a:t>)&gt;0. 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3. Выпуклость графика функции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График функции </a:t>
            </a:r>
            <a:r>
              <a:rPr lang="ru-RU" sz="1800" i="1" dirty="0" err="1" smtClean="0">
                <a:solidFill>
                  <a:schemeClr val="bg1"/>
                </a:solidFill>
              </a:rPr>
              <a:t>y=f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), 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  (</a:t>
            </a:r>
            <a:r>
              <a:rPr lang="ru-RU" sz="1800" i="1" dirty="0" err="1" smtClean="0">
                <a:solidFill>
                  <a:schemeClr val="bg1"/>
                </a:solidFill>
              </a:rPr>
              <a:t>a,b</a:t>
            </a:r>
            <a:r>
              <a:rPr lang="ru-RU" sz="1800" i="1" dirty="0" smtClean="0">
                <a:solidFill>
                  <a:schemeClr val="bg1"/>
                </a:solidFill>
              </a:rPr>
              <a:t>) </a:t>
            </a:r>
            <a:r>
              <a:rPr lang="ru-RU" sz="1800" dirty="0" smtClean="0">
                <a:solidFill>
                  <a:schemeClr val="bg1"/>
                </a:solidFill>
              </a:rPr>
              <a:t>называется </a:t>
            </a:r>
            <a:r>
              <a:rPr lang="ru-RU" sz="1800" b="1" i="1" dirty="0" smtClean="0">
                <a:solidFill>
                  <a:schemeClr val="bg1"/>
                </a:solidFill>
              </a:rPr>
              <a:t>выпуклым вверх (вогнутым вниз)</a:t>
            </a:r>
            <a:r>
              <a:rPr lang="ru-RU" sz="1800" dirty="0" smtClean="0">
                <a:solidFill>
                  <a:schemeClr val="bg1"/>
                </a:solidFill>
              </a:rPr>
              <a:t> на интервале 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a,b</a:t>
            </a:r>
            <a:r>
              <a:rPr lang="ru-RU" sz="1800" i="1" dirty="0" smtClean="0">
                <a:solidFill>
                  <a:schemeClr val="bg1"/>
                </a:solidFill>
              </a:rPr>
              <a:t>), </a:t>
            </a:r>
            <a:r>
              <a:rPr lang="ru-RU" sz="1800" dirty="0" smtClean="0">
                <a:solidFill>
                  <a:schemeClr val="bg1"/>
                </a:solidFill>
              </a:rPr>
              <a:t>если график расположен ниже (точнее не выше) любой своей касательной. Сама функция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также называется выпуклой вверх (вогнутой вниз).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График функции </a:t>
            </a:r>
            <a:r>
              <a:rPr lang="ru-RU" sz="1800" i="1" dirty="0" err="1" smtClean="0">
                <a:solidFill>
                  <a:schemeClr val="bg1"/>
                </a:solidFill>
              </a:rPr>
              <a:t>y=f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), 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  (</a:t>
            </a:r>
            <a:r>
              <a:rPr lang="ru-RU" sz="1800" i="1" dirty="0" err="1" smtClean="0">
                <a:solidFill>
                  <a:schemeClr val="bg1"/>
                </a:solidFill>
              </a:rPr>
              <a:t>a,b</a:t>
            </a:r>
            <a:r>
              <a:rPr lang="ru-RU" sz="1800" i="1" dirty="0" smtClean="0">
                <a:solidFill>
                  <a:schemeClr val="bg1"/>
                </a:solidFill>
              </a:rPr>
              <a:t>) </a:t>
            </a:r>
            <a:r>
              <a:rPr lang="ru-RU" sz="1800" dirty="0" smtClean="0">
                <a:solidFill>
                  <a:schemeClr val="bg1"/>
                </a:solidFill>
              </a:rPr>
              <a:t>называется </a:t>
            </a:r>
            <a:r>
              <a:rPr lang="ru-RU" sz="1800" b="1" i="1" dirty="0" smtClean="0">
                <a:solidFill>
                  <a:schemeClr val="bg1"/>
                </a:solidFill>
              </a:rPr>
              <a:t>выпуклым вниз (вогнутым вверх)</a:t>
            </a:r>
            <a:r>
              <a:rPr lang="ru-RU" sz="1800" dirty="0" smtClean="0">
                <a:solidFill>
                  <a:schemeClr val="bg1"/>
                </a:solidFill>
              </a:rPr>
              <a:t> на интервале 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a,b</a:t>
            </a:r>
            <a:r>
              <a:rPr lang="ru-RU" sz="1800" i="1" dirty="0" smtClean="0">
                <a:solidFill>
                  <a:schemeClr val="bg1"/>
                </a:solidFill>
              </a:rPr>
              <a:t>), </a:t>
            </a:r>
            <a:r>
              <a:rPr lang="ru-RU" sz="1800" dirty="0" smtClean="0">
                <a:solidFill>
                  <a:schemeClr val="bg1"/>
                </a:solidFill>
              </a:rPr>
              <a:t>если график расположен выше (точнее не ниже) любой своей касательной. Сама функция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(</a:t>
            </a:r>
            <a:r>
              <a:rPr lang="ru-RU" sz="1800" i="1" dirty="0" err="1" smtClean="0">
                <a:solidFill>
                  <a:schemeClr val="bg1"/>
                </a:solidFill>
              </a:rPr>
              <a:t>х</a:t>
            </a:r>
            <a:r>
              <a:rPr lang="ru-RU" sz="1800" i="1" dirty="0" smtClean="0">
                <a:solidFill>
                  <a:schemeClr val="bg1"/>
                </a:solidFill>
              </a:rPr>
              <a:t>)</a:t>
            </a:r>
            <a:r>
              <a:rPr lang="ru-RU" sz="1800" dirty="0" smtClean="0">
                <a:solidFill>
                  <a:schemeClr val="bg1"/>
                </a:solidFill>
              </a:rPr>
              <a:t>также называется выпуклой вниз (вогнутой вверх).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 интервале выпуклости вверх (вогнутости вниз) производная функции убывает. На интервале выпуклости вниз (вогнутости вверх) производная </a:t>
            </a:r>
            <a:r>
              <a:rPr lang="ru-RU" sz="1800" i="1" dirty="0" err="1" smtClean="0">
                <a:solidFill>
                  <a:schemeClr val="bg1"/>
                </a:solidFill>
              </a:rPr>
              <a:t>f</a:t>
            </a:r>
            <a:r>
              <a:rPr lang="ru-RU" sz="1800" i="1" dirty="0" smtClean="0">
                <a:solidFill>
                  <a:schemeClr val="bg1"/>
                </a:solidFill>
              </a:rPr>
              <a:t>'(</a:t>
            </a:r>
            <a:r>
              <a:rPr lang="ru-RU" sz="1800" i="1" dirty="0" err="1" smtClean="0">
                <a:solidFill>
                  <a:schemeClr val="bg1"/>
                </a:solidFill>
              </a:rPr>
              <a:t>x</a:t>
            </a:r>
            <a:r>
              <a:rPr lang="ru-RU" sz="1800" i="1" dirty="0" smtClean="0">
                <a:solidFill>
                  <a:schemeClr val="bg1"/>
                </a:solidFill>
              </a:rPr>
              <a:t>) </a:t>
            </a:r>
            <a:r>
              <a:rPr lang="ru-RU" sz="1800" dirty="0" smtClean="0">
                <a:solidFill>
                  <a:schemeClr val="bg1"/>
                </a:solidFill>
              </a:rPr>
              <a:t>возрастает.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pPr>
              <a:buSzPct val="100000"/>
            </a:pPr>
            <a:r>
              <a:rPr lang="ru-RU" sz="3600" dirty="0" smtClean="0"/>
              <a:t>История возникновения дифференциального исчисления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57364"/>
            <a:ext cx="6743720" cy="4114800"/>
          </a:xfrm>
        </p:spPr>
        <p:txBody>
          <a:bodyPr/>
          <a:lstStyle/>
          <a:p>
            <a:r>
              <a:rPr lang="ru-RU" sz="2000" b="1" dirty="0" smtClean="0"/>
              <a:t>Дифференциальное </a:t>
            </a:r>
            <a:r>
              <a:rPr lang="ru-RU" sz="2000" b="1" dirty="0" smtClean="0"/>
              <a:t>исчисление -</a:t>
            </a:r>
            <a:r>
              <a:rPr lang="ru-RU" sz="2000" dirty="0" smtClean="0"/>
              <a:t> раздел математики, в котором изучаются производные и дифференциалы функций и их </a:t>
            </a:r>
            <a:r>
              <a:rPr lang="ru-RU" sz="2000" dirty="0" smtClean="0"/>
              <a:t>применение </a:t>
            </a:r>
            <a:r>
              <a:rPr lang="ru-RU" sz="2000" dirty="0" smtClean="0"/>
              <a:t>к исследованию функций.</a:t>
            </a:r>
            <a:endParaRPr lang="en-US" sz="2000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Оформление </a:t>
            </a:r>
            <a:r>
              <a:rPr lang="ru-RU" sz="1800" dirty="0" smtClean="0">
                <a:solidFill>
                  <a:schemeClr val="tx1"/>
                </a:solidFill>
              </a:rPr>
              <a:t>д</a:t>
            </a:r>
            <a:r>
              <a:rPr lang="ru-RU" sz="1800" dirty="0" smtClean="0">
                <a:solidFill>
                  <a:schemeClr val="tx1"/>
                </a:solidFill>
              </a:rPr>
              <a:t>ифференциального исчисления  </a:t>
            </a:r>
            <a:r>
              <a:rPr lang="ru-RU" sz="1800" dirty="0" smtClean="0">
                <a:solidFill>
                  <a:schemeClr val="tx1"/>
                </a:solidFill>
              </a:rPr>
              <a:t>в самостоятельную математическую дисциплину связано с именами И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u="sng" dirty="0" smtClean="0">
                <a:solidFill>
                  <a:schemeClr val="tx1"/>
                </a:solidFill>
                <a:hlinkClick r:id="rId2"/>
              </a:rPr>
              <a:t>Ньютона</a:t>
            </a:r>
            <a:r>
              <a:rPr lang="ru-RU" sz="1800" dirty="0" smtClean="0">
                <a:solidFill>
                  <a:schemeClr val="tx1"/>
                </a:solidFill>
              </a:rPr>
              <a:t> и Г. </a:t>
            </a:r>
            <a:r>
              <a:rPr lang="ru-RU" sz="1800" u="sng" dirty="0" smtClean="0">
                <a:solidFill>
                  <a:schemeClr val="tx1"/>
                </a:solidFill>
                <a:hlinkClick r:id="rId3"/>
              </a:rPr>
              <a:t>Лейбница</a:t>
            </a:r>
            <a:r>
              <a:rPr lang="ru-RU" sz="1800" dirty="0" smtClean="0">
                <a:solidFill>
                  <a:schemeClr val="tx1"/>
                </a:solidFill>
              </a:rPr>
              <a:t> (вторая половина 17 в.). Они сформулировали основные положения </a:t>
            </a:r>
            <a:r>
              <a:rPr lang="ru-RU" sz="1800" dirty="0" smtClean="0">
                <a:solidFill>
                  <a:schemeClr val="tx1"/>
                </a:solidFill>
              </a:rPr>
              <a:t>дифференциального исчисления </a:t>
            </a:r>
            <a:r>
              <a:rPr lang="ru-RU" sz="1800" dirty="0" smtClean="0">
                <a:solidFill>
                  <a:schemeClr val="tx1"/>
                </a:solidFill>
              </a:rPr>
              <a:t>и чётко указали на взаимно обратный характер операций дифференцирования и интегрирования. С этого времени </a:t>
            </a:r>
            <a:r>
              <a:rPr lang="ru-RU" sz="1800" dirty="0" err="1" smtClean="0">
                <a:solidFill>
                  <a:schemeClr val="tx1"/>
                </a:solidFill>
              </a:rPr>
              <a:t>д</a:t>
            </a:r>
            <a:r>
              <a:rPr lang="ru-RU" sz="1800" dirty="0" err="1" smtClean="0">
                <a:solidFill>
                  <a:schemeClr val="tx1"/>
                </a:solidFill>
              </a:rPr>
              <a:t>иф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исч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развивается в тесной связи с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u="sng" dirty="0" smtClean="0">
                <a:solidFill>
                  <a:schemeClr val="tx1"/>
                </a:solidFill>
                <a:hlinkClick r:id="rId4"/>
              </a:rPr>
              <a:t>интегральным исчислением</a:t>
            </a:r>
            <a:r>
              <a:rPr lang="ru-RU" sz="1800" dirty="0" smtClean="0">
                <a:solidFill>
                  <a:schemeClr val="tx1"/>
                </a:solidFill>
              </a:rPr>
              <a:t>, вместе с которым оно составляет основную часть математического анализа (или анализа бесконечно малых).</a:t>
            </a:r>
            <a:endParaRPr lang="ru-RU" sz="1800" dirty="0" smtClean="0">
              <a:solidFill>
                <a:schemeClr val="tx1"/>
              </a:solidFill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1506" name="Picture 2" descr="http://img0.liveinternet.ru/images/attach/c/0/53/326/53326181_IsaacNewton1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000240"/>
            <a:ext cx="1428760" cy="196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://upload.wikimedia.org/wikipedia/commons/6/6a/Gottfried_Wilhelm_von_Leibni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143380"/>
            <a:ext cx="1500198" cy="1898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Создание дифференциального и интегрального исчислений открыло новую эпоху в развитии математики. Оно повлекло за собой появление ряда математических дисциплин: теории рядов, теории дифференциальных уравнений, дифференциальной геометрии и вариационного исчисления. Методы математического анализа нашли применение во всех разделах математики. Неизмеримо расширилась область приложений математики к вопросам естествознания и техники. </a:t>
            </a:r>
            <a:r>
              <a:rPr lang="ru-RU" dirty="0" err="1" smtClean="0">
                <a:solidFill>
                  <a:schemeClr val="bg1"/>
                </a:solidFill>
              </a:rPr>
              <a:t>Диф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исч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зиждется на следующих важнейших понятиях математики, определение и исследование которых составляют предмет введения в математический анализ: </a:t>
            </a:r>
            <a:r>
              <a:rPr lang="ru-RU" u="sng" dirty="0" smtClean="0">
                <a:solidFill>
                  <a:schemeClr val="bg1"/>
                </a:solidFill>
                <a:hlinkClick r:id="rId2"/>
              </a:rPr>
              <a:t>действительные числа</a:t>
            </a:r>
            <a:r>
              <a:rPr lang="ru-RU" dirty="0" smtClean="0">
                <a:solidFill>
                  <a:schemeClr val="bg1"/>
                </a:solidFill>
              </a:rPr>
              <a:t> (числовая прямая), 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функция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sng" dirty="0" smtClean="0">
                <a:solidFill>
                  <a:schemeClr val="bg1"/>
                </a:solidFill>
                <a:hlinkClick r:id="rId4"/>
              </a:rPr>
              <a:t>предел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sng" dirty="0" smtClean="0">
                <a:solidFill>
                  <a:schemeClr val="bg1"/>
                </a:solidFill>
                <a:hlinkClick r:id="rId5"/>
              </a:rPr>
              <a:t>непрерывность</a:t>
            </a:r>
            <a:r>
              <a:rPr lang="ru-RU" dirty="0" smtClean="0">
                <a:solidFill>
                  <a:schemeClr val="bg1"/>
                </a:solidFill>
              </a:rPr>
              <a:t>. Все эти понятия выкристаллизовались и получили современное содержание в ходе развития и обоснования дифференциального и интегрального исчислений.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634318" cy="1143000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dirty="0" smtClean="0"/>
              <a:t>Производная и ее применение.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2071702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785926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Производной функции </a:t>
            </a:r>
            <a:r>
              <a:rPr lang="en-US" sz="3200" dirty="0" smtClean="0">
                <a:solidFill>
                  <a:schemeClr val="bg1"/>
                </a:solidFill>
              </a:rPr>
              <a:t>f</a:t>
            </a:r>
            <a:r>
              <a:rPr lang="ru-RU" sz="3200" dirty="0" smtClean="0">
                <a:solidFill>
                  <a:schemeClr val="bg1"/>
                </a:solidFill>
              </a:rPr>
              <a:t> в точке </a:t>
            </a:r>
            <a:r>
              <a:rPr lang="en-US" sz="3200" dirty="0" smtClean="0">
                <a:solidFill>
                  <a:schemeClr val="bg1"/>
                </a:solidFill>
              </a:rPr>
              <a:t>x </a:t>
            </a:r>
            <a:r>
              <a:rPr lang="ru-RU" sz="3200" dirty="0" smtClean="0">
                <a:solidFill>
                  <a:schemeClr val="bg1"/>
                </a:solidFill>
              </a:rPr>
              <a:t>называется предел отношения приращения функции к соответствующему приращению аргумента, когда приращение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аргумента стремится к нулю.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8" name="Picture 10" descr="http://animashky.ru/flist/obludi/47/1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000504"/>
            <a:ext cx="1144319" cy="19189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inkTgt spid="_x0000_s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inkTgt spid="_x0000_s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inkTgt spid="_x0000_s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Нахождение производной данной функции называется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дифференцированием.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42910" y="1285860"/>
          <a:ext cx="778674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Равнобедренный треугольник 9"/>
          <p:cNvSpPr/>
          <p:nvPr/>
        </p:nvSpPr>
        <p:spPr>
          <a:xfrm>
            <a:off x="6215074" y="3000372"/>
            <a:ext cx="285752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72198" y="3429000"/>
            <a:ext cx="285752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85918" y="4643446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285984" y="4643446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571868" y="5000636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143372" y="5000636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643570" y="5000636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162800" cy="1143000"/>
          </a:xfrm>
        </p:spPr>
        <p:txBody>
          <a:bodyPr/>
          <a:lstStyle/>
          <a:p>
            <a:r>
              <a:rPr lang="ru-RU" dirty="0" smtClean="0"/>
              <a:t>Основные правила дифференцирования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7529538" cy="65722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Производная суммы или разности нескольких функций равна сумме или разности производных этих функций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inkTgt spid="_x0000_s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inkTgt spid="_x0000_s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00042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ead Bold"/>
              </a:rPr>
              <a:t>2) Производная произведения равна сумме произведений производной первой функции на вторую  и производной второй функции на первую функцию  </a:t>
            </a:r>
            <a:endParaRPr lang="ru-RU" sz="3200" dirty="0">
              <a:solidFill>
                <a:schemeClr val="bg1"/>
              </a:solidFill>
              <a:latin typeface="Mea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457200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Следствие: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8" name="Picture 6" descr="http://animashky.ru/flist/obludi/43/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928934"/>
            <a:ext cx="1928826" cy="287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inkTgt spid="_x0000_s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inkTgt spid="_x0000_s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inkTgt spid="_x0000_s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inkTgt spid="_x0000_s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inkTgt spid="_x0000_s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inkTgt spid="_x0000_s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inkTgt spid="_x0000_s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inkTgt spid="_x0000_s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inkTgt spid="_x0000_s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inkTgt spid="_x0000_s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inkTgt spid="_x0000_s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inkTgt spid="_x0000_s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ead Bold"/>
              </a:rPr>
              <a:t>Производная частного равна дроби: </a:t>
            </a:r>
            <a:r>
              <a:rPr lang="ru-RU" sz="3200" dirty="0" smtClean="0">
                <a:solidFill>
                  <a:schemeClr val="bg1"/>
                </a:solidFill>
                <a:latin typeface="Mead Bold"/>
              </a:rPr>
              <a:t>числитель - </a:t>
            </a:r>
            <a:r>
              <a:rPr lang="ru-RU" sz="3200" dirty="0" smtClean="0">
                <a:solidFill>
                  <a:schemeClr val="bg1"/>
                </a:solidFill>
                <a:latin typeface="Mead Bold"/>
              </a:rPr>
              <a:t>это разность произведений производной первой функции на вторую и производной второй функции на первую, а в </a:t>
            </a:r>
            <a:r>
              <a:rPr lang="ru-RU" sz="3200" dirty="0" smtClean="0">
                <a:solidFill>
                  <a:schemeClr val="bg1"/>
                </a:solidFill>
                <a:latin typeface="Mead Bold"/>
              </a:rPr>
              <a:t>знаменателе - </a:t>
            </a:r>
            <a:r>
              <a:rPr lang="ru-RU" sz="3200" dirty="0" smtClean="0">
                <a:solidFill>
                  <a:schemeClr val="bg1"/>
                </a:solidFill>
                <a:latin typeface="Mead Bold"/>
              </a:rPr>
              <a:t>квадрат второй функции	</a:t>
            </a:r>
            <a:endParaRPr lang="ru-RU" sz="3200" dirty="0">
              <a:solidFill>
                <a:schemeClr val="bg1"/>
              </a:solidFill>
              <a:latin typeface="Mead Bold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inkTgt spid="_x0000_s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inkTgt spid="_x0000_s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inkTgt spid="_x0000_s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inkTgt spid="_x0000_s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inkTgt spid="_x0000_s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inkTgt spid="_x0000_s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inkTgt spid="_x0000_s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inkTgt spid="_x0000_s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inkTgt spid="_x0000_s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inkTgt spid="_x0000_s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inkTgt spid="_x0000_s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inkTgt spid="_x0000_s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inkTgt spid="_x0000_s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inkTgt spid="_x0000_s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inkTgt spid="_x0000_s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inkTgt spid="_x0000_s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inkTgt spid="_x0000_s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inkTgt spid="_x0000_s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inkTgt spid="_x0000_s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162800" cy="1143000"/>
          </a:xfrm>
        </p:spPr>
        <p:txBody>
          <a:bodyPr/>
          <a:lstStyle/>
          <a:p>
            <a:r>
              <a:rPr lang="ru-RU" dirty="0" smtClean="0"/>
              <a:t>Примеры </a:t>
            </a:r>
            <a:endParaRPr lang="ru-RU" dirty="0"/>
          </a:p>
        </p:txBody>
      </p:sp>
      <p:pic>
        <p:nvPicPr>
          <p:cNvPr id="39938" name="Picture 2" descr="http://www.allmath.ru/highermath/mathanalis/limits/limits/clip_image1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572032" cy="2313964"/>
          </a:xfrm>
          <a:prstGeom prst="rect">
            <a:avLst/>
          </a:prstGeom>
          <a:noFill/>
        </p:spPr>
      </p:pic>
      <p:pic>
        <p:nvPicPr>
          <p:cNvPr id="39940" name="Picture 4" descr="http://www.allmath.ru/highermath/mathanalis/limits/limits/clip_image1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214818"/>
            <a:ext cx="6400195" cy="1928826"/>
          </a:xfrm>
          <a:prstGeom prst="rect">
            <a:avLst/>
          </a:prstGeom>
          <a:noFill/>
        </p:spPr>
      </p:pic>
      <p:pic>
        <p:nvPicPr>
          <p:cNvPr id="43012" name="Picture 4" descr="http://animashky.ru/flist/obludi/43/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3116"/>
            <a:ext cx="1839011" cy="30289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386BDC-2047-46AF-AE89-3A60F42B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0</TotalTime>
  <Words>288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TS010336811</vt:lpstr>
      <vt:lpstr>История возникновения дифференциального исчисления </vt:lpstr>
      <vt:lpstr>История возникновения дифференциального исчисления </vt:lpstr>
      <vt:lpstr>Слайд 3</vt:lpstr>
      <vt:lpstr>    Производная и ее применение. </vt:lpstr>
      <vt:lpstr>Слайд 5</vt:lpstr>
      <vt:lpstr>Основные правила дифференцирования</vt:lpstr>
      <vt:lpstr>Слайд 7</vt:lpstr>
      <vt:lpstr>Слайд 8</vt:lpstr>
      <vt:lpstr>Примеры </vt:lpstr>
      <vt:lpstr>Формулы дифференцирования </vt:lpstr>
      <vt:lpstr> Дифференциал функции  </vt:lpstr>
      <vt:lpstr>Применение производной к исследованию функций  </vt:lpstr>
      <vt:lpstr>Слайд 13</vt:lpstr>
      <vt:lpstr>Слайд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dc:creator>LARISA</dc:creator>
  <cp:keywords/>
  <dc:description/>
  <cp:lastModifiedBy/>
  <cp:revision>1</cp:revision>
  <dcterms:created xsi:type="dcterms:W3CDTF">2012-03-30T12:12:50Z</dcterms:created>
  <dcterms:modified xsi:type="dcterms:W3CDTF">2012-04-17T17:38:46Z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