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977B77-6FBF-4D2F-B0B8-A797D5B63AB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C4C48E-59A3-4775-9D94-CAC812E78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85728"/>
            <a:ext cx="8062912" cy="1960585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РАЗДЕЛ 3. СТЕПЕННАЯ, ПОКАЗАТЕЛЬНАЯ И ЛОГАРИФМИЧЕСКАЯ ФУНКЦИИ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82192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§4. ЛОГАРИФМИЧЕСКАЯ ФУНКЦИЯ</a:t>
            </a:r>
            <a:endParaRPr lang="ru-RU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ru-RU" sz="2400" i="1" dirty="0" smtClean="0">
              <a:solidFill>
                <a:schemeClr val="accent6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6"/>
                </a:solidFill>
              </a:rPr>
              <a:t> Определение логарифмической функции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/>
                </a:solidFill>
              </a:rPr>
              <a:t> Основные свойства логарифмической функции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График </a:t>
            </a:r>
            <a:r>
              <a:rPr lang="ru-RU" sz="2400" dirty="0" smtClean="0">
                <a:solidFill>
                  <a:schemeClr val="accent6"/>
                </a:solidFill>
              </a:rPr>
              <a:t>логарифмической функции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Из </a:t>
            </a:r>
            <a:r>
              <a:rPr lang="ru-RU" sz="2400" dirty="0" smtClean="0">
                <a:solidFill>
                  <a:schemeClr val="accent6"/>
                </a:solidFill>
              </a:rPr>
              <a:t>истории логарифмов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Вопросы </a:t>
            </a:r>
            <a:r>
              <a:rPr lang="ru-RU" sz="2400" dirty="0" smtClean="0">
                <a:solidFill>
                  <a:schemeClr val="accent6"/>
                </a:solidFill>
              </a:rPr>
              <a:t>и задания</a:t>
            </a:r>
            <a:endParaRPr lang="ru-RU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42853"/>
            <a:ext cx="7239000" cy="928694"/>
          </a:xfrm>
        </p:spPr>
        <p:txBody>
          <a:bodyPr/>
          <a:lstStyle/>
          <a:p>
            <a:r>
              <a:rPr lang="ru-RU" dirty="0" smtClean="0"/>
              <a:t>Вопросы и задания: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8405842" cy="5357850"/>
          </a:xfrm>
        </p:spPr>
        <p:txBody>
          <a:bodyPr/>
          <a:lstStyle/>
          <a:p>
            <a:pPr marL="512064" indent="-457200">
              <a:buAutoNum type="arabicParenR"/>
            </a:pPr>
            <a:r>
              <a:rPr lang="ru-RU" dirty="0" smtClean="0"/>
              <a:t>Дайте определение логарифмической функции и перечислите её основные свойства.</a:t>
            </a:r>
          </a:p>
          <a:p>
            <a:pPr marL="512064" indent="-457200">
              <a:buAutoNum type="arabicParenR"/>
            </a:pPr>
            <a:r>
              <a:rPr lang="ru-RU" dirty="0" smtClean="0"/>
              <a:t>Постройте график функции:</a:t>
            </a:r>
          </a:p>
          <a:p>
            <a:pPr marL="512064" indent="-457200">
              <a:buAutoNum type="arabicParenR"/>
            </a:pPr>
            <a:endParaRPr lang="ru-RU" dirty="0" smtClean="0"/>
          </a:p>
          <a:p>
            <a:pPr marL="512064" indent="-457200">
              <a:buAutoNum type="arabicParenR"/>
            </a:pPr>
            <a:endParaRPr lang="ru-RU" dirty="0" smtClean="0"/>
          </a:p>
          <a:p>
            <a:pPr marL="512064" indent="-457200"/>
            <a:endParaRPr lang="ru-RU" dirty="0" smtClean="0"/>
          </a:p>
          <a:p>
            <a:pPr marL="512064" indent="-45720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3)</a:t>
            </a:r>
            <a:r>
              <a:rPr lang="ru-RU" dirty="0" smtClean="0"/>
              <a:t>   Какое из чисел больше:</a:t>
            </a:r>
          </a:p>
          <a:p>
            <a:pPr marL="512064" indent="-457200"/>
            <a:endParaRPr lang="ru-RU" dirty="0" smtClean="0"/>
          </a:p>
          <a:p>
            <a:pPr marL="512064" indent="-457200"/>
            <a:endParaRPr lang="ru-RU" dirty="0" smtClean="0"/>
          </a:p>
          <a:p>
            <a:pPr marL="512064" indent="-457200"/>
            <a:endParaRPr lang="ru-RU" dirty="0" smtClean="0"/>
          </a:p>
          <a:p>
            <a:pPr marL="512064" indent="-457200">
              <a:buAutoNum type="arabicParenR" startAt="4"/>
            </a:pPr>
            <a:r>
              <a:rPr lang="ru-RU" dirty="0" smtClean="0">
                <a:solidFill>
                  <a:schemeClr val="tx1"/>
                </a:solidFill>
              </a:rPr>
              <a:t>Решите графически уравнение:</a:t>
            </a:r>
          </a:p>
          <a:p>
            <a:pPr marL="512064" indent="-457200"/>
            <a:endParaRPr lang="ru-RU" dirty="0" smtClean="0">
              <a:solidFill>
                <a:schemeClr val="tx1"/>
              </a:solidFill>
            </a:endParaRPr>
          </a:p>
          <a:p>
            <a:pPr marL="512064" indent="-457200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2064" indent="-457200"/>
            <a:r>
              <a:rPr lang="ru-RU" dirty="0" smtClean="0"/>
              <a:t>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2357430"/>
          <a:ext cx="1857363" cy="833439"/>
        </p:xfrm>
        <a:graphic>
          <a:graphicData uri="http://schemas.openxmlformats.org/presentationml/2006/ole">
            <p:oleObj spid="_x0000_s19458" name="Формула" r:id="rId3" imgW="787320" imgH="457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786182" y="2214554"/>
          <a:ext cx="2143140" cy="1143008"/>
        </p:xfrm>
        <a:graphic>
          <a:graphicData uri="http://schemas.openxmlformats.org/presentationml/2006/ole">
            <p:oleObj spid="_x0000_s19459" name="Формула" r:id="rId4" imgW="1066680" imgH="7110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472" y="3786191"/>
          <a:ext cx="7546975" cy="1000131"/>
        </p:xfrm>
        <a:graphic>
          <a:graphicData uri="http://schemas.openxmlformats.org/presentationml/2006/ole">
            <p:oleObj spid="_x0000_s19461" name="Формула" r:id="rId5" imgW="3085920" imgH="58392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28662" y="5286388"/>
          <a:ext cx="6286544" cy="827984"/>
        </p:xfrm>
        <a:graphic>
          <a:graphicData uri="http://schemas.openxmlformats.org/presentationml/2006/ole">
            <p:oleObj spid="_x0000_s19462" name="Формула" r:id="rId6" imgW="26031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8405842" cy="1514462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функцию </a:t>
            </a:r>
            <a:r>
              <a:rPr lang="en-US" sz="2400" dirty="0" smtClean="0"/>
              <a:t>f(x)=           , </a:t>
            </a:r>
            <a:r>
              <a:rPr lang="ru-RU" sz="2400" dirty="0" smtClean="0"/>
              <a:t>называют логарифмической функцией с основанием а (</a:t>
            </a:r>
            <a:r>
              <a:rPr lang="ru-RU" sz="2400" dirty="0" err="1" smtClean="0"/>
              <a:t>а</a:t>
            </a:r>
            <a:r>
              <a:rPr lang="en-US" sz="2400" dirty="0" smtClean="0"/>
              <a:t>&gt;0</a:t>
            </a:r>
            <a:r>
              <a:rPr lang="ru-RU" sz="2400" dirty="0" smtClean="0"/>
              <a:t>;</a:t>
            </a:r>
            <a:r>
              <a:rPr lang="en-US" sz="2400" dirty="0" smtClean="0"/>
              <a:t> </a:t>
            </a:r>
            <a:r>
              <a:rPr lang="ru-RU" sz="2400" dirty="0" smtClean="0"/>
              <a:t>а</a:t>
            </a:r>
            <a:r>
              <a:rPr lang="ru-RU" sz="2400" dirty="0" smtClean="0"/>
              <a:t>≠1)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85992"/>
            <a:ext cx="6715172" cy="400052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Пример: </a:t>
            </a:r>
            <a:r>
              <a:rPr lang="en-US" sz="2400" dirty="0" smtClean="0"/>
              <a:t>       </a:t>
            </a:r>
            <a:r>
              <a:rPr lang="ru-RU" sz="2400" dirty="0" smtClean="0"/>
              <a:t>а)</a:t>
            </a:r>
            <a:r>
              <a:rPr lang="en-US" sz="2400" dirty="0" smtClean="0"/>
              <a:t> f(x)=</a:t>
            </a:r>
          </a:p>
          <a:p>
            <a:r>
              <a:rPr lang="en-US" sz="2400" dirty="0" smtClean="0"/>
              <a:t>                       </a:t>
            </a:r>
          </a:p>
          <a:p>
            <a:r>
              <a:rPr lang="en-US" sz="2400" dirty="0" smtClean="0"/>
              <a:t>                         </a:t>
            </a:r>
            <a:r>
              <a:rPr lang="ru-RU" sz="2400" dirty="0" smtClean="0"/>
              <a:t>б)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28926" y="3929066"/>
          <a:ext cx="3054546" cy="928694"/>
        </p:xfrm>
        <a:graphic>
          <a:graphicData uri="http://schemas.openxmlformats.org/presentationml/2006/ole">
            <p:oleObj spid="_x0000_s1028" name="Формула" r:id="rId3" imgW="1066680" imgH="34272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786050" y="928670"/>
          <a:ext cx="928687" cy="493712"/>
        </p:xfrm>
        <a:graphic>
          <a:graphicData uri="http://schemas.openxmlformats.org/presentationml/2006/ole">
            <p:oleObj spid="_x0000_s1030" name="Формула" r:id="rId4" imgW="406080" imgH="2286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714744" y="3071809"/>
          <a:ext cx="1428760" cy="759563"/>
        </p:xfrm>
        <a:graphic>
          <a:graphicData uri="http://schemas.openxmlformats.org/presentationml/2006/ole">
            <p:oleObj spid="_x0000_s1031" name="Формула" r:id="rId5" imgW="406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свойства логарифмической функции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928802"/>
            <a:ext cx="8405842" cy="4286280"/>
          </a:xfrm>
        </p:spPr>
        <p:txBody>
          <a:bodyPr/>
          <a:lstStyle/>
          <a:p>
            <a:r>
              <a:rPr lang="ru-RU" dirty="0" smtClean="0"/>
              <a:t>1) Область определения логарифмической функции – множество всех положительных чисел      т.е.                               </a:t>
            </a:r>
          </a:p>
          <a:p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2) Множество значений логарифмической функции - множество всех действительных чисел </a:t>
            </a:r>
            <a:r>
              <a:rPr lang="en-US" dirty="0" smtClean="0"/>
              <a:t>R,</a:t>
            </a:r>
            <a:r>
              <a:rPr lang="ru-RU" dirty="0" smtClean="0"/>
              <a:t> т.е.Е(</a:t>
            </a:r>
            <a:r>
              <a:rPr lang="en-US" dirty="0" smtClean="0"/>
              <a:t>f</a:t>
            </a:r>
            <a:r>
              <a:rPr lang="ru-RU" dirty="0" smtClean="0"/>
              <a:t>)</a:t>
            </a:r>
            <a:r>
              <a:rPr lang="en-US" dirty="0" smtClean="0"/>
              <a:t>=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286512" y="2285992"/>
          <a:ext cx="2025650" cy="438150"/>
        </p:xfrm>
        <a:graphic>
          <a:graphicData uri="http://schemas.openxmlformats.org/presentationml/2006/ole">
            <p:oleObj spid="_x0000_s2050" name="Формула" r:id="rId3" imgW="93960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58016" y="3643314"/>
          <a:ext cx="1376362" cy="387350"/>
        </p:xfrm>
        <a:graphic>
          <a:graphicData uri="http://schemas.openxmlformats.org/presentationml/2006/ole">
            <p:oleObj spid="_x0000_s2051" name="Формула" r:id="rId4" imgW="5839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572132" y="2285992"/>
          <a:ext cx="285752" cy="357190"/>
        </p:xfrm>
        <a:graphic>
          <a:graphicData uri="http://schemas.openxmlformats.org/presentationml/2006/ole">
            <p:oleObj spid="_x0000_s2053" name="Формула" r:id="rId5" imgW="2030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48652" cy="4510108"/>
          </a:xfrm>
        </p:spPr>
        <p:txBody>
          <a:bodyPr/>
          <a:lstStyle/>
          <a:p>
            <a:r>
              <a:rPr lang="en-US" dirty="0" smtClean="0"/>
              <a:t>3)</a:t>
            </a:r>
            <a:r>
              <a:rPr lang="ru-RU" dirty="0" smtClean="0"/>
              <a:t> Логарифмическая функция на всей области определения </a:t>
            </a:r>
            <a:r>
              <a:rPr lang="ru-RU" u="sng" dirty="0" smtClean="0"/>
              <a:t>возрастает, </a:t>
            </a:r>
            <a:r>
              <a:rPr lang="ru-RU" dirty="0" smtClean="0"/>
              <a:t>если </a:t>
            </a:r>
            <a:r>
              <a:rPr lang="ru-RU" u="sng" dirty="0" smtClean="0"/>
              <a:t>а</a:t>
            </a:r>
            <a:r>
              <a:rPr lang="en-US" u="sng" dirty="0" smtClean="0"/>
              <a:t>&gt;1</a:t>
            </a:r>
            <a:endParaRPr lang="ru-RU" u="sng" dirty="0" smtClean="0"/>
          </a:p>
          <a:p>
            <a:endParaRPr lang="ru-RU" u="sng" dirty="0" smtClean="0"/>
          </a:p>
          <a:p>
            <a:r>
              <a:rPr lang="ru-RU" dirty="0" smtClean="0"/>
              <a:t>   Логарифмическая функция на всей области определения </a:t>
            </a:r>
            <a:r>
              <a:rPr lang="ru-RU" u="sng" dirty="0" smtClean="0"/>
              <a:t>убывает</a:t>
            </a:r>
            <a:r>
              <a:rPr lang="ru-RU" dirty="0" smtClean="0"/>
              <a:t>, если </a:t>
            </a:r>
            <a:r>
              <a:rPr lang="ru-RU" u="sng" dirty="0" smtClean="0"/>
              <a:t>0</a:t>
            </a:r>
            <a:r>
              <a:rPr lang="en-US" u="sng" dirty="0" smtClean="0"/>
              <a:t>&lt;a&lt;1.</a:t>
            </a:r>
            <a:endParaRPr lang="ru-RU" u="sng" dirty="0" smtClean="0"/>
          </a:p>
          <a:p>
            <a:endParaRPr lang="ru-RU" u="sng" dirty="0" smtClean="0"/>
          </a:p>
          <a:p>
            <a:r>
              <a:rPr lang="ru-RU" dirty="0" smtClean="0"/>
              <a:t>4) Логарифмическая функция не является четной и не является не четной, т.е.</a:t>
            </a:r>
          </a:p>
          <a:p>
            <a:endParaRPr lang="ru-RU" u="sng" dirty="0" smtClean="0"/>
          </a:p>
          <a:p>
            <a:endParaRPr lang="ru-RU" u="sng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643306" y="4143380"/>
          <a:ext cx="2071702" cy="926814"/>
        </p:xfrm>
        <a:graphic>
          <a:graphicData uri="http://schemas.openxmlformats.org/presentationml/2006/ole">
            <p:oleObj spid="_x0000_s3074" name="Формула" r:id="rId3" imgW="965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334404" cy="5010174"/>
          </a:xfrm>
        </p:spPr>
        <p:txBody>
          <a:bodyPr>
            <a:normAutofit/>
          </a:bodyPr>
          <a:lstStyle/>
          <a:p>
            <a:r>
              <a:rPr lang="ru-RU" dirty="0" smtClean="0"/>
              <a:t>5) Логарифмическая функция непрерывна</a:t>
            </a:r>
          </a:p>
          <a:p>
            <a:endParaRPr lang="ru-RU" dirty="0" smtClean="0"/>
          </a:p>
          <a:p>
            <a:r>
              <a:rPr lang="ru-RU" dirty="0" smtClean="0"/>
              <a:t>6) График функции проходит через </a:t>
            </a:r>
            <a:r>
              <a:rPr lang="ru-RU" dirty="0" smtClean="0"/>
              <a:t>точку  ( 1; 0 )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                                                                   </a:t>
            </a:r>
            <a:r>
              <a:rPr lang="en-US" dirty="0" smtClean="0"/>
              <a:t>      y</a:t>
            </a:r>
            <a:r>
              <a:rPr lang="ru-RU" dirty="0" smtClean="0"/>
              <a:t> 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x                                                                         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>
            <a:off x="-143305" y="4714487"/>
            <a:ext cx="242889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57224" y="5715016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16372393">
            <a:off x="678759" y="4503383"/>
            <a:ext cx="4357718" cy="307183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85852" y="5715016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728" y="53578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342900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4143372" y="5000636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86380" y="5786454"/>
            <a:ext cx="38576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29718" y="585789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 rot="11340289">
            <a:off x="5987019" y="1847889"/>
            <a:ext cx="4143404" cy="47149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429388" y="57150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715140" y="52863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786050" y="5929330"/>
          <a:ext cx="1071570" cy="672358"/>
        </p:xfrm>
        <a:graphic>
          <a:graphicData uri="http://schemas.openxmlformats.org/presentationml/2006/ole">
            <p:oleObj spid="_x0000_s17410" name="Формула" r:id="rId3" imgW="647640" imgH="4060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7429520" y="5857892"/>
          <a:ext cx="1109668" cy="696262"/>
        </p:xfrm>
        <a:graphic>
          <a:graphicData uri="http://schemas.openxmlformats.org/presentationml/2006/ole">
            <p:oleObj spid="_x0000_s17411" name="Формула" r:id="rId4" imgW="64764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477280" cy="1633539"/>
          </a:xfrm>
        </p:spPr>
        <p:txBody>
          <a:bodyPr>
            <a:noAutofit/>
          </a:bodyPr>
          <a:lstStyle/>
          <a:p>
            <a:r>
              <a:rPr lang="ru-RU" sz="2800" dirty="0" smtClean="0"/>
              <a:t>Графики </a:t>
            </a:r>
            <a:r>
              <a:rPr lang="ru-RU" sz="2800" u="sng" dirty="0" smtClean="0"/>
              <a:t>показательной </a:t>
            </a:r>
            <a:r>
              <a:rPr lang="ru-RU" sz="2800" dirty="0" smtClean="0"/>
              <a:t> и </a:t>
            </a:r>
            <a:r>
              <a:rPr lang="ru-RU" sz="2800" u="sng" dirty="0" smtClean="0"/>
              <a:t>логарифмической </a:t>
            </a:r>
            <a:r>
              <a:rPr lang="ru-RU" sz="2800" dirty="0" smtClean="0"/>
              <a:t>функций, имеющих одинаковое основание </a:t>
            </a:r>
            <a:r>
              <a:rPr lang="ru-RU" sz="2800" u="sng" dirty="0" smtClean="0"/>
              <a:t>симметричны относительно прямой </a:t>
            </a:r>
            <a:r>
              <a:rPr lang="en-US" sz="2800" u="sng" dirty="0" smtClean="0"/>
              <a:t>y=x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>
            <a:off x="-464379" y="4179099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596" y="4857760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42910" y="3000372"/>
            <a:ext cx="3071834" cy="2714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4961490">
            <a:off x="-2107421" y="474356"/>
            <a:ext cx="4214842" cy="43576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8378559">
            <a:off x="-373850" y="4875953"/>
            <a:ext cx="7786742" cy="4786346"/>
          </a:xfrm>
          <a:prstGeom prst="arc">
            <a:avLst>
              <a:gd name="adj1" fmla="val 16200000"/>
              <a:gd name="adj2" fmla="val 2123732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4572000" y="4214818"/>
            <a:ext cx="39290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00694" y="4929198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929322" y="3143248"/>
            <a:ext cx="2643206" cy="23574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0800000">
            <a:off x="6000760" y="-1071594"/>
            <a:ext cx="4429156" cy="585791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idx="1"/>
          </p:nvPr>
        </p:nvSpPr>
        <p:spPr>
          <a:xfrm rot="12258356">
            <a:off x="6587891" y="1793633"/>
            <a:ext cx="8405813" cy="5010150"/>
          </a:xfrm>
          <a:prstGeom prst="arc">
            <a:avLst>
              <a:gd name="adj1" fmla="val 1728188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1571604" y="407194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500298" y="485776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500826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00958" y="485776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142976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714744" y="521495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142976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643174" y="485776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286512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8358214" y="51435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500298" y="5429264"/>
          <a:ext cx="1214446" cy="762852"/>
        </p:xfrm>
        <a:graphic>
          <a:graphicData uri="http://schemas.openxmlformats.org/presentationml/2006/ole">
            <p:oleObj spid="_x0000_s18434" name="Формула" r:id="rId3" imgW="647640" imgH="40608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429500" y="5857875"/>
          <a:ext cx="1109663" cy="696913"/>
        </p:xfrm>
        <a:graphic>
          <a:graphicData uri="http://schemas.openxmlformats.org/presentationml/2006/ole">
            <p:oleObj spid="_x0000_s18435" name="Формула" r:id="rId4" imgW="647640" imgH="406080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3071802" y="2143116"/>
          <a:ext cx="1126338" cy="614366"/>
        </p:xfrm>
        <a:graphic>
          <a:graphicData uri="http://schemas.openxmlformats.org/presentationml/2006/ole">
            <p:oleObj spid="_x0000_s18436" name="Формула" r:id="rId5" imgW="419040" imgH="2286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072199" y="1428737"/>
          <a:ext cx="1047018" cy="571504"/>
        </p:xfrm>
        <a:graphic>
          <a:graphicData uri="http://schemas.openxmlformats.org/presentationml/2006/ole">
            <p:oleObj spid="_x0000_s18437" name="Формула" r:id="rId6" imgW="4190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Из истории логарифмов</a:t>
            </a:r>
            <a:endParaRPr lang="ru-RU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91528" cy="4224356"/>
          </a:xfrm>
        </p:spPr>
        <p:txBody>
          <a:bodyPr>
            <a:normAutofit/>
          </a:bodyPr>
          <a:lstStyle/>
          <a:p>
            <a:r>
              <a:rPr lang="ru-RU" dirty="0" smtClean="0"/>
              <a:t>В течение </a:t>
            </a:r>
            <a:r>
              <a:rPr lang="en-US" dirty="0" smtClean="0"/>
              <a:t>XVI </a:t>
            </a:r>
            <a:r>
              <a:rPr lang="ru-RU" dirty="0" smtClean="0"/>
              <a:t>в. резко возрос объём приближенных вычислений в ходе решения разных задач, в первую очередь задач астрономии, физики , термодинамики, механики. Наибольшие проблемы возникали при выполнении операций умножения и деления.</a:t>
            </a:r>
          </a:p>
          <a:p>
            <a:endParaRPr lang="en-US" b="1" i="1" dirty="0" smtClean="0"/>
          </a:p>
          <a:p>
            <a:r>
              <a:rPr lang="ru-RU" b="1" i="1" dirty="0" smtClean="0"/>
              <a:t>« Открытие </a:t>
            </a:r>
            <a:r>
              <a:rPr lang="ru-RU" b="1" i="1" u="sng" dirty="0" smtClean="0"/>
              <a:t>логарифмов</a:t>
            </a:r>
            <a:r>
              <a:rPr lang="ru-RU" b="1" i="1" dirty="0" smtClean="0"/>
              <a:t>, сводящее умножение и деление чисел к сложению и вычислению их логарифмов удлинило жизнь вычислителей».</a:t>
            </a:r>
          </a:p>
          <a:p>
            <a:endParaRPr lang="ru-RU" b="1" i="1" dirty="0" smtClean="0"/>
          </a:p>
          <a:p>
            <a:pPr algn="r"/>
            <a:r>
              <a:rPr lang="ru-RU" b="1" i="1" dirty="0" smtClean="0"/>
              <a:t>                                                       (Лаплас)</a:t>
            </a:r>
            <a:endParaRPr lang="ru-RU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Первые таблицы логарифмов составлены независимо друг от друга шотландским математиком  Дж.Непером(1550-1617 </a:t>
            </a:r>
            <a:r>
              <a:rPr lang="ru-RU" sz="2400" dirty="0" smtClean="0"/>
              <a:t>г</a:t>
            </a:r>
            <a:r>
              <a:rPr lang="en-US" sz="2400" dirty="0" smtClean="0"/>
              <a:t>.</a:t>
            </a:r>
            <a:r>
              <a:rPr lang="ru-RU" sz="2400" dirty="0" smtClean="0"/>
              <a:t>г</a:t>
            </a:r>
            <a:r>
              <a:rPr lang="en-US" sz="2400" dirty="0" smtClean="0"/>
              <a:t>.</a:t>
            </a:r>
            <a:r>
              <a:rPr lang="ru-RU" sz="2400" dirty="0" smtClean="0"/>
              <a:t>) </a:t>
            </a:r>
            <a:r>
              <a:rPr lang="ru-RU" sz="2400" dirty="0" smtClean="0"/>
              <a:t>и швейцарцем И</a:t>
            </a:r>
            <a:r>
              <a:rPr lang="ru-RU" sz="2400" dirty="0" smtClean="0"/>
              <a:t>. </a:t>
            </a:r>
            <a:r>
              <a:rPr lang="ru-RU" sz="2400" dirty="0" err="1" smtClean="0"/>
              <a:t>Бюрги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smtClean="0"/>
              <a:t>1552-1632</a:t>
            </a:r>
            <a:r>
              <a:rPr lang="en-US" sz="2400" dirty="0" smtClean="0"/>
              <a:t> </a:t>
            </a:r>
            <a:r>
              <a:rPr lang="ru-RU" sz="2400" dirty="0" smtClean="0"/>
              <a:t>г.г.)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Дж.Непер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</a:t>
            </a:r>
            <a:r>
              <a:rPr lang="ru-RU" dirty="0" err="1" smtClean="0"/>
              <a:t>И.Бюрги</a:t>
            </a:r>
            <a:endParaRPr lang="ru-RU" dirty="0" smtClean="0"/>
          </a:p>
        </p:txBody>
      </p:sp>
      <p:pic>
        <p:nvPicPr>
          <p:cNvPr id="19458" name="Picture 2" descr="http://im5-tub.yandex.net/i?id=95535434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2786082" cy="3020428"/>
          </a:xfrm>
          <a:prstGeom prst="rect">
            <a:avLst/>
          </a:prstGeom>
          <a:noFill/>
        </p:spPr>
      </p:pic>
      <p:pic>
        <p:nvPicPr>
          <p:cNvPr id="19460" name="Picture 4" descr="http://im5-tub.yandex.net/i?id=107392848-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928802"/>
            <a:ext cx="2928958" cy="3143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7286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28670"/>
            <a:ext cx="8548718" cy="5643602"/>
          </a:xfrm>
        </p:spPr>
        <p:txBody>
          <a:bodyPr/>
          <a:lstStyle/>
          <a:p>
            <a:pPr algn="ctr"/>
            <a:r>
              <a:rPr lang="ru-RU" dirty="0" smtClean="0"/>
              <a:t>Логарифмы быстро вошли в практику.</a:t>
            </a:r>
          </a:p>
          <a:p>
            <a:endParaRPr lang="en-US" smtClean="0"/>
          </a:p>
          <a:p>
            <a:r>
              <a:rPr lang="ru-RU" smtClean="0"/>
              <a:t>Изобретатели </a:t>
            </a:r>
            <a:r>
              <a:rPr lang="ru-RU" dirty="0" smtClean="0"/>
              <a:t>логарифмов не ограничились разработкой теории. 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Таблицы логарифмов 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это новое практическое средство, повысившее производительность труда вычислителей.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Таблицы логарифмов Д.Непера были изданы в книгах: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«Описание удивительной таблицы логарифмов» (1614г)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«Устройство удивительной таблицы логарифмов»(1619г)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Английский математик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Д.Гантер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изобрёл в 1623г. Первую логарифмическую линейку, ставшую рабочим инструментом для многих поколений.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</TotalTime>
  <Words>360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Яркая</vt:lpstr>
      <vt:lpstr>Формула</vt:lpstr>
      <vt:lpstr>РАЗДЕЛ 3. СТЕПЕННАЯ, ПОКАЗАТЕЛЬНАЯ И ЛОГАРИФМИЧЕСКАЯ ФУНКЦИИ</vt:lpstr>
      <vt:lpstr>Определение:  функцию f(x)=           , называют логарифмической функцией с основанием а (а&gt;0; а≠1)</vt:lpstr>
      <vt:lpstr>Основные свойства логарифмической функции</vt:lpstr>
      <vt:lpstr>Слайд 4</vt:lpstr>
      <vt:lpstr>Слайд 5</vt:lpstr>
      <vt:lpstr>Графики показательной  и логарифмической функций, имеющих одинаковое основание симметричны относительно прямой y=x</vt:lpstr>
      <vt:lpstr>Из истории логарифмов</vt:lpstr>
      <vt:lpstr>Первые таблицы логарифмов составлены независимо друг от друга шотландским математиком  Дж.Непером(1550-1617 г.г.) и швейцарцем И. Бюрги (1552-1632 г.г.) </vt:lpstr>
      <vt:lpstr> </vt:lpstr>
      <vt:lpstr>Вопросы и задания: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СТЕПЕННАЯ, ПОКАЗАТЕЛЬНАЯ И ЛОГАРИФМИЧЕСКАЯ ФУНКЦИИ</dc:title>
  <dc:creator>пользователь</dc:creator>
  <cp:lastModifiedBy>CHrn</cp:lastModifiedBy>
  <cp:revision>17</cp:revision>
  <dcterms:created xsi:type="dcterms:W3CDTF">2010-11-17T15:16:20Z</dcterms:created>
  <dcterms:modified xsi:type="dcterms:W3CDTF">2010-11-28T09:01:11Z</dcterms:modified>
</cp:coreProperties>
</file>