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706C-711E-422C-8EB4-9558C28C5216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ED7C-52C1-4AD7-92F1-9A8EB8BD0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706C-711E-422C-8EB4-9558C28C5216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ED7C-52C1-4AD7-92F1-9A8EB8BD0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706C-711E-422C-8EB4-9558C28C5216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ED7C-52C1-4AD7-92F1-9A8EB8BD0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706C-711E-422C-8EB4-9558C28C5216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ED7C-52C1-4AD7-92F1-9A8EB8BD0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706C-711E-422C-8EB4-9558C28C5216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ED7C-52C1-4AD7-92F1-9A8EB8BD0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706C-711E-422C-8EB4-9558C28C5216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ED7C-52C1-4AD7-92F1-9A8EB8BD0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706C-711E-422C-8EB4-9558C28C5216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ED7C-52C1-4AD7-92F1-9A8EB8BD0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706C-711E-422C-8EB4-9558C28C5216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ED7C-52C1-4AD7-92F1-9A8EB8BD0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706C-711E-422C-8EB4-9558C28C5216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ED7C-52C1-4AD7-92F1-9A8EB8BD0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706C-711E-422C-8EB4-9558C28C5216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ED7C-52C1-4AD7-92F1-9A8EB8BD0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706C-711E-422C-8EB4-9558C28C5216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AFED7C-52C1-4AD7-92F1-9A8EB8BD0C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03706C-711E-422C-8EB4-9558C28C5216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AFED7C-52C1-4AD7-92F1-9A8EB8BD0C6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8253442" cy="150019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Раздел 3.Степенная, показательная и логарифмическая функция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928802"/>
            <a:ext cx="7854696" cy="442915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B0F0"/>
                </a:solidFill>
              </a:rPr>
              <a:t>§3. </a:t>
            </a:r>
            <a:r>
              <a:rPr lang="ru-RU" sz="3200" u="sng" dirty="0" smtClean="0">
                <a:solidFill>
                  <a:srgbClr val="00B0F0"/>
                </a:solidFill>
              </a:rPr>
              <a:t>Логарифмы и их свойства</a:t>
            </a:r>
            <a:endParaRPr lang="ru-RU" sz="3200" dirty="0" smtClean="0">
              <a:solidFill>
                <a:srgbClr val="00B0F0"/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404601" y="3122069"/>
            <a:ext cx="6882175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rbel" pitchFamily="34" charset="0"/>
                <a:ea typeface="Corbel" pitchFamily="34" charset="0"/>
                <a:cs typeface="Times New Roman" pitchFamily="18" charset="0"/>
              </a:rPr>
              <a:t>Определение логарифма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rbel" pitchFamily="34" charset="0"/>
                <a:ea typeface="Corbel" pitchFamily="34" charset="0"/>
                <a:cs typeface="Times New Roman" pitchFamily="18" charset="0"/>
              </a:rPr>
              <a:t>Основное логарифмическое тождество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rbel" pitchFamily="34" charset="0"/>
                <a:ea typeface="Corbel" pitchFamily="34" charset="0"/>
                <a:cs typeface="Times New Roman" pitchFamily="18" charset="0"/>
              </a:rPr>
              <a:t>Основные свойства логарифмов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rbel" pitchFamily="34" charset="0"/>
                <a:ea typeface="Corbel" pitchFamily="34" charset="0"/>
                <a:cs typeface="Times New Roman" pitchFamily="18" charset="0"/>
              </a:rPr>
              <a:t>Формула перехода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rbel" pitchFamily="34" charset="0"/>
                <a:ea typeface="Corbel" pitchFamily="34" charset="0"/>
                <a:cs typeface="Times New Roman" pitchFamily="18" charset="0"/>
              </a:rPr>
              <a:t>Логарифмирование и потенцирование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785818"/>
          </a:xfrm>
        </p:spPr>
        <p:txBody>
          <a:bodyPr/>
          <a:lstStyle/>
          <a:p>
            <a:r>
              <a:rPr lang="ru-RU" sz="2800" dirty="0" smtClean="0"/>
              <a:t>ВЫЧИСЛИТЕ: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352" y="714356"/>
            <a:ext cx="7772400" cy="557216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А)</a:t>
            </a:r>
          </a:p>
          <a:p>
            <a:r>
              <a:rPr lang="ru-RU" dirty="0" smtClean="0"/>
              <a:t>Б)</a:t>
            </a:r>
          </a:p>
          <a:p>
            <a:endParaRPr lang="ru-RU" dirty="0" smtClean="0"/>
          </a:p>
          <a:p>
            <a:r>
              <a:rPr lang="ru-RU" dirty="0" smtClean="0"/>
              <a:t>В)</a:t>
            </a:r>
          </a:p>
          <a:p>
            <a:endParaRPr lang="ru-RU" dirty="0" smtClean="0"/>
          </a:p>
          <a:p>
            <a:r>
              <a:rPr lang="ru-RU" dirty="0" smtClean="0"/>
              <a:t>Г)</a:t>
            </a:r>
          </a:p>
          <a:p>
            <a:endParaRPr lang="ru-RU" dirty="0" smtClean="0"/>
          </a:p>
          <a:p>
            <a:r>
              <a:rPr lang="ru-RU" dirty="0" smtClean="0"/>
              <a:t>Д)</a:t>
            </a:r>
          </a:p>
          <a:p>
            <a:endParaRPr lang="ru-RU" dirty="0" smtClean="0"/>
          </a:p>
          <a:p>
            <a:r>
              <a:rPr lang="ru-RU" dirty="0" smtClean="0"/>
              <a:t>Е)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Ж)</a:t>
            </a:r>
          </a:p>
          <a:p>
            <a:endParaRPr lang="ru-RU" dirty="0" smtClean="0"/>
          </a:p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rbe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714356"/>
            <a:ext cx="1876425" cy="447675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447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1142984"/>
            <a:ext cx="2486025" cy="447675"/>
          </a:xfrm>
          <a:prstGeom prst="rect">
            <a:avLst/>
          </a:prstGeom>
          <a:noFill/>
        </p:spPr>
      </p:pic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1714488"/>
            <a:ext cx="2228850" cy="800100"/>
          </a:xfrm>
          <a:prstGeom prst="rect">
            <a:avLst/>
          </a:prstGeom>
          <a:noFill/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2786058"/>
            <a:ext cx="2057400" cy="447675"/>
          </a:xfrm>
          <a:prstGeom prst="rect">
            <a:avLst/>
          </a:prstGeom>
          <a:noFill/>
        </p:spPr>
      </p:pic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3429000"/>
            <a:ext cx="1524000" cy="876300"/>
          </a:xfrm>
          <a:prstGeom prst="rect">
            <a:avLst/>
          </a:prstGeom>
          <a:noFill/>
        </p:spPr>
      </p:pic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4357694"/>
            <a:ext cx="2486025" cy="447675"/>
          </a:xfrm>
          <a:prstGeom prst="rect">
            <a:avLst/>
          </a:prstGeom>
          <a:noFill/>
        </p:spPr>
      </p:pic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857760"/>
            <a:ext cx="1009650" cy="876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357166"/>
            <a:ext cx="7772400" cy="6215106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714356"/>
            <a:ext cx="82868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u="sng" dirty="0" smtClean="0">
                <a:solidFill>
                  <a:srgbClr val="FFFF00"/>
                </a:solidFill>
              </a:rPr>
              <a:t>Определение логарифма</a:t>
            </a: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ru-RU" sz="2800" i="1" u="sng" dirty="0" smtClean="0">
                <a:solidFill>
                  <a:srgbClr val="FFFF00"/>
                </a:solidFill>
              </a:rPr>
              <a:t>Логарифмом числа   по основанию а </a:t>
            </a:r>
            <a:r>
              <a:rPr lang="ru-RU" sz="2800" i="1" dirty="0" smtClean="0"/>
              <a:t>называется показатель степени, в которую нужно возвести основание а, чтобы получить число </a:t>
            </a:r>
            <a:r>
              <a:rPr lang="en-US" sz="2800" i="1" dirty="0" smtClean="0"/>
              <a:t>  b</a:t>
            </a:r>
            <a:r>
              <a:rPr lang="ru-RU" sz="2800" i="1" dirty="0" smtClean="0"/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 smtClean="0"/>
              <a:t> </a:t>
            </a:r>
            <a:endParaRPr lang="en-US" sz="2800" i="1" dirty="0" smtClean="0"/>
          </a:p>
          <a:p>
            <a:r>
              <a:rPr lang="ru-RU" sz="2800" dirty="0" smtClean="0"/>
              <a:t>Обозначение логарифма числа </a:t>
            </a:r>
            <a:r>
              <a:rPr lang="en-US" sz="2800" i="1" dirty="0" smtClean="0"/>
              <a:t>b</a:t>
            </a:r>
            <a:r>
              <a:rPr lang="ru-RU" sz="2800" dirty="0" smtClean="0"/>
              <a:t> </a:t>
            </a:r>
            <a:r>
              <a:rPr lang="ru-RU" sz="2800" dirty="0" smtClean="0"/>
              <a:t>по основанию </a:t>
            </a:r>
            <a:r>
              <a:rPr lang="ru-RU" sz="2800" i="1" dirty="0" smtClean="0"/>
              <a:t>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    </a:t>
            </a:r>
            <a:r>
              <a:rPr lang="en-US" sz="2800" dirty="0" smtClean="0"/>
              <a:t>       </a:t>
            </a:r>
          </a:p>
          <a:p>
            <a:endParaRPr lang="en-US" sz="2800" dirty="0"/>
          </a:p>
          <a:p>
            <a:pPr algn="ctr"/>
            <a:r>
              <a:rPr lang="ru-RU" sz="2800" dirty="0" smtClean="0"/>
              <a:t> </a:t>
            </a:r>
            <a:r>
              <a:rPr lang="en-US" sz="2800" dirty="0" smtClean="0"/>
              <a:t>  </a:t>
            </a:r>
            <a:r>
              <a:rPr lang="ru-RU" sz="2800" dirty="0" smtClean="0"/>
              <a:t>( </a:t>
            </a:r>
            <a:r>
              <a:rPr lang="en-US" sz="2800" dirty="0" smtClean="0"/>
              <a:t>b</a:t>
            </a:r>
            <a:r>
              <a:rPr lang="ru-RU" sz="2800" dirty="0" smtClean="0"/>
              <a:t> </a:t>
            </a:r>
            <a:r>
              <a:rPr lang="ru-RU" sz="2800" i="1" dirty="0" smtClean="0"/>
              <a:t>&gt;0; а&gt;0; </a:t>
            </a:r>
            <a:r>
              <a:rPr lang="ru-RU" sz="2800" i="1" dirty="0" smtClean="0"/>
              <a:t>а≠</a:t>
            </a:r>
            <a:r>
              <a:rPr lang="en-US" sz="2800" i="1" dirty="0" smtClean="0"/>
              <a:t> 1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4643446"/>
            <a:ext cx="809625" cy="44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85728"/>
            <a:ext cx="7772400" cy="1928826"/>
          </a:xfrm>
        </p:spPr>
        <p:txBody>
          <a:bodyPr/>
          <a:lstStyle/>
          <a:p>
            <a:pPr algn="ctr"/>
            <a:r>
              <a:rPr lang="ru-RU" sz="4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Основное логарифмическое тождество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352" y="2071678"/>
            <a:ext cx="7772400" cy="4000528"/>
          </a:xfrm>
        </p:spPr>
        <p:txBody>
          <a:bodyPr/>
          <a:lstStyle/>
          <a:p>
            <a:pPr algn="ctr"/>
            <a:r>
              <a:rPr lang="ru-RU" dirty="0" smtClean="0"/>
              <a:t>Формула</a:t>
            </a:r>
          </a:p>
          <a:p>
            <a:r>
              <a:rPr lang="en-US" dirty="0" smtClean="0"/>
              <a:t>                                       = b</a:t>
            </a:r>
            <a:r>
              <a:rPr lang="ru-RU" dirty="0" smtClean="0"/>
              <a:t> где  </a:t>
            </a:r>
            <a:r>
              <a:rPr lang="ru-RU" i="1" dirty="0" smtClean="0"/>
              <a:t> &gt;0; а&gt;0; а </a:t>
            </a:r>
            <a:endParaRPr lang="ru-RU" dirty="0" smtClean="0"/>
          </a:p>
          <a:p>
            <a:pPr algn="ctr"/>
            <a:r>
              <a:rPr lang="ru-RU" sz="3200" i="1" dirty="0" smtClean="0">
                <a:solidFill>
                  <a:srgbClr val="FFC000"/>
                </a:solidFill>
              </a:rPr>
              <a:t>называется основным логарифмическим тождеством</a:t>
            </a:r>
            <a:endParaRPr lang="ru-RU" sz="3200" dirty="0" smtClean="0">
              <a:solidFill>
                <a:srgbClr val="FFC000"/>
              </a:solidFill>
            </a:endParaRPr>
          </a:p>
          <a:p>
            <a:pPr algn="ctr"/>
            <a:r>
              <a:rPr lang="ru-RU" sz="2400" dirty="0" smtClean="0">
                <a:solidFill>
                  <a:srgbClr val="FFC000"/>
                </a:solidFill>
              </a:rPr>
              <a:t> </a:t>
            </a:r>
          </a:p>
          <a:p>
            <a:r>
              <a:rPr lang="ru-RU" sz="2400" i="1" dirty="0" smtClean="0"/>
              <a:t>Пример:   </a:t>
            </a:r>
            <a:r>
              <a:rPr lang="en-US" sz="2400" i="1" dirty="0" smtClean="0">
                <a:solidFill>
                  <a:schemeClr val="bg1"/>
                </a:solidFill>
              </a:rPr>
              <a:t>a)</a:t>
            </a:r>
            <a:r>
              <a:rPr lang="ru-RU" sz="2400" i="1" dirty="0" smtClean="0">
                <a:solidFill>
                  <a:schemeClr val="bg1"/>
                </a:solidFill>
              </a:rPr>
              <a:t>     </a:t>
            </a:r>
            <a:r>
              <a:rPr lang="en-US" sz="2400" i="1" dirty="0" smtClean="0">
                <a:solidFill>
                  <a:schemeClr val="bg1"/>
                </a:solidFill>
              </a:rPr>
              <a:t>                  =2             </a:t>
            </a:r>
            <a:r>
              <a:rPr lang="ru-RU" sz="2400" i="1" dirty="0" smtClean="0">
                <a:solidFill>
                  <a:schemeClr val="bg1"/>
                </a:solidFill>
              </a:rPr>
              <a:t>          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i="1" dirty="0" smtClean="0">
                <a:solidFill>
                  <a:schemeClr val="bg1"/>
                </a:solidFill>
              </a:rPr>
              <a:t>                    б) </a:t>
            </a:r>
            <a:r>
              <a:rPr lang="en-US" sz="2400" i="1" dirty="0" smtClean="0">
                <a:solidFill>
                  <a:schemeClr val="bg1"/>
                </a:solidFill>
              </a:rPr>
              <a:t>                 </a:t>
            </a:r>
            <a:r>
              <a:rPr lang="ru-RU" sz="2400" i="1" dirty="0" smtClean="0">
                <a:solidFill>
                  <a:schemeClr val="bg1"/>
                </a:solidFill>
              </a:rPr>
              <a:t> = 3</a:t>
            </a:r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2428868"/>
            <a:ext cx="966789" cy="581026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4429132"/>
            <a:ext cx="1257300" cy="466725"/>
          </a:xfrm>
          <a:prstGeom prst="rect">
            <a:avLst/>
          </a:prstGeom>
          <a:noFill/>
        </p:spPr>
      </p:pic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4929198"/>
            <a:ext cx="847725" cy="466725"/>
          </a:xfrm>
          <a:prstGeom prst="rect">
            <a:avLst/>
          </a:prstGeom>
          <a:noFill/>
        </p:spPr>
      </p:pic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923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714356"/>
            <a:ext cx="7772400" cy="928694"/>
          </a:xfrm>
        </p:spPr>
        <p:txBody>
          <a:bodyPr/>
          <a:lstStyle/>
          <a:p>
            <a:pPr algn="ctr"/>
            <a:r>
              <a:rPr lang="ru-RU" sz="3200" i="1" u="sng" dirty="0" smtClean="0"/>
              <a:t>Связь между понятием степени и логарифмом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352" y="1857364"/>
            <a:ext cx="7772400" cy="4143404"/>
          </a:xfrm>
        </p:spPr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                                                        </a:t>
            </a:r>
            <a:r>
              <a:rPr lang="ru-RU" i="1" dirty="0" smtClean="0">
                <a:solidFill>
                  <a:srgbClr val="FF0000"/>
                </a:solidFill>
              </a:rPr>
              <a:t>&lt;=&gt;</a:t>
            </a:r>
            <a:r>
              <a:rPr lang="en-US" i="1" dirty="0" smtClean="0">
                <a:solidFill>
                  <a:srgbClr val="FF0000"/>
                </a:solidFill>
              </a:rPr>
              <a:t>                           </a:t>
            </a: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i="1" dirty="0" smtClean="0"/>
              <a:t>ПРИМЕР:                   а)</a:t>
            </a:r>
            <a:r>
              <a:rPr lang="en-US" i="1" dirty="0" smtClean="0"/>
              <a:t>                          </a:t>
            </a:r>
            <a:r>
              <a:rPr lang="ru-RU" i="1" dirty="0" smtClean="0"/>
              <a:t> &lt;=&gt; </a:t>
            </a:r>
            <a:endParaRPr lang="ru-RU" dirty="0" smtClean="0"/>
          </a:p>
          <a:p>
            <a:r>
              <a:rPr lang="ru-RU" i="1" dirty="0" smtClean="0"/>
              <a:t>                                     б)</a:t>
            </a:r>
            <a:r>
              <a:rPr lang="en-US" i="1" dirty="0" smtClean="0"/>
              <a:t>                              </a:t>
            </a:r>
            <a:r>
              <a:rPr lang="ru-RU" i="1" dirty="0" smtClean="0"/>
              <a:t>&lt;=&gt;</a:t>
            </a:r>
            <a:endParaRPr lang="ru-RU" dirty="0" smtClean="0"/>
          </a:p>
          <a:p>
            <a:r>
              <a:rPr lang="ru-RU" i="1" dirty="0" smtClean="0"/>
              <a:t>                                     </a:t>
            </a:r>
            <a:endParaRPr lang="en-US" i="1" dirty="0" smtClean="0"/>
          </a:p>
          <a:p>
            <a:pPr algn="ctr"/>
            <a:r>
              <a:rPr lang="ru-RU" i="1" dirty="0" smtClean="0"/>
              <a:t>в) </a:t>
            </a:r>
            <a:r>
              <a:rPr lang="en-US" i="1" dirty="0" smtClean="0"/>
              <a:t>                         </a:t>
            </a:r>
            <a:r>
              <a:rPr lang="ru-RU" i="1" dirty="0" smtClean="0"/>
              <a:t> &lt;=&gt;</a:t>
            </a:r>
            <a:endParaRPr lang="ru-RU" dirty="0" smtClean="0"/>
          </a:p>
          <a:p>
            <a:r>
              <a:rPr lang="ru-RU" i="1" dirty="0" smtClean="0"/>
              <a:t>                                    </a:t>
            </a:r>
            <a:endParaRPr lang="en-US" i="1" dirty="0" smtClean="0"/>
          </a:p>
          <a:p>
            <a:r>
              <a:rPr lang="en-US" i="1" dirty="0" smtClean="0"/>
              <a:t>                                    </a:t>
            </a:r>
            <a:r>
              <a:rPr lang="ru-RU" i="1" dirty="0" smtClean="0"/>
              <a:t> г) </a:t>
            </a:r>
            <a:r>
              <a:rPr lang="en-US" i="1" dirty="0" smtClean="0"/>
              <a:t>                  </a:t>
            </a:r>
            <a:r>
              <a:rPr lang="ru-RU" i="1" dirty="0" smtClean="0"/>
              <a:t>= </a:t>
            </a:r>
            <a:r>
              <a:rPr lang="ru-RU" i="1" dirty="0" smtClean="0"/>
              <a:t> </a:t>
            </a:r>
            <a:r>
              <a:rPr lang="en-US" i="1" dirty="0" smtClean="0">
                <a:sym typeface="Wingdings" pitchFamily="2" charset="2"/>
              </a:rPr>
              <a:t>&lt;=&gt; </a:t>
            </a:r>
            <a:endParaRPr lang="ru-RU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1857364"/>
            <a:ext cx="1381125" cy="447675"/>
          </a:xfrm>
          <a:prstGeom prst="rect">
            <a:avLst/>
          </a:prstGeom>
          <a:noFill/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1857364"/>
            <a:ext cx="933450" cy="447675"/>
          </a:xfrm>
          <a:prstGeom prst="rect">
            <a:avLst/>
          </a:prstGeom>
          <a:noFill/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3071810"/>
            <a:ext cx="2009775" cy="447675"/>
          </a:xfrm>
          <a:prstGeom prst="rect">
            <a:avLst/>
          </a:prstGeom>
          <a:noFill/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3071810"/>
            <a:ext cx="1123950" cy="447675"/>
          </a:xfrm>
          <a:prstGeom prst="rect">
            <a:avLst/>
          </a:prstGeom>
          <a:noFill/>
        </p:spPr>
      </p:pic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3357562"/>
            <a:ext cx="2238374" cy="800100"/>
          </a:xfrm>
          <a:prstGeom prst="rect">
            <a:avLst/>
          </a:prstGeom>
          <a:noFill/>
        </p:spPr>
      </p:pic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8" name="Picture 1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3429000"/>
            <a:ext cx="1295400" cy="800100"/>
          </a:xfrm>
          <a:prstGeom prst="rect">
            <a:avLst/>
          </a:prstGeom>
          <a:noFill/>
        </p:spPr>
      </p:pic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30" name="Picture 1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4071942"/>
            <a:ext cx="1990724" cy="800100"/>
          </a:xfrm>
          <a:prstGeom prst="rect">
            <a:avLst/>
          </a:prstGeom>
          <a:noFill/>
        </p:spPr>
      </p:pic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32" name="Picture 1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4143380"/>
            <a:ext cx="1628775" cy="800100"/>
          </a:xfrm>
          <a:prstGeom prst="rect">
            <a:avLst/>
          </a:prstGeom>
          <a:noFill/>
        </p:spPr>
      </p:pic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34" name="Picture 1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5143512"/>
            <a:ext cx="1066800" cy="447675"/>
          </a:xfrm>
          <a:prstGeom prst="rect">
            <a:avLst/>
          </a:prstGeom>
          <a:noFill/>
        </p:spPr>
      </p:pic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36" name="Picture 20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5143512"/>
            <a:ext cx="942975" cy="44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500042"/>
            <a:ext cx="7772400" cy="1000132"/>
          </a:xfrm>
        </p:spPr>
        <p:txBody>
          <a:bodyPr/>
          <a:lstStyle/>
          <a:p>
            <a:r>
              <a:rPr lang="ru-RU" sz="3600" i="1" dirty="0" smtClean="0"/>
              <a:t> 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sz="3600" smtClean="0"/>
              <a:t/>
            </a:r>
            <a:br>
              <a:rPr sz="3600" smtClean="0"/>
            </a:br>
            <a:r>
              <a:rPr sz="3600" smtClean="0"/>
              <a:t/>
            </a:r>
            <a:br>
              <a:rPr sz="3600" smtClean="0"/>
            </a:br>
            <a:r>
              <a:rPr sz="3600" smtClean="0"/>
              <a:t/>
            </a:r>
            <a:br>
              <a:rPr sz="3600" smtClean="0"/>
            </a:br>
            <a:r>
              <a:rPr sz="3600" smtClean="0"/>
              <a:t/>
            </a:r>
            <a:br>
              <a:rPr sz="3600" smtClean="0"/>
            </a:br>
            <a:r>
              <a:rPr sz="3600" smtClean="0"/>
              <a:t/>
            </a:r>
            <a:br>
              <a:rPr sz="3600" smtClean="0"/>
            </a:br>
            <a:r>
              <a:rPr sz="3600" smtClean="0"/>
              <a:t/>
            </a:r>
            <a:br>
              <a:rPr sz="3600" smtClean="0"/>
            </a:br>
            <a:r>
              <a:rPr sz="3600" smtClean="0"/>
              <a:t/>
            </a:r>
            <a:br>
              <a:rPr sz="360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i="1" u="sng" dirty="0" smtClean="0"/>
              <a:t>Основные свойства логарифмов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352" y="1785926"/>
            <a:ext cx="7772400" cy="4071966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3)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4)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5)    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1785926"/>
            <a:ext cx="1457325" cy="447675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27075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214554"/>
            <a:ext cx="1466850" cy="447675"/>
          </a:xfrm>
          <a:prstGeom prst="rect">
            <a:avLst/>
          </a:prstGeom>
          <a:noFill/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727075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643182"/>
            <a:ext cx="3857652" cy="447675"/>
          </a:xfrm>
          <a:prstGeom prst="rect">
            <a:avLst/>
          </a:prstGeom>
          <a:noFill/>
        </p:spPr>
      </p:pic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727075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000372"/>
            <a:ext cx="3248025" cy="628650"/>
          </a:xfrm>
          <a:prstGeom prst="rect">
            <a:avLst/>
          </a:prstGeom>
          <a:noFill/>
        </p:spPr>
      </p:pic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727075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205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500438"/>
            <a:ext cx="2781300" cy="447675"/>
          </a:xfrm>
          <a:prstGeom prst="rect">
            <a:avLst/>
          </a:prstGeom>
          <a:noFill/>
        </p:spPr>
      </p:pic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727075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500042"/>
            <a:ext cx="7772400" cy="1362456"/>
          </a:xfrm>
        </p:spPr>
        <p:txBody>
          <a:bodyPr/>
          <a:lstStyle/>
          <a:p>
            <a:r>
              <a:rPr sz="2400" smtClean="0">
                <a:solidFill>
                  <a:schemeClr val="bg1"/>
                </a:solidFill>
              </a:rPr>
              <a:t>                             </a:t>
            </a:r>
            <a:r>
              <a:rPr lang="ru-RU" sz="2400" b="0" u="sng" dirty="0" smtClean="0">
                <a:solidFill>
                  <a:schemeClr val="bg1"/>
                </a:solidFill>
                <a:effectLst/>
              </a:rPr>
              <a:t>Доказательство</a:t>
            </a:r>
            <a:r>
              <a:rPr lang="ru-RU" sz="1600" i="1" u="sng" dirty="0" smtClean="0"/>
              <a:t> </a:t>
            </a:r>
            <a:r>
              <a:rPr sz="1600" smtClean="0"/>
              <a:t/>
            </a:r>
            <a:br>
              <a:rPr sz="1600" smtClean="0"/>
            </a:br>
            <a:r>
              <a:rPr lang="ru-RU" sz="2800" i="1" dirty="0" smtClean="0"/>
              <a:t>По основному логарифмическому тождеству: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352" y="1643050"/>
            <a:ext cx="8185052" cy="4786346"/>
          </a:xfrm>
        </p:spPr>
        <p:txBody>
          <a:bodyPr/>
          <a:lstStyle/>
          <a:p>
            <a:pPr algn="ctr"/>
            <a:endParaRPr lang="en-US" i="1" dirty="0" smtClean="0">
              <a:solidFill>
                <a:srgbClr val="FF0000"/>
              </a:solidFill>
            </a:endParaRPr>
          </a:p>
          <a:p>
            <a:pPr algn="ctr"/>
            <a:endParaRPr lang="en-US" i="1" dirty="0" smtClean="0">
              <a:solidFill>
                <a:srgbClr val="FF0000"/>
              </a:solidFill>
            </a:endParaRPr>
          </a:p>
          <a:p>
            <a:pPr algn="ctr"/>
            <a:r>
              <a:rPr lang="en-US" i="1" dirty="0" smtClean="0">
                <a:solidFill>
                  <a:srgbClr val="FF0000"/>
                </a:solidFill>
              </a:rPr>
              <a:t>X=                  y=                </a:t>
            </a:r>
          </a:p>
          <a:p>
            <a:pPr algn="ctr"/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/>
              <a:t>Перемножим </a:t>
            </a:r>
            <a:r>
              <a:rPr lang="ru-RU" i="1" dirty="0" err="1" smtClean="0"/>
              <a:t>почленно</a:t>
            </a:r>
            <a:r>
              <a:rPr lang="ru-RU" i="1" dirty="0" smtClean="0"/>
              <a:t>, получим :</a:t>
            </a:r>
            <a:endParaRPr lang="ru-RU" dirty="0" smtClean="0"/>
          </a:p>
          <a:p>
            <a:pPr algn="ctr"/>
            <a:r>
              <a:rPr lang="en-US" i="1" dirty="0" smtClean="0">
                <a:solidFill>
                  <a:srgbClr val="FF0000"/>
                </a:solidFill>
              </a:rPr>
              <a:t>     </a:t>
            </a:r>
          </a:p>
          <a:p>
            <a:pPr lvl="0"/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ru-RU" sz="2400" i="1" dirty="0" smtClean="0">
                <a:solidFill>
                  <a:srgbClr val="000000"/>
                </a:solidFill>
                <a:latin typeface="Corbel" pitchFamily="34" charset="0"/>
                <a:ea typeface="Times New Roman" pitchFamily="18" charset="0"/>
                <a:cs typeface="Times New Roman" pitchFamily="18" charset="0"/>
              </a:rPr>
              <a:t>т.е.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i="1" dirty="0" smtClean="0"/>
              <a:t>значит, по определению логарифма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642918"/>
            <a:ext cx="1838325" cy="428628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2428868"/>
            <a:ext cx="942975" cy="466725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2428868"/>
            <a:ext cx="885825" cy="466725"/>
          </a:xfrm>
          <a:prstGeom prst="rect">
            <a:avLst/>
          </a:prstGeom>
          <a:noFill/>
        </p:spPr>
      </p:pic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3500438"/>
            <a:ext cx="5314950" cy="466725"/>
          </a:xfrm>
          <a:prstGeom prst="rect">
            <a:avLst/>
          </a:prstGeom>
          <a:noFill/>
        </p:spPr>
      </p:pic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685800" y="923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4000504"/>
            <a:ext cx="2828925" cy="466725"/>
          </a:xfrm>
          <a:prstGeom prst="rect">
            <a:avLst/>
          </a:prstGeom>
          <a:noFill/>
        </p:spPr>
      </p:pic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5214950"/>
            <a:ext cx="4038600" cy="447675"/>
          </a:xfrm>
          <a:prstGeom prst="rect">
            <a:avLst/>
          </a:prstGeom>
          <a:noFill/>
        </p:spPr>
      </p:pic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68580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71472" y="357166"/>
            <a:ext cx="7772400" cy="1571636"/>
          </a:xfrm>
        </p:spPr>
        <p:txBody>
          <a:bodyPr/>
          <a:lstStyle/>
          <a:p>
            <a:pPr algn="ctr"/>
            <a:r>
              <a:rPr lang="ru-RU" sz="3600" i="1" u="sng" dirty="0" smtClean="0"/>
              <a:t>Формула перехода от одного основания логарифма к другому</a:t>
            </a:r>
            <a:endParaRPr lang="ru-RU" sz="36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827862" cy="3510418"/>
          </a:xfrm>
        </p:spPr>
        <p:txBody>
          <a:bodyPr/>
          <a:lstStyle/>
          <a:p>
            <a:r>
              <a:rPr lang="en-US" dirty="0" smtClean="0"/>
              <a:t>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=                </a:t>
            </a:r>
            <a:r>
              <a:rPr lang="en-US" sz="1600" i="1" dirty="0" smtClean="0">
                <a:solidFill>
                  <a:srgbClr val="FF0000"/>
                </a:solidFill>
                <a:latin typeface="Corbe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x</a:t>
            </a:r>
            <a:r>
              <a:rPr lang="ru-RU" sz="2400" i="1" dirty="0" smtClean="0">
                <a:solidFill>
                  <a:srgbClr val="FF0000"/>
                </a:solidFill>
              </a:rPr>
              <a:t>&gt;0, </a:t>
            </a:r>
            <a:r>
              <a:rPr lang="en-US" sz="2400" i="1" dirty="0" smtClean="0">
                <a:solidFill>
                  <a:srgbClr val="FF0000"/>
                </a:solidFill>
              </a:rPr>
              <a:t>a</a:t>
            </a:r>
            <a:r>
              <a:rPr lang="ru-RU" sz="2400" i="1" dirty="0" smtClean="0">
                <a:solidFill>
                  <a:srgbClr val="FF0000"/>
                </a:solidFill>
              </a:rPr>
              <a:t>&gt;0 и а   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r>
              <a:rPr lang="en-US" sz="2400" i="1" dirty="0" smtClean="0">
                <a:solidFill>
                  <a:srgbClr val="FF0000"/>
                </a:solidFill>
              </a:rPr>
              <a:t>                                                                      b</a:t>
            </a:r>
            <a:r>
              <a:rPr lang="ru-RU" sz="2400" i="1" dirty="0" smtClean="0">
                <a:solidFill>
                  <a:srgbClr val="FF0000"/>
                </a:solidFill>
              </a:rPr>
              <a:t>&gt;0 и </a:t>
            </a:r>
            <a:r>
              <a:rPr lang="en-US" sz="2400" i="1" dirty="0" smtClean="0">
                <a:solidFill>
                  <a:srgbClr val="FF0000"/>
                </a:solidFill>
              </a:rPr>
              <a:t>b        </a:t>
            </a:r>
            <a:r>
              <a:rPr lang="ru-RU" sz="2400" i="1" dirty="0" smtClean="0">
                <a:solidFill>
                  <a:srgbClr val="FF0000"/>
                </a:solidFill>
              </a:rPr>
              <a:t>)</a:t>
            </a:r>
            <a:endParaRPr lang="ru-RU" sz="2400" dirty="0" smtClean="0">
              <a:solidFill>
                <a:srgbClr val="FF0000"/>
              </a:solidFill>
            </a:endParaRPr>
          </a:p>
          <a:p>
            <a:pPr lvl="0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i="1" dirty="0" smtClean="0"/>
              <a:t>Пример :</a:t>
            </a:r>
            <a:r>
              <a:rPr lang="en-US" i="1" dirty="0" smtClean="0"/>
              <a:t>                   </a:t>
            </a:r>
            <a:r>
              <a:rPr lang="en-US" i="1" dirty="0" smtClean="0">
                <a:solidFill>
                  <a:srgbClr val="FF0000"/>
                </a:solidFill>
              </a:rPr>
              <a:t>=</a:t>
            </a:r>
            <a:r>
              <a:rPr lang="ru-RU" i="1" dirty="0" smtClean="0"/>
              <a:t> </a:t>
            </a:r>
            <a:r>
              <a:rPr lang="en-US" i="1" dirty="0" smtClean="0"/>
              <a:t>              </a:t>
            </a:r>
            <a:r>
              <a:rPr lang="en-US" i="1" dirty="0" smtClean="0">
                <a:solidFill>
                  <a:srgbClr val="FF0000"/>
                </a:solidFill>
              </a:rPr>
              <a:t>=</a:t>
            </a:r>
            <a:r>
              <a:rPr lang="ru-RU" i="1" dirty="0" smtClean="0"/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2714620"/>
            <a:ext cx="600075" cy="447675"/>
          </a:xfrm>
          <a:prstGeom prst="rect">
            <a:avLst/>
          </a:prstGeom>
          <a:noFill/>
        </p:spPr>
      </p:pic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2500306"/>
            <a:ext cx="847725" cy="876300"/>
          </a:xfrm>
          <a:prstGeom prst="rect">
            <a:avLst/>
          </a:prstGeom>
          <a:noFill/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3143248"/>
            <a:ext cx="590550" cy="447675"/>
          </a:xfrm>
          <a:prstGeom prst="rect">
            <a:avLst/>
          </a:prstGeom>
          <a:noFill/>
        </p:spPr>
      </p:pic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2786058"/>
            <a:ext cx="590550" cy="447675"/>
          </a:xfrm>
          <a:prstGeom prst="rect">
            <a:avLst/>
          </a:prstGeom>
          <a:noFill/>
        </p:spPr>
      </p:pic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857628"/>
            <a:ext cx="952500" cy="447675"/>
          </a:xfrm>
          <a:prstGeom prst="rect">
            <a:avLst/>
          </a:prstGeom>
          <a:noFill/>
        </p:spPr>
      </p:pic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1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rbe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3786190"/>
            <a:ext cx="904875" cy="685800"/>
          </a:xfrm>
          <a:prstGeom prst="rect">
            <a:avLst/>
          </a:prstGeom>
          <a:noFill/>
        </p:spPr>
      </p:pic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62" name="Picture 1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3857628"/>
            <a:ext cx="762000" cy="666750"/>
          </a:xfrm>
          <a:prstGeom prst="rect">
            <a:avLst/>
          </a:prstGeom>
          <a:noFill/>
        </p:spPr>
      </p:pic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1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rbe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357166"/>
            <a:ext cx="7772400" cy="1791084"/>
          </a:xfrm>
        </p:spPr>
        <p:txBody>
          <a:bodyPr/>
          <a:lstStyle/>
          <a:p>
            <a:pPr algn="ctr"/>
            <a:r>
              <a:rPr lang="ru-RU" sz="2800" i="1" u="sng" dirty="0" smtClean="0"/>
              <a:t>Операция логарифмирования </a:t>
            </a:r>
            <a:r>
              <a:rPr lang="ru-RU" sz="2800" i="1" dirty="0" smtClean="0"/>
              <a:t>– это преобразование, при котором логарифм выражения приводится к сумме или разности логарифмов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224666"/>
          </a:xfrm>
        </p:spPr>
        <p:txBody>
          <a:bodyPr/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Пример: прологарифмировать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143248"/>
            <a:ext cx="2667000" cy="523875"/>
          </a:xfrm>
          <a:prstGeom prst="rect">
            <a:avLst/>
          </a:prstGeom>
          <a:noFill/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8580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929066"/>
            <a:ext cx="2162175" cy="504825"/>
          </a:xfrm>
          <a:prstGeom prst="rect">
            <a:avLst/>
          </a:prstGeom>
          <a:noFill/>
        </p:spPr>
      </p:pic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685800" y="2771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3786190"/>
            <a:ext cx="5743575" cy="800100"/>
          </a:xfrm>
          <a:prstGeom prst="rect">
            <a:avLst/>
          </a:prstGeom>
          <a:noFill/>
        </p:spPr>
      </p:pic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3929066"/>
            <a:ext cx="590550" cy="447675"/>
          </a:xfrm>
          <a:prstGeom prst="rect">
            <a:avLst/>
          </a:prstGeom>
          <a:noFill/>
        </p:spPr>
      </p:pic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7" name="Picture 1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72475" y="4000504"/>
            <a:ext cx="771525" cy="44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42910" y="500042"/>
            <a:ext cx="7772400" cy="2679192"/>
          </a:xfrm>
        </p:spPr>
        <p:txBody>
          <a:bodyPr/>
          <a:lstStyle/>
          <a:p>
            <a:pPr lvl="0"/>
            <a:r>
              <a:rPr sz="3200" u="sng" smtClean="0">
                <a:ln>
                  <a:noFill/>
                </a:ln>
                <a:solidFill>
                  <a:srgbClr val="FFC000"/>
                </a:solidFill>
                <a:effectLst/>
                <a:latin typeface="Corbe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sz="3200" u="sng" smtClean="0">
                <a:ln>
                  <a:noFill/>
                </a:ln>
                <a:solidFill>
                  <a:srgbClr val="FFC000"/>
                </a:solidFill>
                <a:effectLst/>
                <a:latin typeface="Corbel" pitchFamily="34" charset="0"/>
                <a:ea typeface="Times New Roman" pitchFamily="18" charset="0"/>
                <a:cs typeface="Times New Roman" pitchFamily="18" charset="0"/>
              </a:rPr>
            </a:br>
            <a:r>
              <a:rPr sz="3200" u="sng" smtClean="0">
                <a:ln>
                  <a:noFill/>
                </a:ln>
                <a:solidFill>
                  <a:srgbClr val="FFC000"/>
                </a:solidFill>
                <a:effectLst/>
                <a:latin typeface="Corbel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</a:t>
            </a:r>
            <a:r>
              <a:rPr lang="ru-RU" sz="3200" u="sng" dirty="0" smtClean="0">
                <a:ln>
                  <a:noFill/>
                </a:ln>
                <a:solidFill>
                  <a:srgbClr val="FFC000"/>
                </a:solidFill>
                <a:effectLst/>
                <a:latin typeface="Corbel" pitchFamily="34" charset="0"/>
                <a:ea typeface="Times New Roman" pitchFamily="18" charset="0"/>
                <a:cs typeface="Times New Roman" pitchFamily="18" charset="0"/>
              </a:rPr>
              <a:t>Операция </a:t>
            </a:r>
            <a:r>
              <a:rPr lang="ru-RU" sz="3200" u="sng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orbel" pitchFamily="34" charset="0"/>
                <a:ea typeface="Times New Roman" pitchFamily="18" charset="0"/>
                <a:cs typeface="Times New Roman" pitchFamily="18" charset="0"/>
              </a:rPr>
              <a:t>потенцирования</a:t>
            </a:r>
            <a:r>
              <a:rPr lang="ru-RU" sz="320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orbel" pitchFamily="34" charset="0"/>
                <a:ea typeface="Times New Roman" pitchFamily="18" charset="0"/>
                <a:cs typeface="Times New Roman" pitchFamily="18" charset="0"/>
              </a:rPr>
              <a:t>-это</a:t>
            </a:r>
            <a:r>
              <a:rPr lang="ru-RU" sz="3200" dirty="0" smtClean="0">
                <a:ln>
                  <a:noFill/>
                </a:ln>
                <a:solidFill>
                  <a:srgbClr val="FFC000"/>
                </a:solidFill>
                <a:effectLst/>
                <a:latin typeface="Corbel" pitchFamily="34" charset="0"/>
                <a:ea typeface="Times New Roman" pitchFamily="18" charset="0"/>
                <a:cs typeface="Times New Roman" pitchFamily="18" charset="0"/>
              </a:rPr>
              <a:t> преобразование, при котором сумма или разность логарифмов приводится к логарифму выражения.</a:t>
            </a:r>
            <a:r>
              <a:rPr lang="ru-RU" sz="320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6000" dirty="0" smtClean="0">
                <a:ln>
                  <a:noFill/>
                </a:ln>
                <a:solidFill>
                  <a:srgbClr val="FFC000"/>
                </a:solidFill>
                <a:effectLst/>
                <a:latin typeface="Corbe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43898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                  </a:t>
            </a:r>
            <a:r>
              <a:rPr lang="en-US" dirty="0" smtClean="0">
                <a:solidFill>
                  <a:schemeClr val="bg1"/>
                </a:solidFill>
              </a:rPr>
              <a:t>=                                  -  3                 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           </a:t>
            </a:r>
            <a:r>
              <a:rPr lang="ru-RU" dirty="0" smtClean="0">
                <a:solidFill>
                  <a:schemeClr val="bg1"/>
                </a:solidFill>
              </a:rPr>
              <a:t>=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                             </a:t>
            </a:r>
            <a:r>
              <a:rPr lang="ru-RU" dirty="0" smtClean="0">
                <a:solidFill>
                  <a:schemeClr val="bg1"/>
                </a:solidFill>
              </a:rPr>
              <a:t>- </a:t>
            </a:r>
            <a:r>
              <a:rPr lang="en-US" dirty="0" smtClean="0">
                <a:solidFill>
                  <a:schemeClr val="bg1"/>
                </a:solidFill>
              </a:rPr>
              <a:t>              </a:t>
            </a:r>
            <a:r>
              <a:rPr lang="ru-RU" dirty="0" smtClean="0">
                <a:solidFill>
                  <a:schemeClr val="bg1"/>
                </a:solidFill>
              </a:rPr>
              <a:t>= </a:t>
            </a:r>
            <a:r>
              <a:rPr lang="en-US" dirty="0" smtClean="0">
                <a:solidFill>
                  <a:schemeClr val="bg1"/>
                </a:solidFill>
              </a:rPr>
              <a:t>                                        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                                  ,   </a:t>
            </a:r>
            <a:r>
              <a:rPr lang="ru-RU" dirty="0" smtClean="0">
                <a:solidFill>
                  <a:schemeClr val="bg1"/>
                </a:solidFill>
              </a:rPr>
              <a:t>значит </a:t>
            </a:r>
            <a:r>
              <a:rPr lang="en-US" dirty="0" smtClean="0">
                <a:solidFill>
                  <a:schemeClr val="bg1"/>
                </a:solidFill>
              </a:rPr>
              <a:t> x=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6293" y="3143248"/>
            <a:ext cx="809625" cy="447675"/>
          </a:xfrm>
          <a:prstGeom prst="rect">
            <a:avLst/>
          </a:prstGeom>
          <a:noFill/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3143248"/>
            <a:ext cx="2286000" cy="447675"/>
          </a:xfrm>
          <a:prstGeom prst="rect">
            <a:avLst/>
          </a:prstGeom>
          <a:noFill/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25199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rbe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3143248"/>
            <a:ext cx="828675" cy="447675"/>
          </a:xfrm>
          <a:prstGeom prst="rect">
            <a:avLst/>
          </a:prstGeom>
          <a:noFill/>
        </p:spPr>
      </p:pic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447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3929066"/>
            <a:ext cx="809625" cy="447675"/>
          </a:xfrm>
          <a:prstGeom prst="rect">
            <a:avLst/>
          </a:prstGeom>
          <a:noFill/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929066"/>
            <a:ext cx="2200275" cy="447675"/>
          </a:xfrm>
          <a:prstGeom prst="rect">
            <a:avLst/>
          </a:prstGeom>
          <a:noFill/>
        </p:spPr>
      </p:pic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3929066"/>
            <a:ext cx="981075" cy="447675"/>
          </a:xfrm>
          <a:prstGeom prst="rect">
            <a:avLst/>
          </a:prstGeom>
          <a:noFill/>
        </p:spPr>
      </p:pic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3714752"/>
            <a:ext cx="2743200" cy="800100"/>
          </a:xfrm>
          <a:prstGeom prst="rect">
            <a:avLst/>
          </a:prstGeom>
          <a:noFill/>
        </p:spPr>
      </p:pic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572008"/>
            <a:ext cx="2324100" cy="800100"/>
          </a:xfrm>
          <a:prstGeom prst="rect">
            <a:avLst/>
          </a:prstGeom>
          <a:noFill/>
        </p:spPr>
      </p:pic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572008"/>
            <a:ext cx="361950" cy="800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</TotalTime>
  <Words>169</Words>
  <Application>Microsoft Office PowerPoint</Application>
  <PresentationFormat>Экран (4:3)</PresentationFormat>
  <Paragraphs>101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Раздел 3.Степенная, показательная и логарифмическая функция</vt:lpstr>
      <vt:lpstr>   </vt:lpstr>
      <vt:lpstr>Основное логарифмическое тождество </vt:lpstr>
      <vt:lpstr>Связь между понятием степени и логарифмом </vt:lpstr>
      <vt:lpstr>          Основные свойства логарифмов</vt:lpstr>
      <vt:lpstr>                             Доказательство  По основному логарифмическому тождеству: </vt:lpstr>
      <vt:lpstr>Формула перехода от одного основания логарифма к другому</vt:lpstr>
      <vt:lpstr>Операция логарифмирования – это преобразование, при котором логарифм выражения приводится к сумме или разности логарифмов</vt:lpstr>
      <vt:lpstr>                                                                                                Операция потенцирования-это преобразование, при котором сумма или разность логарифмов приводится к логарифму выражения.  </vt:lpstr>
      <vt:lpstr>ВЫЧИСЛИТЕ: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 3.Степенная, показательная и логарифмическая функция</dc:title>
  <dc:creator>пользователь</dc:creator>
  <cp:lastModifiedBy>CHrn</cp:lastModifiedBy>
  <cp:revision>12</cp:revision>
  <dcterms:created xsi:type="dcterms:W3CDTF">2010-11-17T13:36:23Z</dcterms:created>
  <dcterms:modified xsi:type="dcterms:W3CDTF">2010-11-28T09:11:17Z</dcterms:modified>
</cp:coreProperties>
</file>