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5" r:id="rId9"/>
    <p:sldId id="262" r:id="rId10"/>
    <p:sldId id="264" r:id="rId11"/>
    <p:sldId id="266" r:id="rId12"/>
    <p:sldId id="267" r:id="rId13"/>
    <p:sldId id="273" r:id="rId14"/>
    <p:sldId id="268" r:id="rId15"/>
    <p:sldId id="271" r:id="rId16"/>
    <p:sldId id="269" r:id="rId17"/>
    <p:sldId id="274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52.radikal.ru/i136/1105/8a/dc119563534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concept-training.com/imgs/logokadr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grunin.ru/?cae=pictures-of-industrail-revolution-Gy6mj7J3FssAfUh7rmDeC2EOw/FQkiR1Pn8eZvAyPZYfljG_kxTAIbHdOWXCuvsLkXdOiYWAdkmSuHrE1AqNyxqTMnLunv7A5A==bx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zechcz.blob.core.windows.net/cache/image/itemid-88014/w-640/h-207/q-85/dc-50/8801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eng.mu.edu/corlissg/Corliss/Assets/Images/engine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iuf.ru/images/1may2009_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lub.foto.ru/gallery/images/photo/2006/11/21/741159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profsoyz.ru/images/dsc00081_tmb56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76200"/>
            <a:ext cx="821537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838200" y="838200"/>
            <a:ext cx="7805766" cy="1590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 тему: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История развития кадровых служб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57950" y="2857496"/>
            <a:ext cx="2590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6215082"/>
            <a:ext cx="166443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 2011г. </a:t>
            </a:r>
          </a:p>
        </p:txBody>
      </p:sp>
      <p:pic>
        <p:nvPicPr>
          <p:cNvPr id="53251" name="Picture 3" descr="Картинка 4 из 160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518055" cy="34290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3253" name="Picture 5" descr="Картинка 18 из 163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2436876" cy="1257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21537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классификация приказов по кадрам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082799" cy="5857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7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4295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хранение дел в кадровой службе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86058"/>
            <a:ext cx="864399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Формирование дел - группировка исполненных документов в дела в соответствии с номенклатурой дел.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формировании дел необходимо соблюдать следующие правила: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раздельно группировать в дела документы постоянного и временного хранения;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помещать в дело только исполненные, правильно оформленные документы в соответствии с наименованием дел по номенклатуре;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помещать вместе все документы, относящиеся к решению одного вопроса;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помещать положения вместе с основными документами;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приложения объемом свыше 100 листов следует группировать в отдельные дела, о чем в документе делается отметка;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документы в деле располагать в хронологическом порядке по дате регистрации документа, по нумерации;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соблюдать объем документов, которые должны помещаться в дело. В одном деле может быть подшито не более 250 листов (толщина 30-40мм), затем заводится новая папка с тем же индексом;</a:t>
            </a:r>
          </a:p>
          <a:p>
            <a:pPr indent="45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включать в дела только по одному экземпляру каждого документа. Не допускается включение в дело документов, не относящихся к нему, черновиков, вариантов, размноженных копий, документов, подлежащих возврату.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3895726" cy="21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714884"/>
            <a:ext cx="88583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Дела постоянного и долговременного сроков хранения оформляются в твердые обложки, на которых делается описание дела.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Листы дела нумеруются, в начале дела подшивается внутренняя опись документов, в конце дела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заверительная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надпись. Листы внутренней описи нумеруются отдельно, их количество указывается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заверительной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надписи после общего количества листов дела через знак +.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Номенклатура дел отдела кадров. Номенклатура дел предназначена для формирования дел, их группировки, систематизации и учета, определения сроков их хранения и является основой для составления описей дел постоянного и временного (свыше 10 лет) хранения.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3238523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214710" cy="4429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428992" y="2786058"/>
            <a:ext cx="55721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группировки проверяется правильность оформления документов. Неоформленные и неправильно оформленные документы возвращаются непосредственно исполнителям на доработку, после чего передаются для включения в соответствующие дела.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857628"/>
            <a:ext cx="550072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 постоянного и долговременного сроков хранения оформляются в твердые обложки, на которых делается описание дела.</a:t>
            </a:r>
          </a:p>
        </p:txBody>
      </p:sp>
    </p:spTree>
  </p:cSld>
  <p:clrMapOvr>
    <a:masterClrMapping/>
  </p:clrMapOvr>
  <p:transition advTm="7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Заголовки дел по вопросам, не разрешенным в течение одного года, являются «переходящим» и вносятся в номенклатуру дел следующего года с тем же индексом.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Заголовок дела состоит из элементов располагаемых в следующей последовательности: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14422"/>
            <a:ext cx="4572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вида дела (переписка, журнал и т.д.) или разновидности документов (протоколы, приказы и т.д.);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организации или структурного подразделения (автор документа);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организации, которой будут адресованы или от которой будут получены документы (адресат или корреспондент документа);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краткое содержание документов дела;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местности (территории), с которой связано содержание документов дела;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даты (период), к которым относятся документы дела.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4143372" cy="58167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2008"/>
            <a:ext cx="2286016" cy="13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21523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персональных данных работников в кадровой службе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715436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кадровой службы непосредственно связана с персональными данными работников. Основная часть информации, с которой связана деятельность сотрудников отдела кадров, носит конфиденциальный характер. Поэтому важным направлением деятельности кадровой службы является обработка, защита и хранение такого рода информации.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357982" cy="442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Законом РК «Об информации, информационных технологиях и защите информации» персональные данные относятся к категории конфиденциальной информации. Не допускается сбор, хранение, использование и распространение информации о частной жизни, а равно информации, нарушающей личную тайну, семейную тайну, тайну переписки, телефонных переговоров, почтовых, телеграфных и иных сообщений физического лица без его согласия, кроме как на основании судебного решения. Персональные данные не могут быть использованы в целях причинения имущественного и морального вреда гражданам, затруднения реализации их прав и свобод.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Работодатели, владеющие информацией о гражданах, несут ответственность в соответствии с законодательством РК за нарушение режима защиты, обработки и порядка использования этой информации.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962406" cy="2476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3"/>
            <a:ext cx="4366248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1928826" cy="1863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857760"/>
            <a:ext cx="1656790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857760"/>
            <a:ext cx="1976443" cy="18145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857760"/>
            <a:ext cx="2039102" cy="18240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advTm="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Трудовым кодексом в целях обеспечения прав и свобод человека и гражданина предусмотрено соблюдение работодателем и его представителями следующих общих требований при обработке персональных данных работника: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457203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обработка персональных данных работника может осуществляться исключительно в целях обеспечения соблюдения законов и иных нормативных правовых актов, содействия работникам в трудоустройстве, обучении и продвижении по службе, обеспечения личной безопасности работников, контроля количества и качества выполняемой работы и обеспечения сохранности имущества;</a:t>
            </a:r>
          </a:p>
          <a:p>
            <a:pPr indent="3600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персональные данные работника следует получать у него самого. Если персональные данные работника представляется возможным получить только у третьей стороны, то работник должен быть уведомлен об этом заранее и от него должно быть получено письменное согласие. Работодатель должен сообщить работнику о целях, предполагаемых источниках и способах получения персональных данных, а также о характере подлежащих получению персональных данных и последствиях отказа работника дать письменное согласие на их получение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167068" cy="49532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работодатель не имеет права получать и обрабатывать персональные данные работника о его членстве в общественных объединениях или его профсоюзной деятельности, за исключением случаев, предусмотренных законом РК.</a:t>
            </a:r>
          </a:p>
          <a:p>
            <a:pPr indent="36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защита персональных данных работника от неправомерного их использования или утраты должна быть обеспечена работодателем в установленном порядке за счет его средств;</a:t>
            </a:r>
          </a:p>
          <a:p>
            <a:pPr indent="36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работники и их представители должны быть ознакомлены под расписку с документами организации, устанавливающими порядок обработки персональных данных работников, а также об их правах и обязанностях в этой области;</a:t>
            </a:r>
          </a:p>
          <a:p>
            <a:pPr indent="36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работодатели, работники и их представители должны совместно вырабатывать меры защиты персональных данных работников.</a:t>
            </a:r>
          </a:p>
          <a:p>
            <a:pPr indent="36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хранения и использования персональных данных работников в организации устанавливается работодателем с соблюдением требований Трудового кодекса.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3400425" cy="2838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500330" cy="36342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340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основных направлений деятельности сотрудников отдела кадров одного из учреждений г. Смоленска позволил выявить некоторые особенности ведения делопроизводства в кадровой службе: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основе работы кадровой службы организации стоит разделение состава его сотрудников на профессорско-преподавательский состав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управленческо-вспомогательный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персонал. На этом принципе построено все ведение кадрового делопроизводства.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Важной особенностью является четкое разделение обязанностей между сотрудниками отдела кадров. Каждый несет ответственность за определенное направление деятельности отдела, что сводит к минимуму риск разглашения конфиденциальной информации и способствует направленной работе над определенными вопросами.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Отдел кадров взаимодействует с другими структурными подразделениями организации, кроме того все они взаимосвязаны и взаимозависимы. Таким образом, в управлении работой с персоналом задействованы практически все отделы, но документирование занимается исключительно кадровая служба.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 кадровом делопроизводстве используются преимущественно документы унифицированных форм. Это обусловлено большой степенью важности оформления и ведения кадровой документации.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Принцип разделения состава работников соблюдается при учете и регистрации документов. Кроме того в кадровом делопроизводстве недостаточно двух-трех книг и журналов для учета. Как показывает изучение работы кадровой службы Университета, их необходимо намного больше. Это особенность связана с разнообразием и множеством кадровых документов, каждый вид которого независим от других и требует особого отношения при работе с ним.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В кадровом делопроизводстве хранению документов уделяется особое внимание, что обуславливается важностью заключенной в них информации и передачей на дальнейшее хранение.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Кроме того весь процесс кадрового учитывает вопрос защиты персональных данных работников. Сотрудники отдела кадров непосредственно связаны в своей работе с подобного рода информацией, что требует от них компетенции в вопросах законодательства и, конечно же, аккуратного и точного ведения делопроизводства.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Использование современных автоматизированных технологий, специально предназначенных для работы кадровых служб. Например: «Радость кадровика»,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АиТ:\Управление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персоналом" и Boss-кадровик.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786842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Л.Ф. Структура и штатный состав отдела кадров: индивидуальный подход // Кадровик. Управление персоналом. - 2007. - №7. - С. 104 - 106.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Беляцкий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Н.П. Управление персоналом. - Минск: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Экоперспектива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2008. - 352 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   Борисова Е.А. Управление персоналом для современных руководителей. - СПб.: Питер, 2007. - 412с.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Вялова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Л.М. Документационное обеспечение деятельности кадровой службы. - М.: Академия, 2007. - 542с.</a:t>
            </a:r>
          </a:p>
          <a:p>
            <a:pPr marL="342900" indent="-342900" algn="just">
              <a:buAutoNum type="arabicPeriod" startAt="5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Грудцына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Л.Ю. Кадровик. -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 - 304с.</a:t>
            </a:r>
          </a:p>
          <a:p>
            <a:pPr marL="342900" indent="-342900" algn="just">
              <a:buAutoNum type="arabicPeriod" startAt="5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Грачев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Суперкадры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управление персоналом и международные корпорации. - М.: Дело, 2008. - 507с.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    Красавин А.С. Документирование трудовой деятельности работников. - М.: ИНФРА-М, 2006. - 563с.</a:t>
            </a:r>
          </a:p>
          <a:p>
            <a:pPr marL="342900" indent="-342900" algn="just">
              <a:buAutoNum type="arabicPeriod" startAt="8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Мухамбетов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Т.И. Стратегия управления трудом.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 - 594с.</a:t>
            </a:r>
          </a:p>
          <a:p>
            <a:pPr marL="342900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Новиков Е.А. Организация работы службы управления персоналом. - М.: Альфа-Пресс, 2006. - 582с.</a:t>
            </a:r>
          </a:p>
          <a:p>
            <a:pPr marL="342900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Рогожин М.Ю. Делопроизводство в кадровой службе. -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- 776с.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  Трудовой кодекс РК. Текст с изменениями и дополнениями на 1 сентября 2007 года.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 - 272 с.</a:t>
            </a:r>
          </a:p>
          <a:p>
            <a:pPr marL="342900" indent="-342900" algn="just">
              <a:buAutoNum type="arabicPeriod" startAt="1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Федосеев В.Н. Управление персоналом. - М.: ИКЦ «Март», 2006. - 528с.</a:t>
            </a:r>
          </a:p>
          <a:p>
            <a:pPr marL="342900" indent="-342900" algn="just">
              <a:buAutoNum type="arabicPeriod" startAt="1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Хучек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Стратегия управления трудовым потенциалом предприятия. -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Прогресс-Универс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2008. -342с.</a:t>
            </a:r>
          </a:p>
          <a:p>
            <a:pPr marL="342900" indent="-342900" algn="just">
              <a:buAutoNum type="arabicPeriod" startAt="14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Цыпкин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Ю.А. Управление персоналом. - М.: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Юнити-Дана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2008. - 446с.</a:t>
            </a:r>
          </a:p>
          <a:p>
            <a:pPr marL="342900" indent="-342900" algn="just">
              <a:buAutoNum type="arabicPeriod" startAt="14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Ченкин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Б.Н. Основы управления персоналом. - М.: Высшая школа, 2008. - 329с.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Шапиро С.А. Основы управления персоналом в современных организациях: уникальный подход, обеспечивающий эффективную работу компании. - М.: Гросс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2008. - 447с.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  Шипунов В.Г. Основы управленческой деятельности: Социальная психология, менеджмент. - М.: Высшая школа, 2008. - 427с.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0"/>
            <a:ext cx="67151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142852"/>
            <a:ext cx="8786842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В предреволюционной России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управления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персоналом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осуществляли руководители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предприятий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специальные чиновники занимались вопросами рабочего быта, здравоохранения, труда и образования.</a:t>
            </a:r>
            <a:endParaRPr lang="ru-RU" sz="1400" dirty="0" smtClean="0">
              <a:solidFill>
                <a:srgbClr val="29303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 советский период отделы кадров появились практически во всех организациях, но их функции сводились только к подготовке и выдаче разных справок, анкетам, отчетам. Они должны были обеспечить вышестоящие организации всеми видами информации о персонале.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930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фактора общественной жизни того периода определяли эту специфику: централизованное руководство народным хозяйством,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политизирование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экономики и тоталитарная идеология.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930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930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развития кадровых служб тесно связана с развитием служб организованного трудоустройства населения. Возникновение последних в странах Западной Европы было обусловлено массовой безработицей. На первом периоде они являли собой совокупность органов трудового посредничества, которое осуществлялось профсоюзами и союзами предпринимателей. Позже были созданы государственные службы трудоустройства — биржи труда, агентства, конторы. Во Франции первая государственная биржа труда была создана в 1897 г., в Англии - в 1909 г., а в Царской России - в 1917 г.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857626" cy="3071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581567" cy="3071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1"/>
            <a:ext cx="76438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История развития кадровых служб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50112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История развития кадровых служб, то есть подразделов, которые занимаются комплектованием и учетом персонала, достигает в глубину веков. Да, первое упоминание о разрядном указе (военное описание ратных людей с обозначением их должностей) по вопросам комплектования, учета денежных окладов для личного состава армии Русского государства датируется 1478 годом. На основе личных обзоров, которые проводились в соответствии с указом, определялась готовность призывников к военной службе. Кроме военных функций, указ выполнял и административные по вопросам личного состава государственного аппарата. Согласно указу назначались воеводы, послы, судьи и другие чиновники.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857628"/>
            <a:ext cx="1095398" cy="10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5357850" cy="4018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6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6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643470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Промышленная революция XIX века кардинально изменила характер организации труда и роль самих работников. Рост масштабов производства и поведение работников, которых не удовлетворяют условия труда,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примусили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руководителей организации нанимать специалистов, которые бы занимались исключительно работниками.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Англииих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называли секретарями благополучия, в США и Франции - общественными секретарями, основными функциями которых было: следить по условиям труда; противостоять созданию профсоюзов; устраивать больных работников в больнице, а детей - в дошкольные заведения.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1 из 6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4071966" cy="28575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2" name="Picture 4" descr="Картинка 3 из 6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86124"/>
            <a:ext cx="2643206" cy="3399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Картинка 9 из 65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643314"/>
            <a:ext cx="5846926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13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42852"/>
            <a:ext cx="4572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Развитие машинного производства, которое объединяет большое количество работников в пределах промышленных предприятий, способствовало созданию профсоюзов. Профсоюзы стали основной силой, способной организовывать работников, чтобы отстаивать свои интересы разными способами (забастовки, бойкоты и тому подобное). Это заставило государственные органы создавать национальные системы с проблем социального страхования, выплат компенсаций по безработице,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минимальной заработной платы, сокращения рабочего дня. В связи с этими изменениями в компаниях появилась потребность в спецотделах, которые бы были экспертами в отрасли трудового законодательства, обеспечения контроля за действиями администрации предприятия. Организации начали создавать специальные отделы, которые занимались этими вопросами.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6 из 20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929090" cy="2786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Картинка 7 из 20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4071966" cy="344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0" name="Picture 6" descr="Картинка 22 из 33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214818"/>
            <a:ext cx="3429024" cy="2447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1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143272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20—30-ые годы XX века возникли специализированные отделы по вопросам управления человеческими ресурсами, которые выполняли в основном рутинную работу, связанную с ведением документов, разбором конфликтов, выплатой заработной платы. Все вопросы, связанные с управлением человека, решались высшим руководством без отдела кадров.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годы Второй мировой войны перед отделами кадров промышленных предприятий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США, Великобритании) было поставлено грандиозное задание в кратчайший срок принять на работу и научить сотни тысяч новых работников всех видов профессий, чтобы замещать тех, кто пошел на войну. Это задание было выполнено, и с этого времени вопрос подбора, учебы, переквалификации стали важным направлением работы отдела управления людьми.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52"/>
            <a:ext cx="5610225" cy="3733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2571741" cy="19288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advTm="11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требования к работе с приказами по личному составу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7"/>
            <a:ext cx="85011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Приказы по кадрам - основные документы, определяющие служебное положение работников, являются основанием для внесения соответствующих записей в документы по учету труда и его оплаты.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507209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Приказами по личному составу документально оформляются: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 прием, перевод на другую работу, увольнение;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 изменение условий труда, присвоение разрядов;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 установление размеров оплаты труда;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 предоставление отпусков, командирование сотрудников;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 наложение дисциплинарных взысканий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842968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При соблюдении правил работы с документами приказы должны печататься на специальных бланках или на стандартных листах плотной бумаги, пригодной к длительному хранению. По кадровым приказам ведется нумерация, отдельная от приказов по основной деятельности.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Правильная подготовка приказа включает в себя составление его проекта. Компетенция лиц, подготавливающих проект, зависит от его содержания. Руководители структурных подразделений предприятия направляют в кадровую службу представление, на основании которого менеджеры, инспекторы отдела кадров готовят соответствующий проект.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Проекты приказов о поощрениях и взысканиях готовят руководители тех подразделений, которые вносят предложение о поощрении или наказании работников, входящих в их непосредственное подчинение.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Формулировка приказа должна соответствовать действующему трудовому законодательству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857892"/>
            <a:ext cx="842968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Приказы по личному составу подписываются руководителем, а в его отсутствие - заместителем руководителя, курирующим эти вопросы, в соответствии с приказом о распределении обязанностей между руководством.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Кадровая служба должна выполнять весь порядок работы с приказами по личному составу, так как эти документы имеют большое значение для организации, как форма регулирования трудовых отношений между работодателем и работником, а так же контроля соответствия этих отношений  действующему  законодательству.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2214578" cy="22145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488" y="928670"/>
            <a:ext cx="6072230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Ведение трудовых книжек. Трудовая книжка установленного образца является основным документом о трудовой деятельности и трудовом стаже работника. В течение всего периода деятельности работника в организации его перемещения и поощрения отражаются в этом важном для каждого трудящегося документе.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857784" cy="35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143504" y="3214686"/>
            <a:ext cx="385765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трудовую книжку вносятся следующие сведения: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работнике;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выполняемой им работе;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переводах на другую постоянную работу;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увольнении работника;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основания прекращения трудового договора;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награждениях за успехи в работе.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285992"/>
            <a:ext cx="607223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Записи производятся аккуратно, перьевой или шариковой ручкой, чернилами или пастой черного, синего или фиолетового цвета.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0010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Образец оформления приказа по личному составу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429288" cy="59293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</TotalTime>
  <Words>2462</Words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48</cp:revision>
  <dcterms:modified xsi:type="dcterms:W3CDTF">2016-06-03T07:23:03Z</dcterms:modified>
</cp:coreProperties>
</file>