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387" r:id="rId2"/>
    <p:sldId id="257" r:id="rId3"/>
    <p:sldId id="258" r:id="rId4"/>
    <p:sldId id="259" r:id="rId5"/>
    <p:sldId id="260" r:id="rId6"/>
    <p:sldId id="372" r:id="rId7"/>
    <p:sldId id="262" r:id="rId8"/>
    <p:sldId id="263" r:id="rId9"/>
    <p:sldId id="264" r:id="rId10"/>
    <p:sldId id="266" r:id="rId11"/>
    <p:sldId id="267" r:id="rId12"/>
    <p:sldId id="281" r:id="rId13"/>
    <p:sldId id="265" r:id="rId14"/>
    <p:sldId id="268" r:id="rId15"/>
    <p:sldId id="270" r:id="rId16"/>
    <p:sldId id="271" r:id="rId17"/>
    <p:sldId id="272" r:id="rId18"/>
    <p:sldId id="273" r:id="rId19"/>
    <p:sldId id="269" r:id="rId20"/>
    <p:sldId id="274" r:id="rId21"/>
    <p:sldId id="275" r:id="rId22"/>
    <p:sldId id="276" r:id="rId23"/>
    <p:sldId id="278" r:id="rId24"/>
    <p:sldId id="277" r:id="rId25"/>
    <p:sldId id="279" r:id="rId26"/>
    <p:sldId id="320" r:id="rId27"/>
    <p:sldId id="332" r:id="rId28"/>
    <p:sldId id="280" r:id="rId29"/>
    <p:sldId id="373" r:id="rId30"/>
    <p:sldId id="374" r:id="rId31"/>
    <p:sldId id="286" r:id="rId32"/>
    <p:sldId id="287" r:id="rId33"/>
    <p:sldId id="288" r:id="rId34"/>
    <p:sldId id="290" r:id="rId35"/>
    <p:sldId id="289" r:id="rId36"/>
    <p:sldId id="291" r:id="rId37"/>
    <p:sldId id="293" r:id="rId38"/>
    <p:sldId id="333" r:id="rId39"/>
    <p:sldId id="294" r:id="rId40"/>
    <p:sldId id="295" r:id="rId41"/>
    <p:sldId id="296" r:id="rId42"/>
    <p:sldId id="375" r:id="rId43"/>
    <p:sldId id="376" r:id="rId44"/>
    <p:sldId id="303" r:id="rId45"/>
    <p:sldId id="304" r:id="rId46"/>
    <p:sldId id="306" r:id="rId47"/>
    <p:sldId id="305" r:id="rId48"/>
    <p:sldId id="307" r:id="rId49"/>
    <p:sldId id="308" r:id="rId50"/>
    <p:sldId id="309" r:id="rId51"/>
    <p:sldId id="377" r:id="rId52"/>
    <p:sldId id="378" r:id="rId53"/>
    <p:sldId id="311" r:id="rId54"/>
    <p:sldId id="342" r:id="rId55"/>
    <p:sldId id="343" r:id="rId56"/>
    <p:sldId id="344" r:id="rId57"/>
    <p:sldId id="345" r:id="rId58"/>
    <p:sldId id="379" r:id="rId59"/>
    <p:sldId id="380" r:id="rId60"/>
    <p:sldId id="326" r:id="rId61"/>
    <p:sldId id="327" r:id="rId62"/>
    <p:sldId id="337" r:id="rId63"/>
    <p:sldId id="338" r:id="rId64"/>
    <p:sldId id="339" r:id="rId65"/>
    <p:sldId id="346" r:id="rId66"/>
    <p:sldId id="347" r:id="rId67"/>
    <p:sldId id="348" r:id="rId68"/>
    <p:sldId id="349" r:id="rId69"/>
    <p:sldId id="350" r:id="rId70"/>
    <p:sldId id="351" r:id="rId71"/>
    <p:sldId id="352" r:id="rId72"/>
    <p:sldId id="353" r:id="rId73"/>
    <p:sldId id="354" r:id="rId74"/>
    <p:sldId id="381" r:id="rId75"/>
    <p:sldId id="382" r:id="rId76"/>
    <p:sldId id="335" r:id="rId77"/>
    <p:sldId id="356" r:id="rId78"/>
    <p:sldId id="355" r:id="rId79"/>
    <p:sldId id="357" r:id="rId80"/>
    <p:sldId id="358" r:id="rId81"/>
    <p:sldId id="336" r:id="rId82"/>
    <p:sldId id="359" r:id="rId83"/>
    <p:sldId id="369" r:id="rId84"/>
    <p:sldId id="334" r:id="rId85"/>
    <p:sldId id="383" r:id="rId86"/>
    <p:sldId id="370" r:id="rId87"/>
    <p:sldId id="340" r:id="rId88"/>
    <p:sldId id="360" r:id="rId89"/>
    <p:sldId id="371" r:id="rId90"/>
    <p:sldId id="361" r:id="rId91"/>
    <p:sldId id="362" r:id="rId92"/>
    <p:sldId id="363" r:id="rId93"/>
    <p:sldId id="364" r:id="rId94"/>
    <p:sldId id="365" r:id="rId95"/>
    <p:sldId id="366" r:id="rId96"/>
    <p:sldId id="367" r:id="rId97"/>
    <p:sldId id="368" r:id="rId98"/>
    <p:sldId id="313" r:id="rId99"/>
    <p:sldId id="384" r:id="rId100"/>
    <p:sldId id="385" r:id="rId101"/>
    <p:sldId id="312" r:id="rId102"/>
    <p:sldId id="314" r:id="rId103"/>
    <p:sldId id="315" r:id="rId104"/>
    <p:sldId id="316" r:id="rId105"/>
    <p:sldId id="317" r:id="rId106"/>
    <p:sldId id="318" r:id="rId107"/>
    <p:sldId id="319" r:id="rId108"/>
    <p:sldId id="386" r:id="rId109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876" autoAdjust="0"/>
    <p:restoredTop sz="94660"/>
  </p:normalViewPr>
  <p:slideViewPr>
    <p:cSldViewPr>
      <p:cViewPr varScale="1">
        <p:scale>
          <a:sx n="102" d="100"/>
          <a:sy n="102" d="100"/>
        </p:scale>
        <p:origin x="-1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3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B9786-B8FF-4488-BC3A-735935E848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FD224-2766-40FD-9481-D6B3D7CF3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0E6C4-47F9-48F6-96A8-F1238909C6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053DC-68B1-4627-8690-7F12AF0564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257C5-1B03-46D2-9DD8-8FF236CE44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0E9C3-F583-46E3-88D1-E5DB7718C4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14228-D94E-429C-8024-ADB71CA6B3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23BF1-D2B3-46DF-B174-5C4ABEAD50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1956A-7B16-4367-B622-D0D6B3E7C1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4F975-F258-42DA-AFD4-0AE57E4AD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5F2EB-F8FD-4836-AD70-122DDC7E35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0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1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2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3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4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5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6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7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11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1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B83F4A-6AC5-4D02-82F9-1ACC6BB12F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Психология общения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Виды общения.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mtClean="0"/>
              <a:t>Вербальное общение(речевое) осуществляется с помощью речи.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mtClean="0"/>
              <a:t>Невербальное (неречевое) осуществляется с помощью невербальных средств общения (жесты, мимика, позы, зрительный контакт).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mtClean="0"/>
              <a:t>Прямое общение осуществляется  через личный контакт собеседников.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mtClean="0"/>
              <a:t>Косвенное общение осуществляется через посредников (телефон, компьютер, письмо).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Тема лекции № 12 «Этические аспекты процесса общения»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None/>
              <a:defRPr/>
            </a:pPr>
            <a:r>
              <a:rPr lang="ru-RU" dirty="0" smtClean="0"/>
              <a:t>1. Этика делового общения «сверху- вниз».</a:t>
            </a:r>
          </a:p>
          <a:p>
            <a:pPr marL="514350" indent="-514350">
              <a:buFontTx/>
              <a:buNone/>
              <a:defRPr/>
            </a:pPr>
            <a:r>
              <a:rPr lang="ru-RU" dirty="0" smtClean="0"/>
              <a:t>2.Этика делового общения снизу – вверх».</a:t>
            </a:r>
          </a:p>
          <a:p>
            <a:pPr marL="514350" indent="-514350">
              <a:buFontTx/>
              <a:buNone/>
              <a:defRPr/>
            </a:pPr>
            <a:r>
              <a:rPr lang="ru-RU" dirty="0" smtClean="0"/>
              <a:t>3. Этика делового общения по горизонтали.</a:t>
            </a:r>
            <a:endParaRPr lang="ru-RU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Этика делового общения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smtClean="0"/>
              <a:t>Передача информации может осуществляться в следующих направлениях: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smtClean="0"/>
              <a:t>а) сверху вниз: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smtClean="0"/>
              <a:t>—  постановка задач (что, когда делать),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smtClean="0"/>
              <a:t>—  инструктирование (как, каким образом, кто);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smtClean="0"/>
              <a:t>б) снизу вверх: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smtClean="0"/>
              <a:t>—  донесения об исполнении,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smtClean="0"/>
              <a:t>—  донесения о проверках,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smtClean="0"/>
              <a:t>—  донесения о личном мнении сотрудника;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smtClean="0"/>
              <a:t>в) в горизонтальном направлении: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smtClean="0"/>
              <a:t>—  обмен мнениями,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smtClean="0"/>
              <a:t>—  координация действий,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smtClean="0"/>
              <a:t>—  планирование,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smtClean="0"/>
              <a:t>—  сообщения об исполнении 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Этика делового общения «сверху – вниз»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4000" b="1" smtClean="0"/>
              <a:t>Основной принцип: «Относись к своему подчиненному так, как вы хотели бы, чтобы к вам относился руководитель».</a:t>
            </a:r>
          </a:p>
          <a:p>
            <a:pPr eaLnBrk="1" hangingPunct="1">
              <a:buFontTx/>
              <a:buNone/>
              <a:defRPr/>
            </a:pPr>
            <a:endParaRPr lang="ru-RU" sz="4000" b="1" smtClean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>
                <a:latin typeface="Times New Roman" pitchFamily="18" charset="0"/>
              </a:rPr>
              <a:t>Стремитесь превратить вашу организацию в сплоченный коллектив с высокими моральными нормами общения.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>
                <a:latin typeface="Times New Roman" pitchFamily="18" charset="0"/>
              </a:rPr>
              <a:t>Выясняйте причину несоответствующего поведения.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>
                <a:latin typeface="Times New Roman" pitchFamily="18" charset="0"/>
              </a:rPr>
              <a:t>Замечание сотруднику должно соответствовать этическим нормам.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>
                <a:latin typeface="Times New Roman" pitchFamily="18" charset="0"/>
              </a:rPr>
              <a:t>Критикуйте действия, поступки, не  личность.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>
                <a:latin typeface="Times New Roman" pitchFamily="18" charset="0"/>
              </a:rPr>
              <a:t>Никогда не советуйте.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>
                <a:latin typeface="Times New Roman" pitchFamily="18" charset="0"/>
              </a:rPr>
              <a:t>Не обрастайте любимчиками.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>
                <a:latin typeface="Times New Roman" pitchFamily="18" charset="0"/>
              </a:rPr>
              <a:t>Соблюдайте принцип распределительной справедливости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>
                <a:latin typeface="Times New Roman" pitchFamily="18" charset="0"/>
              </a:rPr>
              <a:t>Укрепляйте  у подчиненных чувство собственного достоинства.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>
                <a:latin typeface="Times New Roman" pitchFamily="18" charset="0"/>
              </a:rPr>
              <a:t>Привилегии, которые вы делаете себе, должны распространятся и на других членов коллектива.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>
                <a:latin typeface="Times New Roman" pitchFamily="18" charset="0"/>
              </a:rPr>
              <a:t>Умейте признавать собственные ошибки.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>
                <a:latin typeface="Times New Roman" pitchFamily="18" charset="0"/>
              </a:rPr>
              <a:t>Защищайте своих подчиненных.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>
                <a:latin typeface="Times New Roman" pitchFamily="18" charset="0"/>
              </a:rPr>
              <a:t>Выбирайте правильную форму распоряжения(приказ, просьба, вопрос, доброволец)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Этика общения « снизу – вверх».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mtClean="0"/>
              <a:t> </a:t>
            </a:r>
            <a:r>
              <a:rPr lang="ru-RU" sz="4000" b="1" smtClean="0"/>
              <a:t>Основной принцип: « Относись к своему руководителю так, как вы хотели бы, чтобы к вам относились ваши подчиненные».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04813"/>
            <a:ext cx="9144000" cy="6453187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/>
              <a:t>Старайтесь помогать руководителю в создании в коллективе доброжелательной нравственной атмосферы.</a:t>
            </a:r>
          </a:p>
          <a:p>
            <a:pPr eaLnBrk="1" hangingPunct="1">
              <a:defRPr/>
            </a:pPr>
            <a:r>
              <a:rPr lang="ru-RU" b="1" smtClean="0"/>
              <a:t>Не навязывайте свою точку зрения.</a:t>
            </a:r>
          </a:p>
          <a:p>
            <a:pPr eaLnBrk="1" hangingPunct="1">
              <a:defRPr/>
            </a:pPr>
            <a:r>
              <a:rPr lang="ru-RU" b="1" smtClean="0"/>
              <a:t>Не разговаривайте категоричным тоном.</a:t>
            </a:r>
          </a:p>
          <a:p>
            <a:pPr eaLnBrk="1" hangingPunct="1">
              <a:defRPr/>
            </a:pPr>
            <a:r>
              <a:rPr lang="ru-RU" b="1" smtClean="0"/>
              <a:t>Будьте преданы и надежны, не  будьте подхалимом.</a:t>
            </a:r>
          </a:p>
          <a:p>
            <a:pPr eaLnBrk="1" hangingPunct="1">
              <a:defRPr/>
            </a:pPr>
            <a:r>
              <a:rPr lang="ru-RU" b="1" smtClean="0"/>
              <a:t>Не стоит обращается за помощью «через голову».</a:t>
            </a:r>
          </a:p>
          <a:p>
            <a:pPr eaLnBrk="1" hangingPunct="1">
              <a:buFontTx/>
              <a:buNone/>
              <a:defRPr/>
            </a:pPr>
            <a:endParaRPr lang="ru-RU" b="1" smtClean="0"/>
          </a:p>
          <a:p>
            <a:pPr eaLnBrk="1" hangingPunct="1">
              <a:defRPr/>
            </a:pPr>
            <a:endParaRPr lang="ru-RU" smtClean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Этика общения по горизонтали.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4000" b="1" smtClean="0"/>
              <a:t>Основной принцип: « В деловом общении относись к своему коллеги так, как вы хотели бы, чтобы он относился к вам».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smtClean="0"/>
              <a:t>Не требуй к себе какого – либо особого отношения.</a:t>
            </a:r>
          </a:p>
          <a:p>
            <a:pPr eaLnBrk="1" hangingPunct="1">
              <a:defRPr/>
            </a:pPr>
            <a:r>
              <a:rPr lang="ru-RU" sz="2800" b="1" smtClean="0"/>
              <a:t>Попытайтесь достичь четкого разделения прав и ответственности.</a:t>
            </a:r>
          </a:p>
          <a:p>
            <a:pPr eaLnBrk="1" hangingPunct="1">
              <a:defRPr/>
            </a:pPr>
            <a:r>
              <a:rPr lang="ru-RU" sz="2800" b="1" smtClean="0"/>
              <a:t>Не  относитесь с предвзятостью к своим коллегам.</a:t>
            </a:r>
          </a:p>
          <a:p>
            <a:pPr eaLnBrk="1" hangingPunct="1">
              <a:defRPr/>
            </a:pPr>
            <a:r>
              <a:rPr lang="ru-RU" sz="2800" b="1" smtClean="0"/>
              <a:t>Называйте своих собеседников по имени.</a:t>
            </a:r>
          </a:p>
          <a:p>
            <a:pPr eaLnBrk="1" hangingPunct="1">
              <a:defRPr/>
            </a:pPr>
            <a:r>
              <a:rPr lang="ru-RU" sz="2800" b="1" smtClean="0"/>
              <a:t>Улыбайтесь, будьте доброжелательны.</a:t>
            </a:r>
          </a:p>
          <a:p>
            <a:pPr eaLnBrk="1" hangingPunct="1">
              <a:defRPr/>
            </a:pPr>
            <a:r>
              <a:rPr lang="ru-RU" sz="2800" b="1" smtClean="0"/>
              <a:t>Не давайте обещаний, которые вы не сможете выполнить.</a:t>
            </a:r>
          </a:p>
          <a:p>
            <a:pPr eaLnBrk="1" hangingPunct="1">
              <a:defRPr/>
            </a:pPr>
            <a:r>
              <a:rPr lang="ru-RU" sz="2800" b="1" smtClean="0"/>
              <a:t>Не преувеличивайте свою значимость.</a:t>
            </a:r>
          </a:p>
          <a:p>
            <a:pPr eaLnBrk="1" hangingPunct="1">
              <a:defRPr/>
            </a:pPr>
            <a:r>
              <a:rPr lang="ru-RU" sz="2800" b="1" smtClean="0"/>
              <a:t>Не лезьте человеку в душу.</a:t>
            </a:r>
          </a:p>
          <a:p>
            <a:pPr eaLnBrk="1" hangingPunct="1">
              <a:defRPr/>
            </a:pPr>
            <a:r>
              <a:rPr lang="ru-RU" sz="2800" b="1" smtClean="0"/>
              <a:t>Старайтесь слушать не себя, а другого.</a:t>
            </a:r>
          </a:p>
          <a:p>
            <a:pPr eaLnBrk="1" hangingPunct="1">
              <a:defRPr/>
            </a:pPr>
            <a:r>
              <a:rPr lang="ru-RU" sz="2800" b="1" smtClean="0"/>
              <a:t>Будьте естественными.</a:t>
            </a:r>
          </a:p>
          <a:p>
            <a:pPr eaLnBrk="1" hangingPunct="1">
              <a:defRPr/>
            </a:pPr>
            <a:r>
              <a:rPr lang="ru-RU" sz="2800" b="1" smtClean="0"/>
              <a:t>Рассматривайте вашего коллегу как личность.</a:t>
            </a:r>
          </a:p>
          <a:p>
            <a:pPr eaLnBrk="1" hangingPunct="1">
              <a:defRPr/>
            </a:pPr>
            <a:endParaRPr lang="ru-RU" sz="2800" b="1" smtClean="0"/>
          </a:p>
          <a:p>
            <a:pPr eaLnBrk="1" hangingPunct="1">
              <a:defRPr/>
            </a:pPr>
            <a:endParaRPr lang="ru-RU" sz="2800" smtClean="0"/>
          </a:p>
          <a:p>
            <a:pPr eaLnBrk="1" hangingPunct="1">
              <a:defRPr/>
            </a:pPr>
            <a:endParaRPr lang="ru-RU" sz="2800" smtClean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Литература.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ru-RU" dirty="0" smtClean="0"/>
              <a:t>Бороздина Г. В., Психология  делового  общения: Учебник./Г.В. Бороздина. -2-е изд. - М.: Инфра – М, 2005.</a:t>
            </a:r>
          </a:p>
          <a:p>
            <a:pPr>
              <a:buFontTx/>
              <a:buNone/>
              <a:defRPr/>
            </a:pPr>
            <a:r>
              <a:rPr lang="ru-RU" dirty="0" smtClean="0"/>
              <a:t>Психология и этика делового  общения /Под ред. </a:t>
            </a:r>
            <a:r>
              <a:rPr lang="ru-RU" dirty="0" err="1" smtClean="0"/>
              <a:t>Лавриненко</a:t>
            </a:r>
            <a:r>
              <a:rPr lang="ru-RU" dirty="0" smtClean="0"/>
              <a:t> В. Н. – М.: </a:t>
            </a:r>
            <a:r>
              <a:rPr lang="ru-RU" dirty="0" err="1" smtClean="0"/>
              <a:t>Юнити</a:t>
            </a:r>
            <a:r>
              <a:rPr lang="ru-RU" dirty="0" smtClean="0"/>
              <a:t>, 2005.</a:t>
            </a:r>
          </a:p>
          <a:p>
            <a:pPr>
              <a:buFontTx/>
              <a:buNone/>
              <a:defRPr/>
            </a:pPr>
            <a:r>
              <a:rPr lang="ru-RU" dirty="0" smtClean="0"/>
              <a:t>Рогов Е. И., Психология  общения: Учебник/Е.И. Рогов. – М.: </a:t>
            </a:r>
            <a:r>
              <a:rPr lang="ru-RU" dirty="0" err="1" smtClean="0"/>
              <a:t>Владос</a:t>
            </a:r>
            <a:r>
              <a:rPr lang="ru-RU" dirty="0" smtClean="0"/>
              <a:t>, 2005.</a:t>
            </a:r>
          </a:p>
          <a:p>
            <a:pPr>
              <a:buFontTx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Виды общения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mtClean="0"/>
              <a:t>Формальное (деловое) – цель данного общения в общем деле, оно строго регламентировано по времени, нормам и правилам.</a:t>
            </a:r>
          </a:p>
          <a:p>
            <a:pPr eaLnBrk="1" hangingPunct="1">
              <a:buFontTx/>
              <a:buNone/>
              <a:defRPr/>
            </a:pPr>
            <a:r>
              <a:rPr lang="ru-RU" smtClean="0"/>
              <a:t>Неформальное общение( житейское) – цель данного вида общения в самом общении в удовлетворении потребности быть в группе, в понимании и поддержке.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Процесс общения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9144000" cy="60928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z="2400" b="1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/>
              <a:t>1.  </a:t>
            </a:r>
            <a:r>
              <a:rPr lang="ru-RU" sz="2400" smtClean="0"/>
              <a:t>Потребность в общении (необходимо сообщить или узнать информацию, повлиять на собеседника и т. п.), которая побуждает человека вступить в контакт с другими людьми.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smtClean="0"/>
              <a:t>2. Ориентировка в целях и в ситуации общения.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smtClean="0"/>
              <a:t>3. Ориентировка в личности собеседника.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smtClean="0"/>
              <a:t>4.  Планирование содержания своего общения: человек представляет себе (обычно бессознательно), что именно скажет.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smtClean="0"/>
              <a:t>5. Бессознательно (иногда сознательно) человек выбирает конкретные средства, речевые фразы, которыми будет пользоваться, решает, как говорить, как себя вести.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smtClean="0"/>
              <a:t>6. Восприятие и оценка ответной реакции собеседника, контроль эффективности общения на основе установления обратной связи.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smtClean="0"/>
              <a:t>7. Корректировка направления, стиля, методов общения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Первый аспект общения- восприятие людьми друг друга.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mtClean="0"/>
              <a:t>1 задача этапа – создание  собственного позитивного образа.</a:t>
            </a:r>
          </a:p>
          <a:p>
            <a:pPr eaLnBrk="1" hangingPunct="1">
              <a:buFontTx/>
              <a:buNone/>
              <a:defRPr/>
            </a:pPr>
            <a:r>
              <a:rPr lang="ru-RU" smtClean="0"/>
              <a:t>2 задача сформировать адекватный образ собеседника.</a:t>
            </a:r>
          </a:p>
          <a:p>
            <a:pPr eaLnBrk="1" hangingPunct="1">
              <a:buFontTx/>
              <a:buNone/>
              <a:defRPr/>
            </a:pPr>
            <a:r>
              <a:rPr lang="ru-RU" smtClean="0"/>
              <a:t>Все это необходимо для эффективного осуществления последующих этапов общения: обмена информацией и налаживания взаимодействия.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Перцептивный аспект  общения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ru-RU" smtClean="0"/>
              <a:t>Для построения собственного позитивного образа как собеседника возможно использовать следующие механизмы: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mtClean="0"/>
              <a:t>1. Факторы первого впечатления.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mtClean="0"/>
              <a:t>2. Аттракция.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mtClean="0"/>
              <a:t>3. Эмпатия.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mtClean="0"/>
              <a:t>4. Идентификация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mtClean="0"/>
              <a:t>5. Имидж.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Факторы первого впечатления.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ru-RU" smtClean="0"/>
              <a:t>Фактор превосходства.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smtClean="0"/>
              <a:t>Фактор привлекательности.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smtClean="0"/>
              <a:t>Фактор отношения к нам.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Факторы первого впечатления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i="1" smtClean="0"/>
              <a:t>Фактор превосходства </a:t>
            </a:r>
            <a:r>
              <a:rPr lang="ru-RU" sz="2800" smtClean="0"/>
              <a:t>–при встрече с человеком, превосходящим нас по какому-то важному для нас параметру, мы оцениваем его несколько более положительно, чем было бы, если бы он был нам равен. Если же мы имеем дело с человеком, которого мы в чем-то превосходим, то мы недооцениваем его. Причем превосходство фиксируется по какому-то одному параметру, а переоценка (или недооценка) происходит по многим параметрам. Эта схема восприятия начинает работать не при всяком, а только при действительно важном, значимом  нас неравенстве.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Факторы первого впечатления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259387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Действие </a:t>
            </a:r>
            <a:r>
              <a:rPr lang="ru-RU" i="1" smtClean="0"/>
              <a:t>фактора привлекательности </a:t>
            </a:r>
            <a:r>
              <a:rPr lang="ru-RU" smtClean="0"/>
              <a:t>при восприятии человека заключается в том, что под его влиянием какие-то качества человека переоцениваются или недооцениваются другими людьми. Ошибка здесь в том, что если человек нам нравится (внешне), то одновременно мы склонны считать его более умным, хорошим, интересным и т. д., т. е. опять-таки переоценивать многие его личностные характеристики.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Факторы первого впечатления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i="1" smtClean="0"/>
              <a:t>Фактор отношения к нам </a:t>
            </a:r>
            <a:r>
              <a:rPr lang="ru-RU" smtClean="0"/>
              <a:t>действует таким образом, что люди, хорошо к нам относящиеся, оцениваются выше тех, которые к нам относятся плохо.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Понятие аттракции.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52593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Аттракция – умение располагать к себе людей на основе формирования положительных эмоций по отношению к своей личности.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mtClean="0"/>
              <a:t>Приемы формирования аттракции: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mtClean="0"/>
              <a:t>1 называйте человека по имени;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mtClean="0"/>
              <a:t>2. улыбайтесь (приятное выражения лица);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mtClean="0"/>
              <a:t>3. умейте слушать ( терпеливый слушатель);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mtClean="0"/>
              <a:t>4. искренне интересуйтесь человеком (личная жизнь);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mtClean="0"/>
              <a:t> 5. делайте комплементы.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Актуальность курса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 smtClean="0"/>
              <a:t>Русский мыслитель Петр Чаадаев остроумно </a:t>
            </a:r>
            <a:r>
              <a:rPr lang="ru-RU" dirty="0" smtClean="0"/>
              <a:t>заметил: «Лишенный </a:t>
            </a:r>
            <a:r>
              <a:rPr lang="ru-RU" dirty="0" smtClean="0"/>
              <a:t>общения с другими созданиями, мы щипали бы траву, а не размышляли о своей природе».</a:t>
            </a:r>
          </a:p>
          <a:p>
            <a:pPr eaLnBrk="1" hangingPunct="1">
              <a:buFontTx/>
              <a:buNone/>
              <a:defRPr/>
            </a:pPr>
            <a:r>
              <a:rPr lang="ru-RU" dirty="0" smtClean="0"/>
              <a:t>И он был прав поскольку естественным способом существования человека является его связь с другими людьми, а сам человек становится человеком только в общении.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Механизмы восприятия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434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smtClean="0"/>
              <a:t>Психологическими механизмами восприятия и понимания при </a:t>
            </a:r>
            <a:r>
              <a:rPr lang="ru-RU" sz="2800" i="1" smtClean="0"/>
              <a:t>межличностном общении </a:t>
            </a:r>
            <a:r>
              <a:rPr lang="ru-RU" sz="2800" smtClean="0"/>
              <a:t>являются идентификация, эмпатия и рефлексия.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i="1" smtClean="0"/>
              <a:t>идентификацией </a:t>
            </a:r>
            <a:r>
              <a:rPr lang="ru-RU" sz="2800" smtClean="0"/>
              <a:t>— уподоблением себя ему. При идентификации человек как бы ставит себя на место другого и определяет, как бы он действовал в подобных ситуациях.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/>
              <a:t> </a:t>
            </a:r>
            <a:r>
              <a:rPr lang="ru-RU" sz="2800" i="1" smtClean="0"/>
              <a:t>эмпатия, </a:t>
            </a:r>
            <a:r>
              <a:rPr lang="ru-RU" sz="2800" smtClean="0"/>
              <a:t>т. е. понимание на уровне чувств, стремление эмоционально откликнуться на проблемы другого человека. Ситуация другого человека не столько продумывается, сколько прочувствуется.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Механизмы восприятия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mtClean="0"/>
              <a:t> </a:t>
            </a:r>
            <a:r>
              <a:rPr lang="ru-RU" sz="3600" smtClean="0"/>
              <a:t>Имидж – (образ)- совокупность внешних признаков, гармонично сочетаемая  с внутренними качествами.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Перцептивный аспект общения.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mtClean="0"/>
              <a:t>Создание адекватного образа партнера по общения.</a:t>
            </a:r>
          </a:p>
          <a:p>
            <a:pPr eaLnBrk="1" hangingPunct="1">
              <a:buFontTx/>
              <a:buNone/>
              <a:defRPr/>
            </a:pPr>
            <a:r>
              <a:rPr lang="ru-RU" smtClean="0"/>
              <a:t>На создание образа влияют следующие механизмы:</a:t>
            </a:r>
          </a:p>
          <a:p>
            <a:pPr eaLnBrk="1" hangingPunct="1">
              <a:buFontTx/>
              <a:buNone/>
              <a:defRPr/>
            </a:pPr>
            <a:r>
              <a:rPr lang="ru-RU" smtClean="0"/>
              <a:t>1 стереотипы;</a:t>
            </a:r>
          </a:p>
          <a:p>
            <a:pPr eaLnBrk="1" hangingPunct="1">
              <a:buFontTx/>
              <a:buNone/>
              <a:defRPr/>
            </a:pPr>
            <a:r>
              <a:rPr lang="ru-RU" smtClean="0"/>
              <a:t>2 каузальная атрибуция;</a:t>
            </a:r>
          </a:p>
          <a:p>
            <a:pPr eaLnBrk="1" hangingPunct="1">
              <a:buFontTx/>
              <a:buNone/>
              <a:defRPr/>
            </a:pPr>
            <a:r>
              <a:rPr lang="ru-RU" smtClean="0"/>
              <a:t>3. предубеждения и установки;</a:t>
            </a:r>
          </a:p>
          <a:p>
            <a:pPr eaLnBrk="1" hangingPunct="1">
              <a:buFontTx/>
              <a:buNone/>
              <a:defRPr/>
            </a:pPr>
            <a:r>
              <a:rPr lang="ru-RU" smtClean="0"/>
              <a:t>4. эффекты восприятия.</a:t>
            </a:r>
          </a:p>
          <a:p>
            <a:pPr eaLnBrk="1" hangingPunct="1">
              <a:buFontTx/>
              <a:buNone/>
              <a:defRPr/>
            </a:pPr>
            <a:endParaRPr lang="ru-RU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Механизмы восприятия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i="1" smtClean="0"/>
              <a:t>стереотипы — привычные упрощенные представления о других группах людей, о которых мы располагаем скудной информацией. </a:t>
            </a:r>
            <a:r>
              <a:rPr lang="ru-RU" sz="2800" smtClean="0"/>
              <a:t>Стереотипы редко бывают плодом личного опыта, чаще мы их приобретаем от той группы, к которой принадлежим, от родителей, учителей в детстве, от средств массовой информации. Стереотипы стираются, если люди разных групп начинают тесно взаимодействовать, узнавать больше друг о друге, добиваться общих целей.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Механизмы восприятия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879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i="1" smtClean="0"/>
              <a:t>Казуальная атрибуциия </a:t>
            </a:r>
            <a:r>
              <a:rPr lang="ru-RU" sz="2400" smtClean="0"/>
              <a:t>Она представляет собой объяснение субъектом межличностного восприятия причин и методов поведения других людей.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smtClean="0"/>
              <a:t>Объяснение причин поведения человека может быть через внутренние причины (внутренние диспозиции человека, устойчивые черты, мотивы, склонности человека) либо через внешние причины (влияние внешних ситуаций).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smtClean="0"/>
              <a:t>Можно выделить следующие критерии анализа поведения: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 постоянное поведение — в сходных ситуациях поведение однотипно;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•отличающееся поведение — в других случаях поведение проявляется иначе;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 обычное поведение — в сходных обстоятельствах такое поведение свойственно большинству людей.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/>
              <a:t>предубеждения — эмоциональная оценка каких-либо людей как хороших или плохих, даже не зная ни их самих, ни мотивов их поступков.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/>
              <a:t> установки — неосознанная готовность человека определенным привычным образом воспринимать и оценивать каких-либо людей и реагировать определенным, заранее сформированным образом без полного анализа конкретной ситуации.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/>
              <a:t>Установки имеют три измерения: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/>
              <a:t>—  когнитивное измерение — мнения, убеждения, которых придерживается человек относительно какого-либо субъекта или предмета;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/>
              <a:t>—  аффективное измерение — положительные или отрицательные эмоции, отношение к конкретному человеку или информации;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/>
              <a:t>— поведенческое измерение — готовность к определенным реакциям поведения, соответствующим убеждениям и переживаниям человека.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/>
              <a:t>Установки формируются: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/>
              <a:t>1) под влиянием других людей (родителей, СМИ) и «кристаллизируются» к возрасту между 20 и 30 годами, а затем меняются с трудом;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/>
              <a:t> 2) на основе личного опыта в многократно повторяющихся ситуациях.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Эффекты восприятия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Эффект «ореола» проявляется в том, что первоначальное отношение к какой-то одной частной стороне личности распространяется на весь образ человека, а затем общее впечатление о человеке переносится на оценку его отдельных качеств.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Эффект «проецирования» проявляется в том, что другому человеку приписываются по аналогии с собой свои собственные качества и эмоциональные состояния. 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Эффект первичности» проявляется в том, что первая услышанная или увиденная информация о человеке или событии является очень существенной и мало забываемой, способной влиять на все последующее отношение к этому человеку.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Установки в общении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000" i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i="1" dirty="0" smtClean="0"/>
              <a:t>«Я хороший </a:t>
            </a:r>
            <a:r>
              <a:rPr lang="ru-RU" sz="2400" dirty="0" smtClean="0"/>
              <a:t>— </a:t>
            </a:r>
            <a:r>
              <a:rPr lang="ru-RU" sz="2400" i="1" dirty="0" smtClean="0"/>
              <a:t>ты хороший». </a:t>
            </a:r>
            <a:r>
              <a:rPr lang="ru-RU" sz="2400" dirty="0" smtClean="0"/>
              <a:t>Это самая нравственная и продуктивная установка, поскольку в большинстве случаев нам причиняют зло не по умыслу, а по недомыслию, в силу своей нравственной незрелости. Люди с этой установкой знают себе цену и ожидают, что другие воздадут им должное. </a:t>
            </a:r>
            <a:endParaRPr lang="ru-RU" sz="2400" i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i="1" dirty="0" smtClean="0"/>
              <a:t>«Я хороший </a:t>
            </a:r>
            <a:r>
              <a:rPr lang="ru-RU" sz="2400" dirty="0" smtClean="0"/>
              <a:t>— </a:t>
            </a:r>
            <a:r>
              <a:rPr lang="ru-RU" sz="2400" i="1" dirty="0" smtClean="0"/>
              <a:t>ты плохой». </a:t>
            </a:r>
            <a:r>
              <a:rPr lang="ru-RU" sz="2400" dirty="0" smtClean="0"/>
              <a:t>Эта установка характерна для тех, кто не способен к созидательному самоутверждению. Они спихивают ответственность за свои проблемы на других и пытаются в случае неудачи найти козла отпущения среди коллег или подчиненных, выместить на них свою досаду..</a:t>
            </a:r>
            <a:endParaRPr lang="ru-RU" sz="2400" i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i="1" dirty="0" smtClean="0"/>
              <a:t>«Я плохой — ты хороший». </a:t>
            </a:r>
            <a:r>
              <a:rPr lang="ru-RU" sz="2400" dirty="0" smtClean="0"/>
              <a:t>Такая установка типична для людей с комплексом неполноценности, чувствующих себя бессильными по сравнению с другими.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i="1" dirty="0" smtClean="0"/>
              <a:t>«Я плохой — ты плохой». </a:t>
            </a:r>
            <a:r>
              <a:rPr lang="ru-RU" sz="2400" dirty="0" smtClean="0"/>
              <a:t>Эта установка ведет к саморазложению личности, порождает чувство безнадежности и потерю интереса к жизни. Люди с такой установкой легко раздражаются, подвержены тяжелым депрессиям и непредсказуемы.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Выводы по первому аспекту общения.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smtClean="0"/>
              <a:t>1. В процессе общения стремитесь расположить к себе собеседника через приемы аттракции.</a:t>
            </a:r>
          </a:p>
          <a:p>
            <a:pPr eaLnBrk="1" hangingPunct="1">
              <a:buFontTx/>
              <a:buNone/>
              <a:defRPr/>
            </a:pPr>
            <a:r>
              <a:rPr lang="ru-RU" sz="2800" smtClean="0"/>
              <a:t>2.Формируйте свой индивидуальный деловой имидж.</a:t>
            </a:r>
          </a:p>
          <a:p>
            <a:pPr eaLnBrk="1" hangingPunct="1">
              <a:buFontTx/>
              <a:buNone/>
              <a:defRPr/>
            </a:pPr>
            <a:r>
              <a:rPr lang="ru-RU" sz="2800" smtClean="0"/>
              <a:t>3. Будьте доброжелательны и старайтесь почувствовать своего собеседника, войти в его положение.</a:t>
            </a:r>
          </a:p>
          <a:p>
            <a:pPr eaLnBrk="1" hangingPunct="1">
              <a:buFontTx/>
              <a:buNone/>
              <a:defRPr/>
            </a:pPr>
            <a:r>
              <a:rPr lang="ru-RU" sz="2800" smtClean="0"/>
              <a:t>4. НЕ ориентируйтесь на стереотипы, предубеждения и  негативные установки.</a:t>
            </a:r>
          </a:p>
          <a:p>
            <a:pPr eaLnBrk="1" hangingPunct="1">
              <a:buFontTx/>
              <a:buNone/>
              <a:defRPr/>
            </a:pPr>
            <a:endParaRPr lang="ru-RU" sz="280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Литература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ru-RU" dirty="0" smtClean="0"/>
              <a:t>Морозов А. В., Деловая  психология: Учебник/А.В. Морозов. 2-е изд. - СПб.: Питер, 2006.</a:t>
            </a:r>
          </a:p>
          <a:p>
            <a:pPr>
              <a:buFontTx/>
              <a:buNone/>
              <a:defRPr/>
            </a:pPr>
            <a:r>
              <a:rPr lang="ru-RU" dirty="0" smtClean="0"/>
              <a:t>Психология и этика делового  общения /Под ред. </a:t>
            </a:r>
            <a:r>
              <a:rPr lang="ru-RU" dirty="0" err="1" smtClean="0"/>
              <a:t>Лавриненко</a:t>
            </a:r>
            <a:r>
              <a:rPr lang="ru-RU" dirty="0" smtClean="0"/>
              <a:t> В. Н. – М.: </a:t>
            </a:r>
            <a:r>
              <a:rPr lang="ru-RU" dirty="0" err="1" smtClean="0"/>
              <a:t>Юнити</a:t>
            </a:r>
            <a:r>
              <a:rPr lang="ru-RU" dirty="0" smtClean="0"/>
              <a:t>, 2005.</a:t>
            </a:r>
          </a:p>
          <a:p>
            <a:pPr>
              <a:buFontTx/>
              <a:buNone/>
              <a:defRPr/>
            </a:pPr>
            <a:r>
              <a:rPr lang="ru-RU" dirty="0" smtClean="0"/>
              <a:t>Рогов Е. И., Психология  общения: Учебник/Е.И. Рогов. – М.: </a:t>
            </a:r>
            <a:r>
              <a:rPr lang="ru-RU" dirty="0" err="1" smtClean="0"/>
              <a:t>Владос</a:t>
            </a:r>
            <a:r>
              <a:rPr lang="ru-RU" dirty="0" smtClean="0"/>
              <a:t>, 2005.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Цель курса.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Формирование коммуникативной компетенции.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Тема лекции №3-4</a:t>
            </a:r>
            <a:br>
              <a:rPr lang="ru-RU" dirty="0" smtClean="0"/>
            </a:br>
            <a:r>
              <a:rPr lang="ru-RU" dirty="0" smtClean="0"/>
              <a:t>« Коммуникативный аспект невербального общения»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8"/>
            <a:ext cx="8229600" cy="3738562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ru-RU" dirty="0" smtClean="0"/>
              <a:t>1.Общение как процесс обмена информацией.</a:t>
            </a:r>
          </a:p>
          <a:p>
            <a:pPr>
              <a:buFontTx/>
              <a:buNone/>
              <a:defRPr/>
            </a:pPr>
            <a:r>
              <a:rPr lang="ru-RU" dirty="0" smtClean="0"/>
              <a:t>2. Характеристика невербальных средств общения.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Коммуникативный аспект общения (обмен информацией)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4958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/>
              <a:t>Деловое общение – это прежде всего коммуникация т.е. обмен информацией, значимой для участников общения.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/>
              <a:t>Коммуникация должна быть эффективной, способствовать достижению целей участников общения, что предполагает выяснение следующих вопросов: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2400" b="1" smtClean="0"/>
              <a:t>каковы средства коммуникации и как правильно ими  пользоваться в процессе общения;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2400" b="1" smtClean="0"/>
              <a:t>как преодолеть коммуникативные барьеры непонимания и сделать коммуникацию успешной;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2400" b="1" smtClean="0"/>
              <a:t>как наладить  обмен информацией в полном объеме;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2400" b="1" smtClean="0"/>
              <a:t>как наладить эффективное слушание;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endParaRPr lang="ru-RU" sz="2400" b="1" smtClean="0"/>
          </a:p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endParaRPr lang="ru-RU" sz="240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Средства общения.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/>
              <a:t>Вербальные (речевые, словесные)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/>
              <a:t>Невербальные (неречевые).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/>
              <a:t> Передача информации происходит за счет вербальных средств на 7%, звуковых средств –на 38%, а за счет невербальных средств – на 55%.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/>
              <a:t>Между вербальными и невербальными средствами общения существует своеобразное разделение функций: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/>
              <a:t>По речевому каналу передается чистая информация, а по невербальному 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/>
              <a:t>1. </a:t>
            </a:r>
            <a:r>
              <a:rPr lang="ru-RU" sz="2400" b="1" u="sng" smtClean="0"/>
              <a:t>эмоциональное состояние</a:t>
            </a:r>
            <a:r>
              <a:rPr lang="ru-RU" sz="2400" b="1" smtClean="0"/>
              <a:t> партнера по общению;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/>
              <a:t>2 </a:t>
            </a:r>
            <a:r>
              <a:rPr lang="ru-RU" sz="2400" b="1" u="sng" smtClean="0"/>
              <a:t>отношение</a:t>
            </a:r>
            <a:r>
              <a:rPr lang="ru-RU" sz="2400" b="1" smtClean="0"/>
              <a:t> к партнеру по общению;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/>
              <a:t>3 </a:t>
            </a:r>
            <a:r>
              <a:rPr lang="ru-RU" sz="2400" b="1" u="sng" smtClean="0"/>
              <a:t>отношение</a:t>
            </a:r>
            <a:r>
              <a:rPr lang="ru-RU" sz="2400" b="1" smtClean="0"/>
              <a:t> к полученной информации;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/>
              <a:t>4. </a:t>
            </a:r>
            <a:r>
              <a:rPr lang="ru-RU" sz="2400" b="1" u="sng" smtClean="0"/>
              <a:t>отношение</a:t>
            </a:r>
            <a:r>
              <a:rPr lang="ru-RU" sz="2400" b="1" smtClean="0"/>
              <a:t> к достоверности или недостоверности информации;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/>
              <a:t>5. </a:t>
            </a:r>
            <a:r>
              <a:rPr lang="ru-RU" sz="2400" b="1" u="sng" smtClean="0"/>
              <a:t>отношение</a:t>
            </a:r>
            <a:r>
              <a:rPr lang="ru-RU" sz="2400" b="1" smtClean="0"/>
              <a:t> к ситуации общения</a:t>
            </a:r>
            <a:r>
              <a:rPr lang="ru-RU" sz="2400" smtClean="0"/>
              <a:t>.;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z="240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Невербальные средства общения.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b="1" smtClean="0"/>
              <a:t>Позы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smtClean="0"/>
              <a:t>Жесты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smtClean="0"/>
              <a:t>Мимика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smtClean="0"/>
              <a:t>Походка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smtClean="0"/>
              <a:t>Взгляд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smtClean="0"/>
              <a:t>Рукопожатие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smtClean="0"/>
              <a:t>Дистанции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smtClean="0"/>
              <a:t>Громкость, тембр, пауза, плач, вздох, интонация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Мимика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smtClean="0"/>
              <a:t>Мимика — движение мышц лица, отражающие внутреннее эмоциональное состояние, способно дать истинную информацию о том, что переживает человек. Мимические выражения несут более 70 % информации, т. е. глаза, взгляд, лицо человека способны сказать больше, чем произнесенные слова. Так, замечено, что человек пытается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smtClean="0"/>
              <a:t>скрыть свою информацию (или лжет), если его глаза встречаются с глазами партнера менее 1/3 времени разговора.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smtClean="0"/>
              <a:t>Лоб, брови, рот, глаза, нос, подбородок — эти части лица выражают основные человеческие эмоции: страдание, гнев, радость, удивление, страх, отвращение, счастье, интерес, печаль и т. п. Причем легче всего распознаются положительные эмоции — радость, любовь, удивление; труднее воспринимаются человеком отрицательные эмоции — печаль, страх, отвращение.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smtClean="0"/>
              <a:t>Главной характеристикой мимики является ее целостность и динамичность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Дистанции общения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9144000" cy="6165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/>
              <a:t>—  </a:t>
            </a:r>
            <a:r>
              <a:rPr lang="ru-RU" sz="2400" b="1" smtClean="0"/>
              <a:t>интимная </a:t>
            </a:r>
            <a:r>
              <a:rPr lang="ru-RU" sz="2400" smtClean="0"/>
              <a:t>зона (15—45 см); в эту зону допускаются лишь близкие, хорошо знакомые люди, для этой зоны характерны доверительность, негромкий голос в общении, тактильный контакт, прикосновение. Исследования показывают, что нарушение интимной зоны влечет определенные физиологические изменения в организме: учащение биения сердца, повышенное выделения адреналина, прилив крови к голове и пр. Преждевременное вторжение в интимную зону в процессе общения всегда воспринимается собеседником как покушение на его неприкосновенность;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/>
              <a:t>—  </a:t>
            </a:r>
            <a:r>
              <a:rPr lang="ru-RU" sz="2400" b="1" smtClean="0"/>
              <a:t>личная, или персональная, зона </a:t>
            </a:r>
            <a:r>
              <a:rPr lang="ru-RU" sz="2400" smtClean="0"/>
              <a:t>(45—120 см) для обыденной беседы с друзьями и коллегами предполагает только визуально-зрительный контакт между партнерами, поддерживающими разговор;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/>
              <a:t>—  </a:t>
            </a:r>
            <a:r>
              <a:rPr lang="ru-RU" sz="2400" b="1" smtClean="0"/>
              <a:t>социальная зона </a:t>
            </a:r>
            <a:r>
              <a:rPr lang="ru-RU" sz="2400" smtClean="0"/>
              <a:t>(120—400 см) обычно соблюдается во время официальных встреч в кабинетах, преподавательских и других служебных помещениях, как правило, с теми, которых не очень хорошо знают;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/>
              <a:t>—  публичная зона (свыше 400 см) подразумевает общение с большой группой людей — в лекционной аудитории, на митинге и пр.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Походка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pPr eaLnBrk="1" hangingPunct="1">
              <a:defRPr/>
            </a:pPr>
            <a:r>
              <a:rPr lang="ru-RU" i="1" smtClean="0"/>
              <a:t>Походка </a:t>
            </a:r>
            <a:r>
              <a:rPr lang="ru-RU" smtClean="0"/>
              <a:t>человека — это стиль передвижения, по которому довольно легко можно распознать его эмоциональное состояние. Так, в исследованиях психологов испытуемые с большой точностью узнавали по походке такие эмоции, как гнев, страдание, гордость, счастье. Причем, оказалось, что самая тяжелая походка — при гневе, самая легкая — при радости, вялая, угнетенная походка — при страданиях, самая большая длина шага — при гордости.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04813"/>
            <a:ext cx="9144000" cy="64531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smtClean="0"/>
              <a:t>—  жесты оценки — почесывание подбородка, вытягивание указательного пальца вдоль щеки, вставание и прохаживание и др. (человек оценивает информацию);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smtClean="0"/>
              <a:t>—  жесты уверенности — соединение пальцев в купол пирамиды; раскачивание на стуле;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smtClean="0"/>
              <a:t>—  жесты нервозности и неуверенности — переплетенные пальцы рук; пощипывание ладони; постукивание по столу пальцами; трогание спинки стула перед тем, как на него сесть и др.;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smtClean="0"/>
              <a:t>—  жесты самоконтроля — руки сведены за спину, одна при этом сжимает другую; поза человека, сидящего на стуле и вцепившегося руками в подлокотник, </a:t>
            </a:r>
            <a:r>
              <a:rPr lang="ru-RU" sz="2000" b="1" smtClean="0"/>
              <a:t>и </a:t>
            </a:r>
            <a:r>
              <a:rPr lang="ru-RU" sz="2000" smtClean="0"/>
              <a:t>др.;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smtClean="0"/>
              <a:t>—  жесты ожидания — потирание ладоней, медленное вытирание влажных ладоней о ткань;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smtClean="0"/>
              <a:t>—  жесты отрицания — сложенные руки на груди; отклоненный назад корпус, скрещенные руки, дотрагивание до кончика носа и др.;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smtClean="0"/>
              <a:t>—  жесты расположения — прикладывание руки к груди, прерывистое прикосновение к собеседнику и др.;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smtClean="0"/>
              <a:t>—  жесты доминирования — жесты, связанные с выставлением больших пальцев напоказ, резкие взмахи сверху вниз и др.;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smtClean="0"/>
              <a:t>—  жесты неискренности — жест «прикрытие рукой рта», «прикосновение к носу», как более утонченная форма прикрытия рта, говорящая либо о лжи, либо о сомнении в чем-то; поворот корпуса в сторону от собеседника, «бегающий взгляд» и др.</a:t>
            </a:r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755650" y="0"/>
            <a:ext cx="6840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/>
              <a:t>Жесты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Позы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9144000" cy="60928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i="1" smtClean="0"/>
              <a:t>Поза </a:t>
            </a:r>
            <a:r>
              <a:rPr lang="ru-RU" sz="2400" smtClean="0"/>
              <a:t>— это </a:t>
            </a:r>
            <a:r>
              <a:rPr lang="ru-RU" sz="2400" i="1" smtClean="0"/>
              <a:t>положение человеческого тела, типичное для данной культуры, </a:t>
            </a:r>
            <a:r>
              <a:rPr lang="ru-RU" sz="2400" smtClean="0"/>
              <a:t>элементарная единица пространственного поведения человека. Общее количество различных устойчивых положений, которые способно принять человеческое тело, — около 1000. л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Показано, что </a:t>
            </a:r>
            <a:r>
              <a:rPr lang="ru-RU" sz="2400" i="1" smtClean="0"/>
              <a:t>«закрытые» </a:t>
            </a:r>
            <a:r>
              <a:rPr lang="ru-RU" sz="2400" smtClean="0"/>
              <a:t>позы (когда человек как-то пытается закрыть переднюю часть тела и занять как можно меньше места в пространстве, — «наполеоновская» поза стоя: руки, скрещенные на груди, и сидя: обе руки упираются в подбородок и т. п.) воспринимаются как позы недоверия, несогласия, противодействия, критики.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 </a:t>
            </a:r>
            <a:r>
              <a:rPr lang="ru-RU" sz="2400" i="1" smtClean="0"/>
              <a:t>«Открытые» </a:t>
            </a:r>
            <a:r>
              <a:rPr lang="ru-RU" sz="2400" smtClean="0"/>
              <a:t>же позы (стоя: руки раскрыты ладонями вверх, сидя: руки раскинуты, ноги вытянуты) воспринимаются как позы доверия, согласия, доброжелательности психологического комфорта. Человек, желающий заявить о себе, «поставить себя», будет стоять прямо, в напряженном состоянии, с развернутыми плечами, иногда упершись руками в бедра; человек же, которому не нужно подчеркивать свой статус и положение, будет расслаблен, спокоен, находиться в свободной непринужденной позе.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Взгляд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smtClean="0"/>
              <a:t>Взгляд связан с процессом формирования высказывания и трудностью этого процесса. Когда человек только формирует мысль, он чаще всего смотрит в сторону («в пространство»), когда мысль полностью готова — на собеседника. Если речь идет о сложных вещах, на собеседника смотрят меньше, когда трудность преодолевается — больше. Вообще же тот, кто в данный момент говорит, меньше смотрит на партнера — только чтобы проверить его реакцию и заинтересованность. Слушающий же больше смотрит в сторону говорящего и «посылает» ему сигналы обратной связи.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smtClean="0"/>
              <a:t>С помощью глаз передаются самые точные сигналы о состоянии человека, поскольку расширение и сужение зрачков не поддается сознательному контролю. При постоянном освещении зрачки могут расширяться или сужаться в зависимости от настроения. Если человек возбужден или заинтересован чем-то или находится в приподнятом настроении, его зрачки расширяются в четыре раза против нормального состояния. Наоборот, сердитое, мрачное настроение заставляет зрачки сужаться.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39862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Вопросы  для дискуссии перед изучение курса.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43125"/>
            <a:ext cx="8229600" cy="39528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 smtClean="0"/>
              <a:t>Что значит эффективное общение?</a:t>
            </a:r>
          </a:p>
          <a:p>
            <a:pPr eaLnBrk="1" hangingPunct="1">
              <a:buFontTx/>
              <a:buNone/>
              <a:defRPr/>
            </a:pPr>
            <a:r>
              <a:rPr lang="ru-RU" dirty="0" smtClean="0"/>
              <a:t>Что значит понятие «уметь общаться»?</a:t>
            </a:r>
          </a:p>
          <a:p>
            <a:pPr eaLnBrk="1" hangingPunct="1">
              <a:buFontTx/>
              <a:buNone/>
              <a:defRPr/>
            </a:pPr>
            <a:r>
              <a:rPr lang="ru-RU" dirty="0" smtClean="0"/>
              <a:t>Умею ли Я общаться?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mtClean="0"/>
              <a:t>По своей специфике взгляд может быть: деловой, когда он фиксируется в районе лба собеседника, это предполагает создание серьезной атмосферы делового партнерства; светский — когда взгляд опускается ниже уровня ниже глаз собеседника (до уровня губ), это способствует созданию атмосферы светского непринужденного общения; интимный — когда взгляд направлен не в глаза собеседника, а ниже лица — на другие части тела до уровня груди. Специалисты утверждают, что такой взгляд говорит о большей заинтересованности друг другом в обще нии.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Вывод по невербальному аспекту общения.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mtClean="0"/>
              <a:t>1. В процессе общения и взаимодействия необходимо учитывать невербальные проявления собеседника.</a:t>
            </a:r>
          </a:p>
          <a:p>
            <a:pPr eaLnBrk="1" hangingPunct="1">
              <a:buFontTx/>
              <a:buNone/>
              <a:defRPr/>
            </a:pPr>
            <a:r>
              <a:rPr lang="ru-RU" smtClean="0"/>
              <a:t>2. Речевые и неречевые средства общения должны находится в состоянии конгруэнтности (взаимосвязь и совпадение).</a:t>
            </a:r>
          </a:p>
          <a:p>
            <a:pPr eaLnBrk="1" hangingPunct="1">
              <a:buFontTx/>
              <a:buNone/>
              <a:defRPr/>
            </a:pPr>
            <a:endParaRPr lang="ru-RU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Литература.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ru-RU" dirty="0" smtClean="0"/>
              <a:t>Бороздина Г. В., Психология  делового  общения: Учебник./Г.В. Бороздина. -2-е изд. - М.: Инфра – М, 2005.</a:t>
            </a:r>
          </a:p>
          <a:p>
            <a:pPr>
              <a:buFontTx/>
              <a:buNone/>
              <a:defRPr/>
            </a:pPr>
            <a:r>
              <a:rPr lang="ru-RU" dirty="0" err="1" smtClean="0"/>
              <a:t>Еникеев</a:t>
            </a:r>
            <a:r>
              <a:rPr lang="ru-RU" dirty="0" smtClean="0"/>
              <a:t> М.И.,    Общая и социальная психология: учебник / М.И. </a:t>
            </a:r>
            <a:r>
              <a:rPr lang="ru-RU" dirty="0" err="1" smtClean="0"/>
              <a:t>Еникеев</a:t>
            </a:r>
            <a:r>
              <a:rPr lang="ru-RU" dirty="0" smtClean="0"/>
              <a:t>. - 4-е изд., </a:t>
            </a:r>
            <a:r>
              <a:rPr lang="ru-RU" dirty="0" err="1" smtClean="0"/>
              <a:t>перераб</a:t>
            </a:r>
            <a:r>
              <a:rPr lang="ru-RU" dirty="0" smtClean="0"/>
              <a:t>. и доп. - М.: Проспект.- 2007. </a:t>
            </a:r>
          </a:p>
          <a:p>
            <a:pPr>
              <a:buFontTx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Тема № 5-6 Коммуникативный аспект вербального общения.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ru-RU" dirty="0" smtClean="0"/>
              <a:t>1. Понятие коммуникации, процесс и функции коммуникации.</a:t>
            </a:r>
          </a:p>
          <a:p>
            <a:pPr>
              <a:buFontTx/>
              <a:buNone/>
              <a:defRPr/>
            </a:pPr>
            <a:r>
              <a:rPr lang="ru-RU" dirty="0" smtClean="0"/>
              <a:t>2. Характеристики речи в деловом общении.</a:t>
            </a:r>
          </a:p>
          <a:p>
            <a:pPr>
              <a:buFontTx/>
              <a:buNone/>
              <a:defRPr/>
            </a:pPr>
            <a:r>
              <a:rPr lang="ru-RU" dirty="0" smtClean="0"/>
              <a:t>3. Типичные ошибки  и виды слушания.</a:t>
            </a: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Вербальная коммуникация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7324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mtClean="0"/>
              <a:t> Коммуникация — процесс двустороннего обмена информацией, ведущий ко взаимному пониманию. Коммуникация в переводе с латыни обозначает «общее, разделяемое со всеми». Если не достигается взаимопонимания, то коммуникация не состоялась. </a:t>
            </a:r>
          </a:p>
          <a:p>
            <a:pPr eaLnBrk="1" hangingPunct="1">
              <a:buFontTx/>
              <a:buNone/>
              <a:defRPr/>
            </a:pPr>
            <a:r>
              <a:rPr lang="ru-RU" i="1" smtClean="0"/>
              <a:t>Коммуникативная компетентность </a:t>
            </a:r>
            <a:r>
              <a:rPr lang="ru-RU" smtClean="0"/>
              <a:t>— </a:t>
            </a:r>
            <a:r>
              <a:rPr lang="ru-RU" i="1" smtClean="0"/>
              <a:t>способность устанавливать и поддерживать необходимые контакты с другими людьми.</a:t>
            </a:r>
            <a:r>
              <a:rPr lang="ru-RU" smtClean="0"/>
              <a:t>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/>
              <a:t>Для осуществления процесса коммуникации необходимы четыре основных элемента:</a:t>
            </a:r>
          </a:p>
          <a:p>
            <a:pPr eaLnBrk="1" hangingPunct="1">
              <a:buFontTx/>
              <a:buNone/>
              <a:defRPr/>
            </a:pPr>
            <a:r>
              <a:rPr lang="ru-RU" sz="3600" smtClean="0"/>
              <a:t>1) отправитель информации;</a:t>
            </a:r>
          </a:p>
          <a:p>
            <a:pPr eaLnBrk="1" hangingPunct="1">
              <a:buFontTx/>
              <a:buNone/>
              <a:defRPr/>
            </a:pPr>
            <a:r>
              <a:rPr lang="ru-RU" sz="3600" smtClean="0"/>
              <a:t>2) сообщение — собственно информация;</a:t>
            </a:r>
          </a:p>
          <a:p>
            <a:pPr eaLnBrk="1" hangingPunct="1">
              <a:buFontTx/>
              <a:buNone/>
              <a:defRPr/>
            </a:pPr>
            <a:r>
              <a:rPr lang="ru-RU" sz="3600" smtClean="0"/>
              <a:t>3) канал — средство передачи информации;</a:t>
            </a:r>
          </a:p>
          <a:p>
            <a:pPr eaLnBrk="1" hangingPunct="1">
              <a:buFontTx/>
              <a:buNone/>
              <a:defRPr/>
            </a:pPr>
            <a:r>
              <a:rPr lang="ru-RU" sz="3600" smtClean="0"/>
              <a:t>4) получатель информации</a:t>
            </a:r>
            <a:r>
              <a:rPr lang="ru-RU" smtClean="0"/>
              <a:t>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6096000"/>
          </a:xfrm>
        </p:spPr>
        <p:txBody>
          <a:bodyPr/>
          <a:lstStyle/>
          <a:p>
            <a:pPr marL="533400" indent="-533400" eaLnBrk="1" hangingPunct="1">
              <a:buFontTx/>
              <a:buNone/>
              <a:defRPr/>
            </a:pPr>
            <a:r>
              <a:rPr lang="ru-RU" sz="2800" smtClean="0"/>
              <a:t> функции коммуникации: </a:t>
            </a:r>
          </a:p>
          <a:p>
            <a:pPr marL="533400" indent="-533400" eaLnBrk="1" hangingPunct="1">
              <a:buFontTx/>
              <a:buAutoNum type="arabicParenR"/>
              <a:defRPr/>
            </a:pPr>
            <a:r>
              <a:rPr lang="ru-RU" sz="2800" smtClean="0"/>
              <a:t>информативная — передача истинных или ложных сведений; </a:t>
            </a:r>
          </a:p>
          <a:p>
            <a:pPr marL="533400" indent="-533400" eaLnBrk="1" hangingPunct="1">
              <a:buFontTx/>
              <a:buAutoNum type="arabicParenR"/>
              <a:defRPr/>
            </a:pPr>
            <a:r>
              <a:rPr lang="ru-RU" sz="2800" smtClean="0"/>
              <a:t>интерактивная (побудительная) — организация взаимодействия между людьми, например, согласовать действия, распределить функции, повлиять на настроение, убеждения, поведение собеседника, используя различные формы воздействия: внушение, приказ, просьба, убеждение; </a:t>
            </a:r>
          </a:p>
          <a:p>
            <a:pPr marL="533400" indent="-533400" eaLnBrk="1" hangingPunct="1">
              <a:buFontTx/>
              <a:buAutoNum type="arabicParenR"/>
              <a:defRPr/>
            </a:pPr>
            <a:r>
              <a:rPr lang="ru-RU" sz="2800" smtClean="0"/>
              <a:t>экспрессивная — возбуждение или изменение характера эмоциональных переживаний.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6096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mtClean="0"/>
              <a:t>В процессе общения происходит потеря и искажение информации. (пример, деловая игра «Слухи»).</a:t>
            </a:r>
          </a:p>
          <a:p>
            <a:pPr eaLnBrk="1" hangingPunct="1">
              <a:buFontTx/>
              <a:buNone/>
              <a:defRPr/>
            </a:pPr>
            <a:r>
              <a:rPr lang="ru-RU" smtClean="0"/>
              <a:t>Обратная связь – ответная реакция собеседника на высказанную информацию.</a:t>
            </a:r>
          </a:p>
          <a:p>
            <a:pPr eaLnBrk="1" hangingPunct="1">
              <a:buFontTx/>
              <a:buNone/>
              <a:defRPr/>
            </a:pPr>
            <a:r>
              <a:rPr lang="ru-RU" smtClean="0"/>
              <a:t>Осуществляется обратная связь через:</a:t>
            </a:r>
          </a:p>
          <a:p>
            <a:pPr eaLnBrk="1" hangingPunct="1">
              <a:buFontTx/>
              <a:buNone/>
              <a:defRPr/>
            </a:pPr>
            <a:r>
              <a:rPr lang="ru-RU" smtClean="0"/>
              <a:t>Вопросы</a:t>
            </a:r>
          </a:p>
          <a:p>
            <a:pPr eaLnBrk="1" hangingPunct="1">
              <a:buFontTx/>
              <a:buNone/>
              <a:defRPr/>
            </a:pPr>
            <a:r>
              <a:rPr lang="ru-RU" smtClean="0"/>
              <a:t>Уточнения</a:t>
            </a:r>
          </a:p>
          <a:p>
            <a:pPr eaLnBrk="1" hangingPunct="1">
              <a:buFontTx/>
              <a:buNone/>
              <a:defRPr/>
            </a:pPr>
            <a:r>
              <a:rPr lang="ru-RU" smtClean="0"/>
              <a:t>Разъяснения</a:t>
            </a:r>
          </a:p>
          <a:p>
            <a:pPr eaLnBrk="1" hangingPunct="1">
              <a:buFontTx/>
              <a:buNone/>
              <a:defRPr/>
            </a:pPr>
            <a:r>
              <a:rPr lang="ru-RU" smtClean="0"/>
              <a:t>Перефразирование.</a:t>
            </a:r>
          </a:p>
          <a:p>
            <a:pPr eaLnBrk="1" hangingPunct="1">
              <a:defRPr/>
            </a:pPr>
            <a:endParaRPr lang="ru-RU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Речь в деловом общение должна быть: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mtClean="0"/>
              <a:t>1.Грамотной  (пишите и говорите грамотно).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mtClean="0"/>
              <a:t>2. Убедительной (пользуйтесь не эмоциями, а фактами и аргументами).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mtClean="0"/>
              <a:t>3. Культурной ( не используйте ненормативную лексику).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mtClean="0"/>
              <a:t>4. Понятной ( употребляйте простые, ясные и точные слова).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mtClean="0"/>
              <a:t>5. Выразительной (используйте невербальные средства общения).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Умение слушать.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mtClean="0"/>
              <a:t>Типичные ошибки слушания:</a:t>
            </a:r>
          </a:p>
          <a:p>
            <a:pPr eaLnBrk="1" hangingPunct="1">
              <a:defRPr/>
            </a:pPr>
            <a:r>
              <a:rPr lang="ru-RU" smtClean="0"/>
              <a:t>Перебивание.</a:t>
            </a:r>
          </a:p>
          <a:p>
            <a:pPr eaLnBrk="1" hangingPunct="1">
              <a:defRPr/>
            </a:pPr>
            <a:r>
              <a:rPr lang="ru-RU" smtClean="0"/>
              <a:t>Поспешные выводы</a:t>
            </a:r>
          </a:p>
          <a:p>
            <a:pPr eaLnBrk="1" hangingPunct="1">
              <a:defRPr/>
            </a:pPr>
            <a:r>
              <a:rPr lang="ru-RU" smtClean="0"/>
              <a:t>Поспешные возражения</a:t>
            </a:r>
          </a:p>
          <a:p>
            <a:pPr eaLnBrk="1" hangingPunct="1">
              <a:defRPr/>
            </a:pPr>
            <a:r>
              <a:rPr lang="ru-RU" smtClean="0"/>
              <a:t>Непрошенные советы</a:t>
            </a:r>
          </a:p>
          <a:p>
            <a:pPr eaLnBrk="1" hangingPunct="1">
              <a:defRPr/>
            </a:pPr>
            <a:r>
              <a:rPr lang="ru-RU" smtClean="0"/>
              <a:t>Коммуникативные барьеры.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Ответы на вопросы дискуссии.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4970462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 Эффективное общение всегда ведет к поставленной цели и результату.</a:t>
            </a:r>
          </a:p>
          <a:p>
            <a:pPr eaLnBrk="1" hangingPunct="1">
              <a:defRPr/>
            </a:pPr>
            <a:r>
              <a:rPr lang="ru-RU" smtClean="0"/>
              <a:t>Уметь общаться это значит:</a:t>
            </a:r>
          </a:p>
          <a:p>
            <a:pPr eaLnBrk="1" hangingPunct="1">
              <a:buFontTx/>
              <a:buNone/>
              <a:defRPr/>
            </a:pPr>
            <a:r>
              <a:rPr lang="ru-RU" smtClean="0"/>
              <a:t>-уметь разбираться в людях( понимать и учитывать их индивидуальность);</a:t>
            </a:r>
          </a:p>
          <a:p>
            <a:pPr eaLnBrk="1" hangingPunct="1">
              <a:buFontTx/>
              <a:buNone/>
              <a:defRPr/>
            </a:pPr>
            <a:r>
              <a:rPr lang="ru-RU" smtClean="0"/>
              <a:t>-уметь строить свою речь;</a:t>
            </a:r>
          </a:p>
          <a:p>
            <a:pPr eaLnBrk="1" hangingPunct="1">
              <a:buFontTx/>
              <a:buChar char="-"/>
              <a:defRPr/>
            </a:pPr>
            <a:r>
              <a:rPr lang="ru-RU" smtClean="0"/>
              <a:t>уметь слушать;</a:t>
            </a:r>
          </a:p>
          <a:p>
            <a:pPr eaLnBrk="1" hangingPunct="1">
              <a:buFontTx/>
              <a:buChar char="-"/>
              <a:defRPr/>
            </a:pPr>
            <a:r>
              <a:rPr lang="ru-RU" smtClean="0"/>
              <a:t>уметь выбирать эффективную стратегию взаимодействия.</a:t>
            </a:r>
          </a:p>
          <a:p>
            <a:pPr eaLnBrk="1" hangingPunct="1">
              <a:defRPr/>
            </a:pPr>
            <a:endParaRPr lang="ru-RU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Виды слушания.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Рефлексивное слушание –активный тип слушания, заключающийся в расшифровки получаемой информации через вопросы, уточнения и.т.д.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Нерефлексивное слушание – умение внимательно молчать не вмешиваясь в речь собеседника ( чаще всего используется когда человек делится своим эмоциональным переживанием или высказывает свое мнение).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Литература.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ru-RU" dirty="0" smtClean="0"/>
              <a:t>Бороздина Г. В., Психология  делового  общения: Учебник./Г.В. Бороздина. -2-е изд. - М.: Инфра – М, 2005.</a:t>
            </a:r>
          </a:p>
          <a:p>
            <a:pPr>
              <a:buFontTx/>
              <a:buNone/>
              <a:defRPr/>
            </a:pPr>
            <a:r>
              <a:rPr lang="ru-RU" dirty="0" smtClean="0"/>
              <a:t>Психология и этика делового  общения /Под ред. </a:t>
            </a:r>
            <a:r>
              <a:rPr lang="ru-RU" dirty="0" err="1" smtClean="0"/>
              <a:t>Лавриненко</a:t>
            </a:r>
            <a:r>
              <a:rPr lang="ru-RU" dirty="0" smtClean="0"/>
              <a:t> В. Н. – М.: </a:t>
            </a:r>
            <a:r>
              <a:rPr lang="ru-RU" dirty="0" err="1" smtClean="0"/>
              <a:t>Юнити</a:t>
            </a:r>
            <a:r>
              <a:rPr lang="ru-RU" dirty="0" smtClean="0"/>
              <a:t>, 2005.</a:t>
            </a:r>
          </a:p>
          <a:p>
            <a:pPr>
              <a:buFontTx/>
              <a:buNone/>
              <a:defRPr/>
            </a:pPr>
            <a:r>
              <a:rPr lang="ru-RU" dirty="0" smtClean="0"/>
              <a:t>Рогов Е. И., Психология  общения: Учебник/Е.И. Рогов. – М.: </a:t>
            </a:r>
            <a:r>
              <a:rPr lang="ru-RU" dirty="0" err="1" smtClean="0"/>
              <a:t>Владос</a:t>
            </a:r>
            <a:r>
              <a:rPr lang="ru-RU" dirty="0" smtClean="0"/>
              <a:t>, 2005.</a:t>
            </a:r>
          </a:p>
          <a:p>
            <a:pPr>
              <a:buFontTx/>
              <a:buNone/>
              <a:defRPr/>
            </a:pPr>
            <a:endParaRPr lang="ru-RU" dirty="0" smtClean="0"/>
          </a:p>
          <a:p>
            <a:pPr>
              <a:buFontTx/>
              <a:buNone/>
              <a:defRPr/>
            </a:pPr>
            <a:endParaRPr lang="ru-RU" dirty="0" smtClean="0"/>
          </a:p>
          <a:p>
            <a:pPr>
              <a:buFontTx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Тема лекции № 7-8 «Общение как взаимодействие»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None/>
              <a:defRPr/>
            </a:pPr>
            <a:r>
              <a:rPr lang="ru-RU" dirty="0" smtClean="0"/>
              <a:t>1.Этапы общения как процесса взаимодействия.</a:t>
            </a:r>
          </a:p>
          <a:p>
            <a:pPr marL="514350" indent="-514350">
              <a:buFontTx/>
              <a:buNone/>
              <a:defRPr/>
            </a:pPr>
            <a:r>
              <a:rPr lang="ru-RU" dirty="0" smtClean="0"/>
              <a:t>2. Правила и приемы установления контакта.</a:t>
            </a:r>
          </a:p>
          <a:p>
            <a:pPr marL="514350" indent="-514350">
              <a:buFontTx/>
              <a:buNone/>
              <a:defRPr/>
            </a:pPr>
            <a:r>
              <a:rPr lang="ru-RU" dirty="0" smtClean="0"/>
              <a:t>3. Процесс ориентации в ситуации.</a:t>
            </a:r>
          </a:p>
          <a:p>
            <a:pPr marL="514350" indent="-514350">
              <a:buFontTx/>
              <a:buNone/>
              <a:defRPr/>
            </a:pPr>
            <a:r>
              <a:rPr lang="ru-RU" dirty="0" smtClean="0"/>
              <a:t>4.Процесс обсуждения проблемы и принятие решения.</a:t>
            </a:r>
          </a:p>
          <a:p>
            <a:pPr marL="514350" indent="-514350">
              <a:buFontTx/>
              <a:buNone/>
              <a:defRPr/>
            </a:pPr>
            <a:r>
              <a:rPr lang="ru-RU" dirty="0" smtClean="0"/>
              <a:t>5. Выход из контакта.</a:t>
            </a:r>
          </a:p>
          <a:p>
            <a:pPr marL="514350" indent="-514350">
              <a:buFontTx/>
              <a:buAutoNum type="arabicPeriod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Общение как взаимодействие.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b="1" smtClean="0"/>
              <a:t>Процесс общения всегда можно рассматривать как локальный акт, состоящий из следующих этапов:</a:t>
            </a:r>
          </a:p>
          <a:p>
            <a:pPr eaLnBrk="1" hangingPunct="1">
              <a:defRPr/>
            </a:pPr>
            <a:r>
              <a:rPr lang="ru-RU" b="1" smtClean="0"/>
              <a:t>установление контакта</a:t>
            </a:r>
          </a:p>
          <a:p>
            <a:pPr eaLnBrk="1" hangingPunct="1">
              <a:defRPr/>
            </a:pPr>
            <a:r>
              <a:rPr lang="ru-RU" b="1" smtClean="0"/>
              <a:t>ориентация в ситуации</a:t>
            </a:r>
          </a:p>
          <a:p>
            <a:pPr eaLnBrk="1" hangingPunct="1">
              <a:defRPr/>
            </a:pPr>
            <a:r>
              <a:rPr lang="ru-RU" b="1" smtClean="0"/>
              <a:t>обсуждение проблемы</a:t>
            </a:r>
          </a:p>
          <a:p>
            <a:pPr eaLnBrk="1" hangingPunct="1">
              <a:defRPr/>
            </a:pPr>
            <a:r>
              <a:rPr lang="ru-RU" b="1" smtClean="0"/>
              <a:t>принятие решения</a:t>
            </a:r>
          </a:p>
          <a:p>
            <a:pPr eaLnBrk="1" hangingPunct="1">
              <a:defRPr/>
            </a:pPr>
            <a:r>
              <a:rPr lang="ru-RU" b="1" smtClean="0"/>
              <a:t>выход из контакта.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Установление контакта.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58054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/>
              <a:t>Основная задача – побудить собеседника к общению и создать максимальное поле возможностей для дальнейшего делового обсуждения и принятия решений.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/>
              <a:t> </a:t>
            </a:r>
            <a:r>
              <a:rPr lang="ru-RU" sz="2400" b="1" u="sng" smtClean="0"/>
              <a:t>Для установления контакта необходимо.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/>
              <a:t>Демонстрировать доброжелательность и открытость.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/>
              <a:t>НЕ торопится с приветствием и выдерживать паузу как до него так и после.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/>
              <a:t>НЕ следует вступать в контакт когда собеседник занят теми или иными делами со слов «Я» «Мне», лучше начать разговор словами «Вы», «Ты»,наполнять контакт с первых слов своим эмоциональным состоянием, настроением.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/>
              <a:t>Необходимо на первой фазе определить эмоциональное состояние партнера и в зависимости от этого состояния и своих целей либо самому войти в тот же тон, либо постепенно и ненавязчиво помочь партнеру выйти ин нежелательного для него состояния.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Ориентация в ситуации.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4721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/>
              <a:t>Ориентировка помогает определить стратегию и тактику общения.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/>
              <a:t>Основные задачи этапа: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/>
              <a:t>вызвать интерес собеседника к предстоящей беседе и вовлечь его в обсуждение (уместная шутка, присвоение собеседнику желательного качества «Зная вашу старательность..», напоминание о приятных событиях, сообщение интересной информации использовать фразы с выполнением физических действий «Помогите пожалуйста», « Как хорошо, что вы рядом, прием « поделись трудностями».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/>
              <a:t>выявить самооценку собеседника и сориентироваться в распределении ролей;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/>
              <a:t>начать решение основной задачи общения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z="2400" b="1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z="2400" b="1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z="2400" b="1" smtClean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Обсуждение проблемы и принятие решения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b="1" smtClean="0"/>
              <a:t>На данном этапе необходимо использовать эффект ассимиляции т.е подчеркнуть единство ваших позиций.</a:t>
            </a:r>
          </a:p>
          <a:p>
            <a:pPr eaLnBrk="1" hangingPunct="1">
              <a:buFontTx/>
              <a:buNone/>
              <a:defRPr/>
            </a:pPr>
            <a:r>
              <a:rPr lang="ru-RU" sz="2800" b="1" smtClean="0"/>
              <a:t>Контрастные фразы должны быть безличными т.е указывать на то, что позиция собеседника исходит из объективных причин, но ни в коем случае не связана  с его личностью, его личными качествами.</a:t>
            </a:r>
          </a:p>
          <a:p>
            <a:pPr eaLnBrk="1" hangingPunct="1">
              <a:buFontTx/>
              <a:buNone/>
              <a:defRPr/>
            </a:pPr>
            <a:r>
              <a:rPr lang="ru-RU" sz="2800" b="1" smtClean="0"/>
              <a:t>На данной фазе очень значима направленность на партнера, включение его в обсуждение, поэтому в полной мере должны быть проявлены умение слушать и умение говорить и убеждать.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Выход из контакта.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8195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3600" b="1" smtClean="0"/>
              <a:t>Основная заповедь выхода из контакта – приветливость и доброжелательность</a:t>
            </a:r>
            <a:r>
              <a:rPr lang="ru-RU" b="1" smtClean="0"/>
              <a:t>.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ru-RU" dirty="0" smtClean="0"/>
              <a:t>Бороздина Г. В., Психология  делового  общения: Учебник./Г.В. Бороздина. -2-е изд. - М.: Инфра – М, 2005.</a:t>
            </a:r>
          </a:p>
          <a:p>
            <a:pPr>
              <a:buFontTx/>
              <a:buNone/>
              <a:defRPr/>
            </a:pPr>
            <a:r>
              <a:rPr lang="ru-RU" dirty="0" smtClean="0"/>
              <a:t>Психология и этика делового  общения /Под ред. </a:t>
            </a:r>
            <a:r>
              <a:rPr lang="ru-RU" dirty="0" err="1" smtClean="0"/>
              <a:t>Лавриненко</a:t>
            </a:r>
            <a:r>
              <a:rPr lang="ru-RU" dirty="0" smtClean="0"/>
              <a:t> В. Н. – М.: </a:t>
            </a:r>
            <a:r>
              <a:rPr lang="ru-RU" dirty="0" err="1" smtClean="0"/>
              <a:t>Юнити</a:t>
            </a:r>
            <a:r>
              <a:rPr lang="ru-RU" dirty="0" smtClean="0"/>
              <a:t>, 2005.</a:t>
            </a:r>
          </a:p>
          <a:p>
            <a:pPr>
              <a:buFontTx/>
              <a:buNone/>
              <a:defRPr/>
            </a:pPr>
            <a:r>
              <a:rPr lang="ru-RU" dirty="0" smtClean="0"/>
              <a:t>Рогов Е. И., Психология  общения: Учебник/Е.И. Рогов. – М.: </a:t>
            </a:r>
            <a:r>
              <a:rPr lang="ru-RU" dirty="0" err="1" smtClean="0"/>
              <a:t>Владос</a:t>
            </a:r>
            <a:r>
              <a:rPr lang="ru-RU" dirty="0" smtClean="0"/>
              <a:t>, 2005.</a:t>
            </a:r>
          </a:p>
          <a:p>
            <a:pPr>
              <a:buFontTx/>
              <a:buNone/>
              <a:defRPr/>
            </a:pPr>
            <a:endParaRPr lang="ru-RU" smtClean="0"/>
          </a:p>
          <a:p>
            <a:pPr>
              <a:buFontTx/>
              <a:buNone/>
              <a:defRPr/>
            </a:pPr>
            <a:endParaRPr lang="ru-RU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Лекция № 9. « Беседа как форма делового общения»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ru-RU" dirty="0" smtClean="0"/>
              <a:t>1.Особенности ведения деловых бесед. Типы аргументов.</a:t>
            </a:r>
          </a:p>
          <a:p>
            <a:pPr>
              <a:buFontTx/>
              <a:buNone/>
              <a:defRPr/>
            </a:pPr>
            <a:r>
              <a:rPr lang="ru-RU" dirty="0" smtClean="0"/>
              <a:t>2.Типы собеседников и правила общения с ними.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Тема лекций № 1-2 «Общение как процесс»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ru-RU" dirty="0" smtClean="0"/>
              <a:t>1 Понятие общения, его принципы,  виды и функции.</a:t>
            </a:r>
          </a:p>
          <a:p>
            <a:pPr>
              <a:buFontTx/>
              <a:buNone/>
              <a:defRPr/>
            </a:pPr>
            <a:r>
              <a:rPr lang="ru-RU" dirty="0" smtClean="0"/>
              <a:t>Структура общения.</a:t>
            </a:r>
          </a:p>
          <a:p>
            <a:pPr>
              <a:buFontTx/>
              <a:buNone/>
              <a:defRPr/>
            </a:pPr>
            <a:r>
              <a:rPr lang="ru-RU" dirty="0" smtClean="0"/>
              <a:t>2 Процесс общения.</a:t>
            </a:r>
          </a:p>
          <a:p>
            <a:pPr>
              <a:buFontTx/>
              <a:buNone/>
              <a:defRPr/>
            </a:pPr>
            <a:r>
              <a:rPr lang="ru-RU" dirty="0" smtClean="0"/>
              <a:t>3. </a:t>
            </a:r>
            <a:r>
              <a:rPr lang="ru-RU" dirty="0" err="1" smtClean="0"/>
              <a:t>Перцептивный</a:t>
            </a:r>
            <a:r>
              <a:rPr lang="ru-RU" dirty="0" smtClean="0"/>
              <a:t> аспект общения.</a:t>
            </a:r>
            <a:endParaRPr lang="ru-RU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Формы делового общения.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/>
              <a:t>Деловая беседа.</a:t>
            </a:r>
          </a:p>
          <a:p>
            <a:pPr eaLnBrk="1" hangingPunct="1">
              <a:defRPr/>
            </a:pPr>
            <a:r>
              <a:rPr lang="ru-RU" b="1" smtClean="0"/>
              <a:t>Деловые совещания.</a:t>
            </a:r>
          </a:p>
          <a:p>
            <a:pPr eaLnBrk="1" hangingPunct="1">
              <a:defRPr/>
            </a:pPr>
            <a:r>
              <a:rPr lang="ru-RU" b="1" smtClean="0"/>
              <a:t>Деловые переговоры.</a:t>
            </a:r>
          </a:p>
          <a:p>
            <a:pPr eaLnBrk="1" hangingPunct="1">
              <a:defRPr/>
            </a:pPr>
            <a:r>
              <a:rPr lang="ru-RU" b="1" smtClean="0"/>
              <a:t>Публичное выступление.</a:t>
            </a:r>
          </a:p>
          <a:p>
            <a:pPr eaLnBrk="1" hangingPunct="1">
              <a:defRPr/>
            </a:pPr>
            <a:r>
              <a:rPr lang="ru-RU" b="1" smtClean="0"/>
              <a:t>Деловые дискуссии.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60350"/>
            <a:ext cx="9144000" cy="65976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smtClean="0"/>
              <a:t>Структура деловой беседы: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smtClean="0"/>
              <a:t>1.   Подготовка к деловой беседе.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smtClean="0"/>
              <a:t>2.   Установление места и времени встречи.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smtClean="0"/>
              <a:t>3.   Начало беседы: вступление в контакт.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smtClean="0"/>
              <a:t>4.   Постановка проблемы и передача информации.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smtClean="0"/>
              <a:t>5.  Аргументирование.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smtClean="0"/>
              <a:t>6.   Опровержение доводов собеседника.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smtClean="0"/>
              <a:t>7.   Анализ альтернатив, поиск оптимального или компромиссного варианта либо конфронтация участников.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smtClean="0"/>
              <a:t>8.   Принятие решения.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smtClean="0"/>
              <a:t>9.   Фиксация договоренности.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smtClean="0"/>
              <a:t>10.   Выход из контакта.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smtClean="0"/>
              <a:t>11.   Анализ результатов беседы, своей тактики общения. 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Аргументы.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smtClean="0"/>
              <a:t> </a:t>
            </a:r>
            <a:r>
              <a:rPr lang="ru-RU" sz="2400" b="1" i="1" u="sng" smtClean="0"/>
              <a:t>Сильные аргументы</a:t>
            </a:r>
            <a:endParaRPr lang="ru-RU" sz="2400" b="1" u="sng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/>
              <a:t>Они не вызывают критику, их невозможно опровергнуть, разрушить, не принять во внимание. Это прежде всего: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/>
              <a:t>—  точно установленные и взаимосвязанные факты и суждения, вытекающие из них;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/>
              <a:t>—  законы, уставы, руководящие документы, если они исполняются и соответствуют реальной жизни;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/>
              <a:t>—  экспериментально проверенные выводы;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/>
              <a:t>—  заключения экспертов;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/>
              <a:t>—  цитаты из публичных заявлений, книг признанных в данной сфере авторитетов;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/>
              <a:t>—  показания свидетелей и очевидцев событий;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/>
              <a:t>—  статистическая информация, если сбор ее, обработка и обобщение сделаны профессионалами-статистиками.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Аргументы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i="1" u="sng" smtClean="0"/>
              <a:t>Слабые аргументы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/>
              <a:t>Они вызывают сомнения оппонентов, клиентов, сотрудников. К таким аргументам относятся: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/>
              <a:t>—  умозаключения, основанные на двух или более отдельных фактах, связь между которыми неясна без третьего;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/>
              <a:t>—  уловки и суждения, построенные на алогизмах (алогизм — прием для разрушения логики мышления, применяется чаще всего в юморе. Например: «Вода? Я пил ее однажды. Она не утоляет жажды»);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/>
              <a:t>—  ссылки (цитаты) на авторитеты, неизвестные или малоизвестные слушателям;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/>
              <a:t>—  аналогии и непоказательные примеры;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/>
              <a:t>—  доводы личного характера, вытекающие из обстоятельств или диктуемые побуждением, желанием;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/>
              <a:t>—  тенденциозно подобранные отступления, афоризмы, изречения;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/>
              <a:t>—  доводы, версии или обобщения, сделанные на основе догадок, предположений, ощущений;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/>
              <a:t>—  выводы из неполных статистических данных. 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Аргументы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9144000" cy="61658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i="1" smtClean="0"/>
              <a:t>Несостоятельные аргументы</a:t>
            </a:r>
            <a:endParaRPr lang="ru-RU" sz="2800" smtClean="0"/>
          </a:p>
          <a:p>
            <a:pPr eaLnBrk="1" hangingPunct="1">
              <a:buFontTx/>
              <a:buNone/>
              <a:defRPr/>
            </a:pPr>
            <a:r>
              <a:rPr lang="ru-RU" sz="2800" smtClean="0"/>
              <a:t>Они позволяют разоблачить, дискредитировать соперника, применившего их. Ими бывают:</a:t>
            </a:r>
          </a:p>
          <a:p>
            <a:pPr eaLnBrk="1" hangingPunct="1">
              <a:buFontTx/>
              <a:buNone/>
              <a:defRPr/>
            </a:pPr>
            <a:r>
              <a:rPr lang="ru-RU" sz="2800" smtClean="0"/>
              <a:t>—  суждения на основе подтасованных фактов;</a:t>
            </a:r>
          </a:p>
          <a:p>
            <a:pPr eaLnBrk="1" hangingPunct="1">
              <a:buFontTx/>
              <a:buNone/>
              <a:defRPr/>
            </a:pPr>
            <a:r>
              <a:rPr lang="ru-RU" sz="2800" smtClean="0"/>
              <a:t>—  ссылки на сомнительные, непроверенные источники;</a:t>
            </a:r>
          </a:p>
          <a:p>
            <a:pPr eaLnBrk="1" hangingPunct="1">
              <a:buFontTx/>
              <a:buNone/>
              <a:defRPr/>
            </a:pPr>
            <a:r>
              <a:rPr lang="ru-RU" sz="2800" smtClean="0"/>
              <a:t>—  потерявшие силу решения;</a:t>
            </a:r>
          </a:p>
          <a:p>
            <a:pPr eaLnBrk="1" hangingPunct="1">
              <a:buFontTx/>
              <a:buNone/>
              <a:defRPr/>
            </a:pPr>
            <a:r>
              <a:rPr lang="ru-RU" sz="2800" smtClean="0"/>
              <a:t>—  домыслы, догадки, предположения, измышления;</a:t>
            </a:r>
          </a:p>
          <a:p>
            <a:pPr eaLnBrk="1" hangingPunct="1">
              <a:buFontTx/>
              <a:buNone/>
              <a:defRPr/>
            </a:pPr>
            <a:r>
              <a:rPr lang="ru-RU" sz="2800" smtClean="0"/>
              <a:t>—  доводы, рассчитанные на предрассудки, невежество;</a:t>
            </a:r>
          </a:p>
          <a:p>
            <a:pPr eaLnBrk="1" hangingPunct="1">
              <a:buFontTx/>
              <a:buNone/>
              <a:defRPr/>
            </a:pPr>
            <a:r>
              <a:rPr lang="ru-RU" sz="2800" smtClean="0"/>
              <a:t>—  выводы, сделанные из фиктивных документов;</a:t>
            </a:r>
          </a:p>
          <a:p>
            <a:pPr eaLnBrk="1" hangingPunct="1">
              <a:buFontTx/>
              <a:buNone/>
              <a:defRPr/>
            </a:pPr>
            <a:r>
              <a:rPr lang="ru-RU" sz="2800" smtClean="0"/>
              <a:t>—  выдаваемые авансом  обещания;</a:t>
            </a:r>
          </a:p>
          <a:p>
            <a:pPr eaLnBrk="1" hangingPunct="1">
              <a:buFontTx/>
              <a:buNone/>
              <a:defRPr/>
            </a:pPr>
            <a:r>
              <a:rPr lang="ru-RU" sz="2800" smtClean="0"/>
              <a:t>—  ложные заявления и показания;</a:t>
            </a:r>
          </a:p>
          <a:p>
            <a:pPr eaLnBrk="1" hangingPunct="1">
              <a:buFontTx/>
              <a:buNone/>
              <a:defRPr/>
            </a:pPr>
            <a:r>
              <a:rPr lang="ru-RU" sz="2800" smtClean="0"/>
              <a:t>—  подлог и фальсификация того, о чем говорится 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Типы собеседников.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9144000" cy="6165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smtClean="0"/>
              <a:t>Вздорный человек, «нигилист». Такой человек часто выходит за рамки темы деловой беседы. В ходе беседы он нетерпелив, несдержан и возбужден. Своей позицией и подходом он смущает собеседников, неосознанно провоцирует их на то, чтобы они не соглашались с его аргументами и выводами. По отношению к нему рекомендуется вести себя следующим образом: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smtClean="0"/>
              <a:t>—  постараться обсудить с ним возможные спорные моменты заранее, до начала групповой беседы;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smtClean="0"/>
              <a:t>—  не терять хладнокровия и уверенности в собственной компетентности;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smtClean="0"/>
              <a:t>—  если есть возможность, включать в формулировки решения его слова;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smtClean="0"/>
              <a:t>—  прежде чем отклонить его решение, предоставить другим возможность отвергнуть его;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smtClean="0"/>
              <a:t>—  беседуя с ним с глазу на глаз, применять нерефлексивное слушание, чтобы понять истинные причины его негативной позиции;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smtClean="0"/>
              <a:t>—  в критический момент приостановить групповую беседу, чтобы дать ему остыть. 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Типы собеседников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b="1" smtClean="0"/>
              <a:t>Позитивный человек. Это, конечно, самый приятный тип делового партнера. Доброжелательный и трудолюбивый, он стремится к сотрудничеству при проведении дискуссии. По отношению к нему целесообразно занять следующую позицию:</a:t>
            </a:r>
          </a:p>
          <a:p>
            <a:pPr eaLnBrk="1" hangingPunct="1">
              <a:buFontTx/>
              <a:buNone/>
              <a:defRPr/>
            </a:pPr>
            <a:r>
              <a:rPr lang="ru-RU" sz="2800" b="1" smtClean="0"/>
              <a:t>—  побуждать его к активному участию в дискуссии;</a:t>
            </a:r>
          </a:p>
          <a:p>
            <a:pPr eaLnBrk="1" hangingPunct="1">
              <a:buFontTx/>
              <a:buNone/>
              <a:defRPr/>
            </a:pPr>
            <a:r>
              <a:rPr lang="ru-RU" sz="2800" b="1" smtClean="0"/>
              <a:t>—  стараться, чтобы остальные участники беседы разделяли его позитивный подход к решению дискуссионных допросов;</a:t>
            </a:r>
          </a:p>
          <a:p>
            <a:pPr eaLnBrk="1" hangingPunct="1">
              <a:buFontTx/>
              <a:buNone/>
              <a:defRPr/>
            </a:pPr>
            <a:r>
              <a:rPr lang="ru-RU" sz="2800" b="1" smtClean="0"/>
              <a:t>—  в критических ситуациях искать помощи и поддержки именно у него.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Типы собеседников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smtClean="0"/>
              <a:t> </a:t>
            </a:r>
            <a:r>
              <a:rPr lang="ru-RU" sz="2800" b="1" smtClean="0"/>
              <a:t>Всезнайка. Он уверен в том, что все знает лучше всех. У него обо всем есть свое мнение, и он постоянно требует слова. При общении с ним следует придерживаться следующих правил: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b="1" smtClean="0"/>
              <a:t>—  посадить его рядом с ведущим беседу;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b="1" smtClean="0"/>
              <a:t>—  время от времени деликатно напоминать ему, что другие тоже должны высказаться;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b="1" smtClean="0"/>
              <a:t>—  попросить его, чтобы он и остальным собеседникам позволил принять участие в выработке решения;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b="1" smtClean="0"/>
              <a:t>—  предоставить ему возможность резюмировать, формулировать промежуточные заключения;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b="1" smtClean="0"/>
              <a:t>—  иногда задавать ему сложные специальные вопросы, на которые в случае необходимости может ответить кто-нибудь из участников беседы.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Типы собеседников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/>
              <a:t>Болтун - Часто бестактно и без видимой причины прерывает ход беседы. Не обращает внимания на время, которое тратят все участники беседы на выслушивание его пространных высказываний. К нему желательно относиться следующим образом: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/>
              <a:t>—  как и «Всезнайку», посадить его поближе к ведущему беседу или другой авторитетной личности;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/>
              <a:t>—  когда он начнет отклоняться от темы разговора, его нужно остановить, применяя для этого резюмирующие высказывания;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/>
              <a:t>—  если он отклонится от темы еще дальше, спросить его, в чем он видит связь с предметом обсуждения;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/>
              <a:t>—  спросить поименно участников беседы, каково их мнение;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/>
              <a:t>—  заранее (или после перерыва) ограничить время</a:t>
            </a:r>
            <a:r>
              <a:rPr lang="ru-RU" sz="2400" smtClean="0"/>
              <a:t> </a:t>
            </a:r>
            <a:r>
              <a:rPr lang="ru-RU" sz="2400" b="1" smtClean="0"/>
              <a:t>отдельных выступлений и всей беседы, установить регламент.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Типы собеседников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/>
              <a:t>Трусишка. Этот тип собеседника характеризуется недостаточной уверенностью в себе при публичных выступлениях. Он охотнее промолчит, чем скажет что-нибудь такое, что, по его мнению, может показаться другим глупым или даже смешным. С таким собеседником нужно обходиться особенно деликатно: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/>
              <a:t>—  задавать ему ясные, конкретные вопросы;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/>
              <a:t>—  продемонстрировать доброжелательность, заинтересованность, чтобы он развил свое замечание;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/>
              <a:t>—  если он все же решился заговорить, применять нерефлексивное слушание и побуждать к этому других участников беседы;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/>
              <a:t>—  помогать ему формулировать мысли, используя прием выяснения;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/>
              <a:t>—  решительно пресекать любые попытки насмешек, саркастических высказываний в его адрес;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/>
              <a:t>—  применять одобряющие формулировки типа: «Всем было бы интересно (полезно) услышать ваше мнение»;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/>
              <a:t>—  специально подчеркивать все позитивные моменты его</a:t>
            </a:r>
            <a:r>
              <a:rPr lang="ru-RU" sz="2000" smtClean="0"/>
              <a:t> </a:t>
            </a:r>
            <a:r>
              <a:rPr lang="ru-RU" sz="2400" smtClean="0"/>
              <a:t>высказываний, но не делать этого свысока.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Понятие общения.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mtClean="0"/>
              <a:t> Общение – это сложный многоплановый процесс установления и развития контактов между людьми, включающий в себя: </a:t>
            </a:r>
            <a:r>
              <a:rPr lang="ru-RU" u="sng" smtClean="0"/>
              <a:t>восприятие </a:t>
            </a:r>
            <a:r>
              <a:rPr lang="ru-RU" smtClean="0"/>
              <a:t>людьми друг другом, </a:t>
            </a:r>
            <a:r>
              <a:rPr lang="ru-RU" u="sng" smtClean="0"/>
              <a:t>обмен информацией</a:t>
            </a:r>
            <a:r>
              <a:rPr lang="ru-RU" smtClean="0"/>
              <a:t> и  выработку единой стратегии </a:t>
            </a:r>
            <a:r>
              <a:rPr lang="ru-RU" u="sng" smtClean="0"/>
              <a:t>взаимодействия.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Типы собеседников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b="1" smtClean="0"/>
              <a:t>Хладнокровный, неприступный собеседник. </a:t>
            </a:r>
            <a:r>
              <a:rPr lang="ru-RU" sz="2800" smtClean="0"/>
              <a:t>Такой человек замкнут. Часто чувствует себя и держится отчужденно, не включается в ситуацию деловой беседы, так как это кажется ему недостойным его внимания </a:t>
            </a:r>
            <a:r>
              <a:rPr lang="ru-RU" sz="2800" b="1" smtClean="0"/>
              <a:t>и </a:t>
            </a:r>
            <a:r>
              <a:rPr lang="ru-RU" sz="2800" smtClean="0"/>
              <a:t>усилий. В этом случае любым способом необходимо:</a:t>
            </a:r>
          </a:p>
          <a:p>
            <a:pPr eaLnBrk="1" hangingPunct="1">
              <a:buFontTx/>
              <a:buNone/>
              <a:defRPr/>
            </a:pPr>
            <a:r>
              <a:rPr lang="ru-RU" sz="2800" smtClean="0"/>
              <a:t>—  заинтересовать его </a:t>
            </a:r>
            <a:r>
              <a:rPr lang="ru-RU" sz="2800" b="1" smtClean="0"/>
              <a:t>в </a:t>
            </a:r>
            <a:r>
              <a:rPr lang="ru-RU" sz="2800" smtClean="0"/>
              <a:t>участии обсуждения проблемы;</a:t>
            </a:r>
          </a:p>
          <a:p>
            <a:pPr eaLnBrk="1" hangingPunct="1">
              <a:buFontTx/>
              <a:buNone/>
              <a:defRPr/>
            </a:pPr>
            <a:r>
              <a:rPr lang="ru-RU" sz="2800" smtClean="0"/>
              <a:t>—  применить прием отражения чувств, например, обратиться к нему с такими словами: «Кажется, вы не совсем удовлетворены тем, что было сказано. Конечно, нам всем было бы интересно узнать, почему?» В перерыве попытаться выяснить причины такого поведения.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Типы собеседников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smtClean="0"/>
              <a:t>Незаинтересованный собеседник. Тема беседы его вообще не интересует. Он бы охотнее «проспал» всю беседу. Поэтому нужно:</a:t>
            </a:r>
          </a:p>
          <a:p>
            <a:pPr eaLnBrk="1" hangingPunct="1">
              <a:buFontTx/>
              <a:buNone/>
              <a:defRPr/>
            </a:pPr>
            <a:r>
              <a:rPr lang="ru-RU" sz="2800" smtClean="0"/>
              <a:t>                              </a:t>
            </a:r>
          </a:p>
          <a:p>
            <a:pPr eaLnBrk="1" hangingPunct="1">
              <a:buFontTx/>
              <a:buNone/>
              <a:defRPr/>
            </a:pPr>
            <a:r>
              <a:rPr lang="ru-RU" sz="2800" smtClean="0"/>
              <a:t>—  задавать ему вопросы информативного характера, вовлекая его в беседу;</a:t>
            </a:r>
          </a:p>
          <a:p>
            <a:pPr eaLnBrk="1" hangingPunct="1">
              <a:buFontTx/>
              <a:buNone/>
              <a:defRPr/>
            </a:pPr>
            <a:r>
              <a:rPr lang="ru-RU" sz="2800" smtClean="0"/>
              <a:t>—  выясняя его точку зрения, избегать вопросов, отвечая на которые можно ограничиться словами «да» и «нет»;</a:t>
            </a:r>
          </a:p>
          <a:p>
            <a:pPr eaLnBrk="1" hangingPunct="1">
              <a:buFontTx/>
              <a:buNone/>
              <a:defRPr/>
            </a:pPr>
            <a:r>
              <a:rPr lang="ru-RU" sz="2800" smtClean="0"/>
              <a:t>—  задавать ему вопросы по теме разговора из той области, в которой он считает себя наиболее компетентным;</a:t>
            </a:r>
          </a:p>
          <a:p>
            <a:pPr eaLnBrk="1" hangingPunct="1">
              <a:buFontTx/>
              <a:buNone/>
              <a:defRPr/>
            </a:pPr>
            <a:r>
              <a:rPr lang="ru-RU" sz="2800" smtClean="0"/>
              <a:t>—  постараться выяснить, что интересует лично его.</a:t>
            </a:r>
          </a:p>
          <a:p>
            <a:pPr eaLnBrk="1" hangingPunct="1">
              <a:defRPr/>
            </a:pPr>
            <a:endParaRPr lang="ru-RU" sz="2800" smtClean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Типы собеседников.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smtClean="0"/>
              <a:t> </a:t>
            </a:r>
            <a:r>
              <a:rPr lang="ru-RU" sz="2400" b="1" smtClean="0"/>
              <a:t>Важная </a:t>
            </a:r>
            <a:r>
              <a:rPr lang="ru-RU" sz="2400" smtClean="0"/>
              <a:t>птица. Такой собеседник не выносит критики — ни прямой, ни косвенной. Он чувствует и ведет себя как личность, стоящая выше остальных. Существенными элементами позиции по отношению к нему являются следующие: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smtClean="0"/>
              <a:t>—  нельзя позволять ему разыгрывать роль гостя;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smtClean="0"/>
              <a:t>—  время от времени просить высказываться по какому-либо вопросу всех собеседников поочередно;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smtClean="0"/>
              <a:t>—  не допускать никакой критики по адресу лиц как присутствующих, так и отсутствующих;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smtClean="0"/>
              <a:t>—  не раздражаться из-за его манеры вообще. Помнить, что ваша цель конструктивное проведение беседы «здесь и теперь»;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smtClean="0"/>
              <a:t>—  до определенного момента соглашаться с ним, что уменьшит его желание противоречить и подготовить его к контраргументации: «Вы совершенно правы. Учли ли вы то, что... ?»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Типы собеседников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smtClean="0"/>
              <a:t>Почемучка. Кажется, что этот собеседник только для того и создан, чтобы сочинять и задавать вопросы, независимо от того, имеют ли они реальную основу или надуманы. Он просто сгорает от желания спрашивать. Как вести себя с таким собеседником? Здесь может помочь следующее: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smtClean="0"/>
              <a:t>—  на вопросы информационного характера отвечать сразу;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smtClean="0"/>
              <a:t>—  при групповой беседе привлекать к ответам на его вопросы, имеющие отношение к теме разговора, всех участников;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smtClean="0"/>
              <a:t>—  при индивидуальной беседе, по возможности, переадресовывать вопросы к нему самому: «Интересный вопрос. Хотелось бы узнать, что вы сами об этом думаете?»;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smtClean="0"/>
              <a:t>—  сразу признавать его правоту, если не можете дать нужный ответ.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800" smtClean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Литература.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Лекция № 10 « Деловые совещания и переговоры»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None/>
              <a:defRPr/>
            </a:pPr>
            <a:r>
              <a:rPr lang="ru-RU" dirty="0" smtClean="0"/>
              <a:t>1.Три этапа деловых совещаний.</a:t>
            </a:r>
          </a:p>
          <a:p>
            <a:pPr marL="514350" indent="-514350">
              <a:buFontTx/>
              <a:buNone/>
              <a:defRPr/>
            </a:pPr>
            <a:r>
              <a:rPr lang="ru-RU" dirty="0" smtClean="0"/>
              <a:t>2. Рекомендации по проведению деловых совещаний.</a:t>
            </a:r>
          </a:p>
          <a:p>
            <a:pPr marL="514350" indent="-514350">
              <a:buFontTx/>
              <a:buNone/>
              <a:defRPr/>
            </a:pPr>
            <a:r>
              <a:rPr lang="ru-RU" dirty="0" smtClean="0"/>
              <a:t>3. Деловые переговоры.</a:t>
            </a:r>
            <a:endParaRPr lang="ru-RU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Деловые совещания.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9144000" cy="6165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smtClean="0"/>
              <a:t>При проведении делового совещания выполняются три этапа: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smtClean="0"/>
              <a:t>1) </a:t>
            </a:r>
            <a:r>
              <a:rPr lang="ru-RU" sz="2000" b="1" smtClean="0"/>
              <a:t>Этап — постановка вопроса: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smtClean="0"/>
              <a:t>—  введение в курс дела,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smtClean="0"/>
              <a:t>—  формулировка вопроса,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smtClean="0"/>
              <a:t>—  формулировка исходной позиции,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smtClean="0"/>
              <a:t>—  постановка вопроса.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smtClean="0"/>
              <a:t>2)  Этап — формирование мнения о путях решения вопроса: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smtClean="0"/>
              <a:t>—  сбор данных,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smtClean="0"/>
              <a:t>—  изучение всех сторон вопроса,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smtClean="0"/>
              <a:t>—  новая формулировка основной проблемы,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smtClean="0"/>
              <a:t>—  поиск альтернативных решений,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smtClean="0"/>
              <a:t>—  выдвижение предложений,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smtClean="0"/>
              <a:t>—  подведение предварительных итогов обсуждения,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smtClean="0"/>
              <a:t>—  выработка основных направлений,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smtClean="0"/>
              <a:t>—  обсуждение последствий различных возможностей решения вопроса.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smtClean="0"/>
              <a:t>3) Этап — принятие решения: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smtClean="0"/>
              <a:t>—  выводы из 2 этапа,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smtClean="0"/>
              <a:t>—  договоренности,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smtClean="0"/>
              <a:t>—  решения.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6096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mtClean="0"/>
              <a:t>Прежде чем принять решение о проведении совещания, задайте себе следующие вопросы:</a:t>
            </a:r>
          </a:p>
          <a:p>
            <a:pPr eaLnBrk="1" hangingPunct="1">
              <a:buFontTx/>
              <a:buNone/>
              <a:defRPr/>
            </a:pPr>
            <a:r>
              <a:rPr lang="ru-RU" smtClean="0"/>
              <a:t>Нужно ли это совещания?</a:t>
            </a:r>
          </a:p>
          <a:p>
            <a:pPr eaLnBrk="1" hangingPunct="1">
              <a:buFontTx/>
              <a:buNone/>
              <a:defRPr/>
            </a:pPr>
            <a:r>
              <a:rPr lang="ru-RU" smtClean="0"/>
              <a:t>Что вы хотите на нем решить?</a:t>
            </a:r>
          </a:p>
          <a:p>
            <a:pPr eaLnBrk="1" hangingPunct="1">
              <a:buFontTx/>
              <a:buNone/>
              <a:defRPr/>
            </a:pPr>
            <a:r>
              <a:rPr lang="ru-RU" smtClean="0"/>
              <a:t>Нельзя ли решить эти вопросы лично вам?</a:t>
            </a:r>
          </a:p>
          <a:p>
            <a:pPr eaLnBrk="1" hangingPunct="1">
              <a:buFontTx/>
              <a:buNone/>
              <a:defRPr/>
            </a:pPr>
            <a:r>
              <a:rPr lang="ru-RU" smtClean="0"/>
              <a:t>Сколько человек, кого конкретно пригласите на него?</a:t>
            </a:r>
          </a:p>
          <a:p>
            <a:pPr eaLnBrk="1" hangingPunct="1">
              <a:buFontTx/>
              <a:buNone/>
              <a:defRPr/>
            </a:pPr>
            <a:r>
              <a:rPr lang="ru-RU" smtClean="0"/>
              <a:t>Сколько времени потребует обсуждение вопроса?.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Рекомендации по проведению деловых совещаний</a:t>
            </a:r>
            <a:r>
              <a:rPr lang="ru-RU" sz="4000" smtClean="0"/>
              <a:t>.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7324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smtClean="0"/>
              <a:t>Деловые совещания рекомендуется проводить в течении часа., желательно в одно и тоже время в одном и том же месте.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smtClean="0"/>
              <a:t>В деловых совещания уместно фиксировать количество участников (10-12).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smtClean="0"/>
              <a:t>Ведущий совещания вначале должен высказать надежду, что совещание будет носить деловой и конструктивный характер, в течение совещания следить за регламентом, «удерживая» выступающих в рамках обсуждаемой темы, вовлекая «малоактивных», останавливая «словоохотливых»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smtClean="0"/>
              <a:t>Организуйте обсуждение вопроса по вертикали, начиная низших  должностей в итоге дайте высказаться экспертам по данному вопросу.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smtClean="0"/>
              <a:t>В случае, если вы попали под огонь критики, полезно перевести атаку на себя в атаку на проблему: «Я рад, что вас волнует тот же вопрос и вы пытаетесь найти наилучшее решение...» 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smtClean="0"/>
              <a:t>Рекомендации по проведению деловых совещаний.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9144000" cy="6165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Для совещания свою речь, доклад готовьте сами.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Тема обсуждения должна быть заранее определена, чтобы участники могли профессионально подготовиться, продумать свои предложения, даже подготовить соответствующие доклады.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 Имеет значение пространственное расположение участников в форме «круглого стола» для активизации взаимодействия..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 Следует помнить, что деловое совещание предполагает возможность критики предметных позиций, а не личностных особенностей того, кто ее высказал, причем рекомендуется соблюдать правило: отметить вначале совпадение позиций, а затем обсудить различие разных позиций и подходов к решению проблемы, убедительно аргументируя достоинства и недостатки каждой альтернативы.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Понятие общения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mtClean="0"/>
              <a:t> Общение – это процесс  взаимного восприятия, обмена информацией и взаимодействия.</a:t>
            </a:r>
          </a:p>
          <a:p>
            <a:pPr eaLnBrk="1" hangingPunct="1">
              <a:buFontTx/>
              <a:buNone/>
              <a:defRPr/>
            </a:pPr>
            <a:r>
              <a:rPr lang="ru-RU" smtClean="0"/>
              <a:t>Структура общения:</a:t>
            </a:r>
          </a:p>
          <a:p>
            <a:pPr eaLnBrk="1" hangingPunct="1">
              <a:buFontTx/>
              <a:buNone/>
              <a:defRPr/>
            </a:pPr>
            <a:r>
              <a:rPr lang="ru-RU" smtClean="0"/>
              <a:t>1. ПЕРЦЕПТИВНАЯ сторона общения.</a:t>
            </a:r>
          </a:p>
          <a:p>
            <a:pPr eaLnBrk="1" hangingPunct="1">
              <a:buFontTx/>
              <a:buNone/>
              <a:defRPr/>
            </a:pPr>
            <a:r>
              <a:rPr lang="ru-RU" smtClean="0"/>
              <a:t>2. КОММУНИКАТИВНАЯ сторона общения</a:t>
            </a:r>
          </a:p>
          <a:p>
            <a:pPr eaLnBrk="1" hangingPunct="1">
              <a:buFontTx/>
              <a:buNone/>
              <a:defRPr/>
            </a:pPr>
            <a:r>
              <a:rPr lang="ru-RU" smtClean="0"/>
              <a:t>3. ИНТЕРАКТИВНАЯ сторона общения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u="sng" smtClean="0"/>
              <a:t>Рекомендации руководителю по тактике разговора с подчиненным, когда требуется вслух оценить его деловые качества.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smtClean="0"/>
              <a:t>1.   </a:t>
            </a:r>
            <a:r>
              <a:rPr lang="ru-RU" sz="2400" smtClean="0"/>
              <a:t>Сначала разговаривайте с подчиненным о его работе и только потом о нем самом.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/>
              <a:t>2.   Прежде чем сообщить работнику свою оценку, подведите его вопросами к тому, чтобы он сам себя оценил. Если самооценка человека выше вашей собственной оценки его, выясните причину расхождения.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/>
              <a:t>3.   Упоминая о недостатках в работе подчиненного, учитывайте, какова она в целом. Не давайте общую отрицательную оценку деятельности и личности подчиненного (чаще всего такая оценка несправедлива и оскорбительна для человека).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/>
              <a:t>4.   Хорошему работнику дайте понять, что цените его заслуги. Помните, что важнее развитие достоинств, чем исправление ошибок работников. Не скупитесь на уважительное и благодарственное слово, если работа выполнена хорошо, покажите, что вы довольны ею.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/>
              <a:t>5.   Если недостатки в работе возникли по вашей вине, признайте это.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/>
              <a:t>6.   Не говорите с оцениваемым о других работниках.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/>
              <a:t>7.   Не проводите повторного разговора вскоре после того, как вы наказали и отчитали подчиненного.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Деловые дискуссии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3308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smtClean="0"/>
              <a:t> Выделяют этапы деловой дискуссии: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smtClean="0"/>
              <a:t>1)  вступление в контакт;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smtClean="0"/>
              <a:t>2)  постановка проблемы (что обсуждается, зачем, в какой степени нужно решить проблему, какова цель дискуссии);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smtClean="0"/>
              <a:t>3)  уточнение предмета общения и предметных позиций (мнений) участников;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smtClean="0"/>
              <a:t>4)  выдвижение альтернативных вариантов;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smtClean="0"/>
              <a:t>5)  конфронтация участников;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smtClean="0"/>
              <a:t>6)  обсуждение и оценка альтернатив, поиск элементов сходства;   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smtClean="0"/>
              <a:t>7) установление согласия через выбор наиболее приемлемого или оптимального решения.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smtClean="0"/>
              <a:t>В дискуссии велика роль ведущего. Он должен: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smtClean="0"/>
              <a:t>— </a:t>
            </a:r>
            <a:r>
              <a:rPr lang="ru-RU" sz="2800" b="1" smtClean="0"/>
              <a:t>сформулировать цель и тему дискуссии (что обсуждается, зачем нужна дискуссия, в какой степени следует решить проблему).Целью дискуссии может быть: 1) сбор и упорядочивание информации но обсуждаемой проблеме; 2) поиск альтернативных подходов к решению проблемы, их обоснование; 3) выбор оптимальной альтернативы.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smtClean="0"/>
              <a:t> — установить время дискуссии (20—30—40 минут или более);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smtClean="0"/>
              <a:t>— заинтересовать участников дискуссии (изложить проблему в виде некоторого противоречия);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smtClean="0"/>
              <a:t>— организовать обмен мнениями (желающим или по кругу);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smtClean="0"/>
              <a:t> — активизировать пассивных (обратиться к молчащему с вопросом, с просьбой помочь);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smtClean="0"/>
              <a:t> — 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04813"/>
            <a:ext cx="9144000" cy="64531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b="1" smtClean="0"/>
              <a:t>-собрать максимум предложений по решению обсуждаемой проблемы (свои предложения высказать после того, как выслушаны мнения всех участников);</a:t>
            </a:r>
          </a:p>
          <a:p>
            <a:pPr eaLnBrk="1" hangingPunct="1">
              <a:buFontTx/>
              <a:buNone/>
              <a:defRPr/>
            </a:pPr>
            <a:r>
              <a:rPr lang="ru-RU" sz="2800" b="1" smtClean="0"/>
              <a:t> — не допускать отклонений от темы (тактично останавливать, напоминать о целях дискуссии);</a:t>
            </a:r>
          </a:p>
          <a:p>
            <a:pPr eaLnBrk="1" hangingPunct="1">
              <a:buFontTx/>
              <a:buNone/>
              <a:defRPr/>
            </a:pPr>
            <a:r>
              <a:rPr lang="ru-RU" sz="2800" b="1" smtClean="0"/>
              <a:t>— уточнять неясные положения, пресекать оценочные суждения о личности участников;</a:t>
            </a:r>
          </a:p>
          <a:p>
            <a:pPr eaLnBrk="1" hangingPunct="1">
              <a:buFontTx/>
              <a:buNone/>
              <a:defRPr/>
            </a:pPr>
            <a:r>
              <a:rPr lang="ru-RU" sz="2800" b="1" smtClean="0"/>
              <a:t> — помогать группе прийти к согласованному мнению;</a:t>
            </a:r>
          </a:p>
          <a:p>
            <a:pPr eaLnBrk="1" hangingPunct="1">
              <a:buFontTx/>
              <a:buNone/>
              <a:defRPr/>
            </a:pPr>
            <a:r>
              <a:rPr lang="ru-RU" sz="2800" b="1" smtClean="0"/>
              <a:t> — в конце — четкое подведение итогов, формулировка выводов, спектра решений, сопоставление целей дискуссии с полученными результатами; следует подчеркнуть вклад каждого в общий итог, похвалить, поблагодарить участников.</a:t>
            </a:r>
          </a:p>
          <a:p>
            <a:pPr eaLnBrk="1" hangingPunct="1">
              <a:defRPr/>
            </a:pPr>
            <a:endParaRPr lang="ru-RU" sz="2800" smtClean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Деловые переговоры.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580548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smtClean="0"/>
              <a:t>Основные этапы: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2800" b="1" smtClean="0"/>
              <a:t>Подготовительный этап (сбор информации о содержании конфликта, об участниках, анализируются причины, последствия, варианты решения и согласовываются все организационные моменты).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2800" b="1" smtClean="0"/>
              <a:t>Начало переговоров (взаимный обмен информацией: позиции, аргументы, предлагаемые варианты решения)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2800" b="1" smtClean="0"/>
              <a:t>Поиск приемлемого решения ( обсуждается момент совпадения позиций и варианты достижения консенсуса)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2800" b="1" smtClean="0"/>
              <a:t>Завершение переговоров ( уточняются детали договора, сроки, формы контроля, подписываются документы)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Литература.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ru-RU" dirty="0" smtClean="0"/>
              <a:t>Бороздина Г. В., Психология  делового  общения: Учебник./Г.В. Бороздина. -2-е изд. - М.: Инфра – М, 2005.</a:t>
            </a:r>
          </a:p>
          <a:p>
            <a:pPr>
              <a:buFontTx/>
              <a:buNone/>
              <a:defRPr/>
            </a:pPr>
            <a:r>
              <a:rPr lang="ru-RU" dirty="0" smtClean="0"/>
              <a:t>Психология и этика делового  общения /Под ред. </a:t>
            </a:r>
            <a:r>
              <a:rPr lang="ru-RU" dirty="0" err="1" smtClean="0"/>
              <a:t>Лавриненко</a:t>
            </a:r>
            <a:r>
              <a:rPr lang="ru-RU" dirty="0" smtClean="0"/>
              <a:t> В. Н. – М.: </a:t>
            </a:r>
            <a:r>
              <a:rPr lang="ru-RU" dirty="0" err="1" smtClean="0"/>
              <a:t>Юнити</a:t>
            </a:r>
            <a:r>
              <a:rPr lang="ru-RU" dirty="0" smtClean="0"/>
              <a:t>, 2005.</a:t>
            </a:r>
          </a:p>
          <a:p>
            <a:pPr>
              <a:buFontTx/>
              <a:buNone/>
              <a:defRPr/>
            </a:pPr>
            <a:r>
              <a:rPr lang="ru-RU" dirty="0" smtClean="0"/>
              <a:t>Рогов Е. И., Психология  общения: Учебник/Е.И. Рогов. – М.: </a:t>
            </a:r>
            <a:r>
              <a:rPr lang="ru-RU" dirty="0" err="1" smtClean="0"/>
              <a:t>Владос</a:t>
            </a:r>
            <a:r>
              <a:rPr lang="ru-RU" dirty="0" smtClean="0"/>
              <a:t>, 2005.</a:t>
            </a:r>
          </a:p>
          <a:p>
            <a:pPr>
              <a:buFontTx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Тема № 11. «Правила публичного выступления.».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 eaLnBrk="1" hangingPunct="1">
              <a:buFontTx/>
              <a:buNone/>
              <a:defRPr/>
            </a:pPr>
            <a:r>
              <a:rPr lang="ru-RU" dirty="0" smtClean="0"/>
              <a:t>1. Анализ затруднений при публичном выступлении.</a:t>
            </a:r>
          </a:p>
          <a:p>
            <a:pPr marL="514350" indent="-514350" eaLnBrk="1" hangingPunct="1">
              <a:buFontTx/>
              <a:buNone/>
              <a:defRPr/>
            </a:pPr>
            <a:r>
              <a:rPr lang="ru-RU" dirty="0" smtClean="0"/>
              <a:t>2. Вопросы в процессе публичного выступления. </a:t>
            </a:r>
          </a:p>
          <a:p>
            <a:pPr marL="514350" indent="-514350" eaLnBrk="1" hangingPunct="1">
              <a:buFontTx/>
              <a:buNone/>
              <a:defRPr/>
            </a:pPr>
            <a:r>
              <a:rPr lang="ru-RU" dirty="0" smtClean="0"/>
              <a:t>3. Основные рекомендации для убедительности речи.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Публичное выступление.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00213"/>
            <a:ext cx="9144000" cy="51577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b="1" smtClean="0"/>
              <a:t>Основные этапы:</a:t>
            </a:r>
          </a:p>
          <a:p>
            <a:pPr eaLnBrk="1" hangingPunct="1">
              <a:buFontTx/>
              <a:buNone/>
              <a:defRPr/>
            </a:pPr>
            <a:r>
              <a:rPr lang="ru-RU" b="1" smtClean="0"/>
              <a:t>1.Подготовительный( подготовка речи выступления, презентации, самого себя);</a:t>
            </a:r>
          </a:p>
          <a:p>
            <a:pPr eaLnBrk="1" hangingPunct="1">
              <a:buFontTx/>
              <a:buNone/>
              <a:defRPr/>
            </a:pPr>
            <a:r>
              <a:rPr lang="ru-RU" b="1" smtClean="0"/>
              <a:t>2.Само выступление ( вступление, основная часть заключение);</a:t>
            </a:r>
          </a:p>
          <a:p>
            <a:pPr eaLnBrk="1" hangingPunct="1">
              <a:buFontTx/>
              <a:buNone/>
              <a:defRPr/>
            </a:pPr>
            <a:r>
              <a:rPr lang="ru-RU" b="1" smtClean="0"/>
              <a:t>3. Анализ итогов публичного выступления.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9144000" cy="65246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b="1" dirty="0" smtClean="0"/>
              <a:t>При публичном выступлении </a:t>
            </a:r>
            <a:r>
              <a:rPr lang="ru-RU" sz="2800" dirty="0" smtClean="0"/>
              <a:t>могут возникать типичные затруднения:</a:t>
            </a:r>
          </a:p>
          <a:p>
            <a:pPr eaLnBrk="1" hangingPunct="1">
              <a:buFontTx/>
              <a:buNone/>
              <a:defRPr/>
            </a:pPr>
            <a:r>
              <a:rPr lang="ru-RU" sz="2800" dirty="0" smtClean="0"/>
              <a:t> </a:t>
            </a:r>
            <a:r>
              <a:rPr lang="ru-RU" sz="2800" b="1" dirty="0" smtClean="0"/>
              <a:t>— </a:t>
            </a:r>
            <a:r>
              <a:rPr lang="ru-RU" sz="2800" b="1" i="1" dirty="0" smtClean="0"/>
              <a:t>нелогичность </a:t>
            </a:r>
            <a:r>
              <a:rPr lang="ru-RU" sz="2800" b="1" dirty="0" smtClean="0"/>
              <a:t>(непоследовательность в изложении сути, нечеткая аргументированность излагаемого материала, отсутствие ясности и четкости в достижении поставленных целей);</a:t>
            </a:r>
          </a:p>
          <a:p>
            <a:pPr eaLnBrk="1" hangingPunct="1">
              <a:buFontTx/>
              <a:buNone/>
              <a:defRPr/>
            </a:pPr>
            <a:r>
              <a:rPr lang="ru-RU" sz="2800" b="1" dirty="0" smtClean="0"/>
              <a:t>— </a:t>
            </a:r>
            <a:r>
              <a:rPr lang="ru-RU" sz="2800" b="1" i="1" dirty="0" smtClean="0"/>
              <a:t>проблема самовыражения </a:t>
            </a:r>
            <a:r>
              <a:rPr lang="ru-RU" sz="2800" b="1" dirty="0" smtClean="0"/>
              <a:t>(недостаточная эмоциональность, зажатость, монотонность выступления, несоответствие внутреннего состояния и внешних признаков);</a:t>
            </a:r>
          </a:p>
          <a:p>
            <a:pPr eaLnBrk="1" hangingPunct="1">
              <a:buFontTx/>
              <a:buNone/>
              <a:defRPr/>
            </a:pPr>
            <a:r>
              <a:rPr lang="ru-RU" sz="2800" b="1" dirty="0" smtClean="0"/>
              <a:t> — </a:t>
            </a:r>
            <a:r>
              <a:rPr lang="ru-RU" sz="2800" b="1" i="1" dirty="0" smtClean="0"/>
              <a:t>эгоцентризм </a:t>
            </a:r>
            <a:r>
              <a:rPr lang="ru-RU" sz="2800" b="1" dirty="0" smtClean="0"/>
              <a:t>(не учитывается плюрализм мнений; неспособность понять иное, чужое мнение);</a:t>
            </a:r>
          </a:p>
          <a:p>
            <a:pPr eaLnBrk="1" hangingPunct="1">
              <a:buFontTx/>
              <a:buNone/>
              <a:defRPr/>
            </a:pPr>
            <a:r>
              <a:rPr lang="ru-RU" sz="2800" b="1" dirty="0" smtClean="0"/>
              <a:t> 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65976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mtClean="0"/>
              <a:t>— </a:t>
            </a:r>
            <a:r>
              <a:rPr lang="ru-RU" b="1" i="1" smtClean="0"/>
              <a:t>некомпетентность </a:t>
            </a:r>
            <a:r>
              <a:rPr lang="ru-RU" b="1" smtClean="0"/>
              <a:t>(недостаток информации, некомпетентность в конкретных вопросах);</a:t>
            </a:r>
          </a:p>
          <a:p>
            <a:pPr eaLnBrk="1" hangingPunct="1">
              <a:buFontTx/>
              <a:buNone/>
              <a:defRPr/>
            </a:pPr>
            <a:r>
              <a:rPr lang="ru-RU" b="1" smtClean="0"/>
              <a:t> — </a:t>
            </a:r>
            <a:r>
              <a:rPr lang="ru-RU" b="1" i="1" smtClean="0"/>
              <a:t>проблема контакта </a:t>
            </a:r>
            <a:r>
              <a:rPr lang="ru-RU" b="1" smtClean="0"/>
              <a:t>(трудности контакта с аудиторией, не удается расположить слушателей убеждением и т. п.);</a:t>
            </a:r>
          </a:p>
          <a:p>
            <a:pPr eaLnBrk="1" hangingPunct="1">
              <a:buFontTx/>
              <a:buNone/>
              <a:defRPr/>
            </a:pPr>
            <a:r>
              <a:rPr lang="ru-RU" b="1" smtClean="0"/>
              <a:t> — </a:t>
            </a:r>
            <a:r>
              <a:rPr lang="ru-RU" b="1" i="1" smtClean="0"/>
              <a:t>проблема самоконтроля </a:t>
            </a:r>
            <a:r>
              <a:rPr lang="ru-RU" b="1" smtClean="0"/>
              <a:t>(трудно преодолеть волнение, неумение вести себя и т. п.);</a:t>
            </a:r>
          </a:p>
          <a:p>
            <a:pPr eaLnBrk="1" hangingPunct="1">
              <a:buFontTx/>
              <a:buNone/>
              <a:defRPr/>
            </a:pPr>
            <a:r>
              <a:rPr lang="ru-RU" b="1" smtClean="0"/>
              <a:t> — </a:t>
            </a:r>
            <a:r>
              <a:rPr lang="ru-RU" b="1" i="1" smtClean="0"/>
              <a:t>проблема выхода из контакта </a:t>
            </a:r>
            <a:r>
              <a:rPr lang="ru-RU" b="1" smtClean="0"/>
              <a:t>(сумбурность и незавершенность выступления </a:t>
            </a:r>
          </a:p>
          <a:p>
            <a:pPr eaLnBrk="1" hangingPunct="1">
              <a:defRPr/>
            </a:pPr>
            <a:endParaRPr lang="ru-RU" b="1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Принципы общения.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ru-RU" smtClean="0"/>
              <a:t>Всегда помнить что каждая личность индивидуальна, неповторима и этим интересна.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smtClean="0"/>
              <a:t>Всегда помнить , что общение это субъект – субъектное взаимодействие. ( все участники общения должны быть активны)</a:t>
            </a:r>
          </a:p>
          <a:p>
            <a:pPr marL="609600" indent="-609600" eaLnBrk="1" hangingPunct="1">
              <a:buFontTx/>
              <a:buAutoNum type="arabicPeriod"/>
              <a:defRPr/>
            </a:pPr>
            <a:endParaRPr lang="ru-RU" smtClean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u="sng" smtClean="0"/>
              <a:t>Сложные ситуации возникают, когда докладчику адресуются: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400" u="sng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smtClean="0"/>
              <a:t>1) </a:t>
            </a:r>
            <a:r>
              <a:rPr lang="ru-RU" sz="2800" smtClean="0"/>
              <a:t>наивные вопросы и критика авторитетных людей, не являющихся специалистами в обсуждаемой проблеме (сложность в том, что, опровергая такую критику с помощью азбучных истин, ставишь в неудобное положение маститых оппонентов, которые болезненно реагируют на это);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/>
              <a:t>2)  </a:t>
            </a:r>
            <a:r>
              <a:rPr lang="ru-RU" sz="2800" smtClean="0"/>
              <a:t>ироничные вопросы с «подковыркой» молодых жизнерадостных людей, желающих повеселить аудиторию (ответ возможен либо в духе мягкого юмора, либо серьезным тоном с подчеркиванием недопустимости недооценки важности обсуждаемого вопроса);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/>
              <a:t>3)  </a:t>
            </a:r>
            <a:r>
              <a:rPr lang="ru-RU" sz="2800" smtClean="0"/>
              <a:t>сложные вопросы, затрагивающие малоизвестную докладчику смежную область и заданные с целью «прощупать» эрудицию и находчивость докладчика (лучше ответить: «Нельзя объять необъятное» или «Решение этой задачи не предусматривалось в нашем исследовании»);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400" smtClean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u="sng" smtClean="0"/>
              <a:t>Сложные ситуации возникают, когда докладчику адресуются: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smtClean="0"/>
              <a:t>4)  </a:t>
            </a:r>
            <a:r>
              <a:rPr lang="ru-RU" sz="2400" smtClean="0"/>
              <a:t>вопросы, на которые докладчик уже отвечал, а также вопросы несуразные и критика тех, кто невнимательно слушал и недопонял суть обсуждаемого дела (здесь важно не впадать в шок от замечаний оппонента, не заявлять ожесточенно: «Я ведь это уже объяснял!», а спокойно и кратко повторить ответ, используя фразу: «Как уже отмечалось...»);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smtClean="0"/>
              <a:t>5)  </a:t>
            </a:r>
            <a:r>
              <a:rPr lang="ru-RU" sz="2400" smtClean="0"/>
              <a:t>вопросы-замечания о несоответствии выводов докладчика мнению некоего авторитета, имя которого подчас никому ничего не говорит (может помочь ответ: «По мере того как накапливаются новые факты, многие ранее казавшиеся бесспорными истины, провозглашенные даже авторитетами, пересматриваются»);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smtClean="0"/>
              <a:t>6)  </a:t>
            </a:r>
            <a:r>
              <a:rPr lang="ru-RU" sz="2400" smtClean="0"/>
              <a:t>вопросы, принижающие значимость проблемы или полученных результатов (поскольку в такой ситуации задевается самолюбие выступающего, важно не откликнуться эмоциональной вспышкой, а оценив степень провокационное вопроса, ответить заранее продуманной фразой).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60350"/>
            <a:ext cx="9144000" cy="65976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b="1" smtClean="0"/>
              <a:t>Рекомендации, которые помогут сделать речь убедительнее:</a:t>
            </a:r>
          </a:p>
          <a:p>
            <a:pPr eaLnBrk="1" hangingPunct="1">
              <a:buFontTx/>
              <a:buNone/>
              <a:defRPr/>
            </a:pPr>
            <a:r>
              <a:rPr lang="ru-RU" b="1" smtClean="0"/>
              <a:t>1.   В ходе аргументации используйте только те доводы, которые вы и оппонент понимаете одинаково.</a:t>
            </a:r>
          </a:p>
          <a:p>
            <a:pPr eaLnBrk="1" hangingPunct="1">
              <a:buFontTx/>
              <a:buNone/>
              <a:defRPr/>
            </a:pPr>
            <a:r>
              <a:rPr lang="ru-RU" b="1" smtClean="0"/>
              <a:t>2.   Если довод не принимается, найдите причину этого и далее в разговоре на нем не настаивайте.</a:t>
            </a:r>
          </a:p>
          <a:p>
            <a:pPr eaLnBrk="1" hangingPunct="1">
              <a:buFontTx/>
              <a:buNone/>
              <a:defRPr/>
            </a:pPr>
            <a:r>
              <a:rPr lang="ru-RU" b="1" smtClean="0"/>
              <a:t>3.   Не преуменьшайте значимость сильных доводов противника, лучше, наоборот, подчеркните их важность и свое правильное понимание.</a:t>
            </a:r>
          </a:p>
          <a:p>
            <a:pPr eaLnBrk="1" hangingPunct="1">
              <a:buFontTx/>
              <a:buNone/>
              <a:defRPr/>
            </a:pPr>
            <a:endParaRPr lang="ru-RU" b="1" smtClean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49275"/>
            <a:ext cx="9144000" cy="6308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mtClean="0"/>
              <a:t>4. </a:t>
            </a:r>
            <a:r>
              <a:rPr lang="ru-RU" sz="3600" b="1" smtClean="0"/>
              <a:t>Свои аргументы, не связанные с тем, что говорил противник или партнер, приводите после того, как вы ответили на его доводы.</a:t>
            </a:r>
            <a:endParaRPr lang="ru-RU" sz="360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mtClean="0"/>
              <a:t>5.</a:t>
            </a:r>
            <a:r>
              <a:rPr lang="ru-RU" sz="3600" b="1" smtClean="0"/>
              <a:t>Точнее соизмеряйте темп аргументации с особенностями темперамента партнера.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3600" b="1" smtClean="0"/>
              <a:t>6.   Излишняя убедительность всегда вызывает отпор, так как превосходство партнера в споре всегда обидно. Приведите один-два ярких аргумента и, если достигнут желаемый эффект, ограничьтесь этим.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60350"/>
            <a:ext cx="9144000" cy="65976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b="1" i="1" smtClean="0"/>
              <a:t>Законы аргументации и убеждения</a:t>
            </a:r>
            <a:endParaRPr lang="ru-RU" sz="2800" b="1" smtClean="0"/>
          </a:p>
          <a:p>
            <a:pPr eaLnBrk="1" hangingPunct="1">
              <a:buFontTx/>
              <a:buNone/>
              <a:defRPr/>
            </a:pPr>
            <a:r>
              <a:rPr lang="ru-RU" sz="2800" b="1" smtClean="0"/>
              <a:t>  </a:t>
            </a:r>
            <a:r>
              <a:rPr lang="ru-RU" sz="2800" b="1" u="sng" smtClean="0"/>
              <a:t>Закон встраивания (внедрения)</a:t>
            </a:r>
          </a:p>
          <a:p>
            <a:pPr eaLnBrk="1" hangingPunct="1">
              <a:buFontTx/>
              <a:buNone/>
              <a:defRPr/>
            </a:pPr>
            <a:r>
              <a:rPr lang="ru-RU" sz="2800" b="1" smtClean="0"/>
              <a:t>Аргументы следует встраивать в логику рассуждений партнера, а не вбивать (ломая ее), не излагать их параллельно.</a:t>
            </a:r>
          </a:p>
          <a:p>
            <a:pPr eaLnBrk="1" hangingPunct="1">
              <a:buFontTx/>
              <a:buNone/>
              <a:defRPr/>
            </a:pPr>
            <a:r>
              <a:rPr lang="ru-RU" sz="2800" b="1" u="sng" smtClean="0"/>
              <a:t>Закон общности языка мышления</a:t>
            </a:r>
          </a:p>
          <a:p>
            <a:pPr eaLnBrk="1" hangingPunct="1">
              <a:buFontTx/>
              <a:buNone/>
              <a:defRPr/>
            </a:pPr>
            <a:r>
              <a:rPr lang="ru-RU" sz="2800" b="1" smtClean="0"/>
              <a:t>Если хотите, чтобы вас слышали, говорите на языке основных информационных и репрезентативных систем оппонента.</a:t>
            </a:r>
          </a:p>
          <a:p>
            <a:pPr eaLnBrk="1" hangingPunct="1">
              <a:buFontTx/>
              <a:buNone/>
              <a:defRPr/>
            </a:pPr>
            <a:r>
              <a:rPr lang="ru-RU" sz="2800" b="1" smtClean="0"/>
              <a:t> </a:t>
            </a:r>
            <a:r>
              <a:rPr lang="ru-RU" sz="2800" b="1" u="sng" smtClean="0"/>
              <a:t>Закон минимализаиии аргументов</a:t>
            </a:r>
          </a:p>
          <a:p>
            <a:pPr eaLnBrk="1" hangingPunct="1">
              <a:buFontTx/>
              <a:buNone/>
              <a:defRPr/>
            </a:pPr>
            <a:r>
              <a:rPr lang="ru-RU" sz="2800" b="1" smtClean="0"/>
              <a:t>Помните об ограниченности человеческого восприятия (пять-семь аргументов), поэтому ограничивайте число аргументов. Лучше, если их будет не более трех-четырех.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76250"/>
            <a:ext cx="9144000" cy="63817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b="1" u="sng" smtClean="0"/>
              <a:t>Закон объективности и доказательности</a:t>
            </a:r>
            <a:r>
              <a:rPr lang="ru-RU" sz="2800" b="1" i="1" smtClean="0"/>
              <a:t> </a:t>
            </a:r>
            <a:r>
              <a:rPr lang="ru-RU" sz="2800" b="1" smtClean="0"/>
              <a:t>Используйте в качестве аргументов только те, что принимает ваш оппонент. Не путайте факты и мнения.</a:t>
            </a:r>
          </a:p>
          <a:p>
            <a:pPr eaLnBrk="1" hangingPunct="1">
              <a:buFontTx/>
              <a:buNone/>
              <a:defRPr/>
            </a:pPr>
            <a:r>
              <a:rPr lang="ru-RU" sz="2800" b="1" smtClean="0"/>
              <a:t> </a:t>
            </a:r>
            <a:r>
              <a:rPr lang="ru-RU" sz="2800" b="1" u="sng" smtClean="0"/>
              <a:t>Закон диалектичности (единства противоположностей)</a:t>
            </a:r>
          </a:p>
          <a:p>
            <a:pPr eaLnBrk="1" hangingPunct="1">
              <a:buFontTx/>
              <a:buNone/>
              <a:defRPr/>
            </a:pPr>
            <a:r>
              <a:rPr lang="ru-RU" sz="2800" b="1" smtClean="0"/>
              <a:t>Говорите не только о плюсах своих доказательств или предположений, но и о минусах. Этим вы придаете своим аргументам больший вес, так как двусторонний обзор (плюсы и минусы) лишает их легковесности и обезоруживает оппонента.</a:t>
            </a:r>
          </a:p>
          <a:p>
            <a:pPr eaLnBrk="1" hangingPunct="1">
              <a:buFontTx/>
              <a:buNone/>
              <a:defRPr/>
            </a:pPr>
            <a:r>
              <a:rPr lang="ru-RU" sz="2800" b="1" u="sng" smtClean="0"/>
              <a:t>Закон демонстрации равенства и уважения</a:t>
            </a:r>
            <a:r>
              <a:rPr lang="ru-RU" sz="2800" b="1" i="1" smtClean="0"/>
              <a:t> </a:t>
            </a:r>
            <a:r>
              <a:rPr lang="ru-RU" sz="2800" b="1" smtClean="0"/>
              <a:t>Подавайте аргументы, демонстрируя уважение к оппоненту и его позиции. Помните, что «друга» убедить легче, чем «врага».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9144000" cy="65246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smtClean="0"/>
              <a:t> </a:t>
            </a:r>
            <a:r>
              <a:rPr lang="ru-RU" sz="2800" b="1" u="sng" smtClean="0"/>
              <a:t>Закон авторитета</a:t>
            </a:r>
          </a:p>
          <a:p>
            <a:pPr eaLnBrk="1" hangingPunct="1">
              <a:buFontTx/>
              <a:buNone/>
              <a:defRPr/>
            </a:pPr>
            <a:r>
              <a:rPr lang="ru-RU" sz="2800" b="1" smtClean="0"/>
              <a:t>Ссылки на авторитет, известный вашему оппоненту и воспринимаемый им тоже как авторитет, усиливают воздействие ваших аргументов. Ищите авторитетное подкрепление им.                           </a:t>
            </a:r>
          </a:p>
          <a:p>
            <a:pPr eaLnBrk="1" hangingPunct="1">
              <a:buFontTx/>
              <a:buNone/>
              <a:defRPr/>
            </a:pPr>
            <a:r>
              <a:rPr lang="ru-RU" sz="2800" b="1" smtClean="0"/>
              <a:t> </a:t>
            </a:r>
            <a:r>
              <a:rPr lang="ru-RU" sz="2800" b="1" u="sng" smtClean="0"/>
              <a:t>Закон рефрейминга</a:t>
            </a:r>
          </a:p>
          <a:p>
            <a:pPr eaLnBrk="1" hangingPunct="1">
              <a:buFontTx/>
              <a:buNone/>
              <a:defRPr/>
            </a:pPr>
            <a:r>
              <a:rPr lang="ru-RU" sz="2800" b="1" smtClean="0"/>
              <a:t>Не отвергайте доводы партнера, а, признавая их правомерность, переоценивайте их силу и значимость. Усиливайте значимость потерь в случае принятия его позиции или уменьшайте значимость выгод, ожидаемых партнером.</a:t>
            </a:r>
          </a:p>
          <a:p>
            <a:pPr eaLnBrk="1" hangingPunct="1">
              <a:buFontTx/>
              <a:buNone/>
              <a:defRPr/>
            </a:pPr>
            <a:r>
              <a:rPr lang="ru-RU" sz="2800" b="1" smtClean="0"/>
              <a:t> </a:t>
            </a:r>
            <a:r>
              <a:rPr lang="ru-RU" sz="2800" b="1" u="sng" smtClean="0"/>
              <a:t>Закон постепенности</a:t>
            </a:r>
          </a:p>
          <a:p>
            <a:pPr eaLnBrk="1" hangingPunct="1">
              <a:buFontTx/>
              <a:buNone/>
              <a:defRPr/>
            </a:pPr>
            <a:r>
              <a:rPr lang="ru-RU" sz="2800" b="1" smtClean="0"/>
              <a:t>Не стремитесь быстро переубедить оппонента, лучше идти постепенными, но последовательными шагами.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6911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mtClean="0"/>
              <a:t> </a:t>
            </a:r>
            <a:r>
              <a:rPr lang="ru-RU" b="1" i="1" smtClean="0"/>
              <a:t>Закон обратной связи</a:t>
            </a:r>
            <a:endParaRPr lang="ru-RU" b="1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b="1" smtClean="0"/>
              <a:t>Подавайте обратную связь в виде оценки состояния оппонента, описания своего эмоционального состояния. Принимайте на себя персональную ответственность за недоразумение и непонимание.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b="1" i="1" smtClean="0"/>
              <a:t>Закон этичности</a:t>
            </a:r>
            <a:endParaRPr lang="ru-RU" b="1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b="1" smtClean="0"/>
              <a:t>В процессе аргументации не допускайте неэтичное поведение (агрессия, обман, высокомерие, манипуляции и т. д.), не задевайте «больные места» оппонента.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b="1" smtClean="0"/>
              <a:t>Выделяют следующие виды коммуникаций:</a:t>
            </a:r>
          </a:p>
          <a:p>
            <a:pPr eaLnBrk="1" hangingPunct="1">
              <a:buFontTx/>
              <a:buNone/>
              <a:defRPr/>
            </a:pPr>
            <a:r>
              <a:rPr lang="ru-RU" sz="2800" b="1" smtClean="0"/>
              <a:t>—  формальные (определяются организационной структурой предприятия, взаимосвязью уровней управления и функциональных отделов). </a:t>
            </a:r>
          </a:p>
          <a:p>
            <a:pPr eaLnBrk="1" hangingPunct="1">
              <a:buFontTx/>
              <a:buNone/>
              <a:defRPr/>
            </a:pPr>
            <a:r>
              <a:rPr lang="ru-RU" sz="2800" b="1" smtClean="0"/>
              <a:t>—  неформальные коммуникации (например, канал распространения слухов);</a:t>
            </a:r>
          </a:p>
          <a:p>
            <a:pPr eaLnBrk="1" hangingPunct="1">
              <a:buFontTx/>
              <a:buNone/>
              <a:defRPr/>
            </a:pPr>
            <a:r>
              <a:rPr lang="ru-RU" sz="2800" b="1" smtClean="0"/>
              <a:t>—  вертикальные (межуровневые) коммуникации — сверху вниз и снизу вверх;</a:t>
            </a:r>
          </a:p>
          <a:p>
            <a:pPr eaLnBrk="1" hangingPunct="1">
              <a:buFontTx/>
              <a:buNone/>
              <a:defRPr/>
            </a:pPr>
            <a:r>
              <a:rPr lang="ru-RU" sz="2800" b="1" smtClean="0"/>
              <a:t>—  горизонтальные коммуникации — обмен информацией между различными отделами для согласования действий;</a:t>
            </a:r>
          </a:p>
          <a:p>
            <a:pPr eaLnBrk="1" hangingPunct="1">
              <a:buFontTx/>
              <a:buNone/>
              <a:defRPr/>
            </a:pPr>
            <a:r>
              <a:rPr lang="ru-RU" sz="2800" b="1" smtClean="0"/>
              <a:t>—  межличностные коммуникации — устное общение людей в любом из перечисленных видов коммуникаций.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Литература.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ru-RU" dirty="0" smtClean="0"/>
              <a:t>Бороздина Г. В., Психология  делового  общения: Учебник./Г.В. Бороздина. -2-е изд. - М.: Инфра – М, 2005.</a:t>
            </a:r>
          </a:p>
          <a:p>
            <a:pPr>
              <a:buFontTx/>
              <a:buNone/>
              <a:defRPr/>
            </a:pPr>
            <a:r>
              <a:rPr lang="ru-RU" dirty="0" smtClean="0"/>
              <a:t>Психология и этика делового  общения /Под ред. </a:t>
            </a:r>
            <a:r>
              <a:rPr lang="ru-RU" dirty="0" err="1" smtClean="0"/>
              <a:t>Лавриненко</a:t>
            </a:r>
            <a:r>
              <a:rPr lang="ru-RU" dirty="0" smtClean="0"/>
              <a:t> В. Н. – М.: </a:t>
            </a:r>
            <a:r>
              <a:rPr lang="ru-RU" dirty="0" err="1" smtClean="0"/>
              <a:t>Юнити</a:t>
            </a:r>
            <a:r>
              <a:rPr lang="ru-RU" dirty="0" smtClean="0"/>
              <a:t>, 2005.</a:t>
            </a:r>
          </a:p>
          <a:p>
            <a:pPr>
              <a:buFontTx/>
              <a:buNone/>
              <a:defRPr/>
            </a:pPr>
            <a:r>
              <a:rPr lang="ru-RU" dirty="0" smtClean="0"/>
              <a:t>Рогов Е. И., Психология  общения: Учебник/Е.И. Рогов. – М.: </a:t>
            </a:r>
            <a:r>
              <a:rPr lang="ru-RU" dirty="0" err="1" smtClean="0"/>
              <a:t>Владос</a:t>
            </a:r>
            <a:r>
              <a:rPr lang="ru-RU" dirty="0" smtClean="0"/>
              <a:t>, 2005.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отрудничество">
  <a:themeElements>
    <a:clrScheme name="Сотрудничество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Сотрудничество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трудничество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1311</TotalTime>
  <Words>7904</Words>
  <Application>Microsoft Office PowerPoint</Application>
  <PresentationFormat>Экран (4:3)</PresentationFormat>
  <Paragraphs>595</Paragraphs>
  <Slides>108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108</vt:i4>
      </vt:variant>
    </vt:vector>
  </HeadingPairs>
  <TitlesOfParts>
    <vt:vector size="109" baseType="lpstr">
      <vt:lpstr>Сотрудничество</vt:lpstr>
      <vt:lpstr>Психология общения</vt:lpstr>
      <vt:lpstr>Актуальность курса</vt:lpstr>
      <vt:lpstr>Цель курса.</vt:lpstr>
      <vt:lpstr>Вопросы  для дискуссии перед изучение курса.</vt:lpstr>
      <vt:lpstr>Ответы на вопросы дискуссии.</vt:lpstr>
      <vt:lpstr>Тема лекций № 1-2 «Общение как процесс»</vt:lpstr>
      <vt:lpstr>Понятие общения.</vt:lpstr>
      <vt:lpstr>Понятие общения</vt:lpstr>
      <vt:lpstr>Принципы общения.</vt:lpstr>
      <vt:lpstr>Виды общения.</vt:lpstr>
      <vt:lpstr>Виды общения</vt:lpstr>
      <vt:lpstr>Процесс общения</vt:lpstr>
      <vt:lpstr>Первый аспект общения- восприятие людьми друг друга.</vt:lpstr>
      <vt:lpstr>Перцептивный аспект  общения</vt:lpstr>
      <vt:lpstr>Факторы первого впечатления.</vt:lpstr>
      <vt:lpstr>Факторы первого впечатления</vt:lpstr>
      <vt:lpstr>Факторы первого впечатления</vt:lpstr>
      <vt:lpstr>Факторы первого впечатления</vt:lpstr>
      <vt:lpstr>Понятие аттракции.</vt:lpstr>
      <vt:lpstr>Механизмы восприятия</vt:lpstr>
      <vt:lpstr>Механизмы восприятия</vt:lpstr>
      <vt:lpstr>Перцептивный аспект общения.</vt:lpstr>
      <vt:lpstr>Механизмы восприятия</vt:lpstr>
      <vt:lpstr>Механизмы восприятия</vt:lpstr>
      <vt:lpstr>Слайд 25</vt:lpstr>
      <vt:lpstr>Эффекты восприятия</vt:lpstr>
      <vt:lpstr>Установки в общении</vt:lpstr>
      <vt:lpstr>Выводы по первому аспекту общения.</vt:lpstr>
      <vt:lpstr>Литература </vt:lpstr>
      <vt:lpstr>Тема лекции №3-4 « Коммуникативный аспект невербального общения»</vt:lpstr>
      <vt:lpstr>Коммуникативный аспект общения (обмен информацией)</vt:lpstr>
      <vt:lpstr>Средства общения.</vt:lpstr>
      <vt:lpstr>Невербальные средства общения.</vt:lpstr>
      <vt:lpstr>Мимика </vt:lpstr>
      <vt:lpstr>Дистанции общения</vt:lpstr>
      <vt:lpstr>Походка</vt:lpstr>
      <vt:lpstr>Слайд 37</vt:lpstr>
      <vt:lpstr>Позы</vt:lpstr>
      <vt:lpstr>Взгляд</vt:lpstr>
      <vt:lpstr>Слайд 40</vt:lpstr>
      <vt:lpstr>Вывод по невербальному аспекту общения.</vt:lpstr>
      <vt:lpstr>Литература.</vt:lpstr>
      <vt:lpstr>Тема № 5-6 Коммуникативный аспект вербального общения.</vt:lpstr>
      <vt:lpstr>Вербальная коммуникация</vt:lpstr>
      <vt:lpstr>Слайд 45</vt:lpstr>
      <vt:lpstr>Слайд 46</vt:lpstr>
      <vt:lpstr>Слайд 47</vt:lpstr>
      <vt:lpstr>Речь в деловом общение должна быть:</vt:lpstr>
      <vt:lpstr>Умение слушать.</vt:lpstr>
      <vt:lpstr>Виды слушания.</vt:lpstr>
      <vt:lpstr>Литература.</vt:lpstr>
      <vt:lpstr>Тема лекции № 7-8 «Общение как взаимодействие»</vt:lpstr>
      <vt:lpstr>Общение как взаимодействие.</vt:lpstr>
      <vt:lpstr>Установление контакта.</vt:lpstr>
      <vt:lpstr>Ориентация в ситуации.</vt:lpstr>
      <vt:lpstr>Обсуждение проблемы и принятие решения</vt:lpstr>
      <vt:lpstr>Выход из контакта.</vt:lpstr>
      <vt:lpstr>Литература</vt:lpstr>
      <vt:lpstr>Лекция № 9. « Беседа как форма делового общения»</vt:lpstr>
      <vt:lpstr>Формы делового общения.</vt:lpstr>
      <vt:lpstr>Слайд 61</vt:lpstr>
      <vt:lpstr>Аргументы.</vt:lpstr>
      <vt:lpstr>Аргументы</vt:lpstr>
      <vt:lpstr>Аргументы</vt:lpstr>
      <vt:lpstr>Типы собеседников.</vt:lpstr>
      <vt:lpstr>Типы собеседников</vt:lpstr>
      <vt:lpstr>Типы собеседников</vt:lpstr>
      <vt:lpstr>Типы собеседников</vt:lpstr>
      <vt:lpstr>Типы собеседников</vt:lpstr>
      <vt:lpstr>Типы собеседников</vt:lpstr>
      <vt:lpstr>Типы собеседников</vt:lpstr>
      <vt:lpstr>Типы собеседников.</vt:lpstr>
      <vt:lpstr>Типы собеседников</vt:lpstr>
      <vt:lpstr>Литература.</vt:lpstr>
      <vt:lpstr>Лекция № 10 « Деловые совещания и переговоры»</vt:lpstr>
      <vt:lpstr>Деловые совещания.</vt:lpstr>
      <vt:lpstr>Слайд 77</vt:lpstr>
      <vt:lpstr>Рекомендации по проведению деловых совещаний.</vt:lpstr>
      <vt:lpstr>Рекомендации по проведению деловых совещаний.</vt:lpstr>
      <vt:lpstr>Слайд 80</vt:lpstr>
      <vt:lpstr>Деловые дискуссии</vt:lpstr>
      <vt:lpstr>Слайд 82</vt:lpstr>
      <vt:lpstr>Слайд 83</vt:lpstr>
      <vt:lpstr>Деловые переговоры.</vt:lpstr>
      <vt:lpstr>Литература.</vt:lpstr>
      <vt:lpstr>Тема № 11. «Правила публичного выступления.».</vt:lpstr>
      <vt:lpstr>Публичное выступление.</vt:lpstr>
      <vt:lpstr>Слайд 88</vt:lpstr>
      <vt:lpstr>Слайд 89</vt:lpstr>
      <vt:lpstr>Слайд 90</vt:lpstr>
      <vt:lpstr>Слайд 91</vt:lpstr>
      <vt:lpstr>Слайд 92</vt:lpstr>
      <vt:lpstr>Слайд 93</vt:lpstr>
      <vt:lpstr>Слайд 94</vt:lpstr>
      <vt:lpstr>Слайд 95</vt:lpstr>
      <vt:lpstr>Слайд 96</vt:lpstr>
      <vt:lpstr>Слайд 97</vt:lpstr>
      <vt:lpstr>Слайд 98</vt:lpstr>
      <vt:lpstr>Литература.</vt:lpstr>
      <vt:lpstr>Тема лекции № 12 «Этические аспекты процесса общения» </vt:lpstr>
      <vt:lpstr>Этика делового общения</vt:lpstr>
      <vt:lpstr>Этика делового общения «сверху – вниз»</vt:lpstr>
      <vt:lpstr>Слайд 103</vt:lpstr>
      <vt:lpstr>Этика общения « снизу – вверх».</vt:lpstr>
      <vt:lpstr>Слайд 105</vt:lpstr>
      <vt:lpstr>Этика общения по горизонтали.</vt:lpstr>
      <vt:lpstr>Слайд 107</vt:lpstr>
      <vt:lpstr>Литература.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 и этика делового общения.</dc:title>
  <dc:creator>Admin</dc:creator>
  <cp:lastModifiedBy>777</cp:lastModifiedBy>
  <cp:revision>59</cp:revision>
  <dcterms:created xsi:type="dcterms:W3CDTF">2011-11-13T17:30:35Z</dcterms:created>
  <dcterms:modified xsi:type="dcterms:W3CDTF">2017-03-28T19:56:16Z</dcterms:modified>
</cp:coreProperties>
</file>