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30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309" r:id="rId12"/>
    <p:sldId id="269" r:id="rId13"/>
    <p:sldId id="270" r:id="rId14"/>
    <p:sldId id="271" r:id="rId15"/>
    <p:sldId id="272" r:id="rId16"/>
    <p:sldId id="310" r:id="rId17"/>
    <p:sldId id="311" r:id="rId18"/>
    <p:sldId id="312" r:id="rId19"/>
    <p:sldId id="313" r:id="rId20"/>
    <p:sldId id="273" r:id="rId21"/>
    <p:sldId id="274" r:id="rId22"/>
    <p:sldId id="314" r:id="rId23"/>
    <p:sldId id="275" r:id="rId24"/>
    <p:sldId id="276" r:id="rId25"/>
    <p:sldId id="315" r:id="rId26"/>
    <p:sldId id="316" r:id="rId27"/>
    <p:sldId id="317" r:id="rId28"/>
    <p:sldId id="318" r:id="rId29"/>
    <p:sldId id="278" r:id="rId30"/>
    <p:sldId id="279" r:id="rId31"/>
    <p:sldId id="319" r:id="rId32"/>
    <p:sldId id="320" r:id="rId33"/>
    <p:sldId id="280" r:id="rId34"/>
    <p:sldId id="281" r:id="rId35"/>
    <p:sldId id="32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322" r:id="rId48"/>
    <p:sldId id="323" r:id="rId49"/>
    <p:sldId id="293" r:id="rId50"/>
    <p:sldId id="294" r:id="rId51"/>
    <p:sldId id="295" r:id="rId52"/>
    <p:sldId id="324" r:id="rId53"/>
    <p:sldId id="325" r:id="rId54"/>
    <p:sldId id="326" r:id="rId55"/>
    <p:sldId id="296" r:id="rId56"/>
    <p:sldId id="297" r:id="rId57"/>
    <p:sldId id="298" r:id="rId58"/>
    <p:sldId id="299" r:id="rId59"/>
    <p:sldId id="300" r:id="rId60"/>
    <p:sldId id="327" r:id="rId61"/>
    <p:sldId id="328" r:id="rId62"/>
    <p:sldId id="329" r:id="rId63"/>
    <p:sldId id="301" r:id="rId64"/>
    <p:sldId id="330" r:id="rId65"/>
    <p:sldId id="331" r:id="rId66"/>
    <p:sldId id="332" r:id="rId67"/>
    <p:sldId id="304" r:id="rId68"/>
    <p:sldId id="335" r:id="rId69"/>
    <p:sldId id="333" r:id="rId70"/>
    <p:sldId id="336" r:id="rId71"/>
    <p:sldId id="337" r:id="rId72"/>
    <p:sldId id="338" r:id="rId73"/>
    <p:sldId id="339" r:id="rId74"/>
    <p:sldId id="340" r:id="rId75"/>
    <p:sldId id="341" r:id="rId76"/>
    <p:sldId id="305" r:id="rId77"/>
    <p:sldId id="342" r:id="rId78"/>
    <p:sldId id="343" r:id="rId79"/>
    <p:sldId id="344" r:id="rId80"/>
    <p:sldId id="306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656" autoAdjust="0"/>
  </p:normalViewPr>
  <p:slideViewPr>
    <p:cSldViewPr>
      <p:cViewPr varScale="1">
        <p:scale>
          <a:sx n="104" d="100"/>
          <a:sy n="104" d="100"/>
        </p:scale>
        <p:origin x="-14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812604-BA1B-45E1-B3E6-CE0636BDE2CA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0EA6AA-0C4E-4CDE-92A5-2E6D1F30E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32801FFA-3A7F-41EA-BA6F-4749E9F318A1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DF54B94-5681-4D1A-A057-79D83962A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CB5E-2218-4333-A95A-BD679C7B8CEC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A8EC-43AF-4F72-B743-2B085AF2F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6AD5-FC47-4B11-AA06-BDD1BE2D0307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41FA-F058-46E9-AC0A-134176607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6190-6F16-43BE-950F-A3B18123798E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B374-19FE-4D8F-8AC6-4733371A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F7B7-C062-400F-A750-A2F4FA5E7EFC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49A9-6461-40A9-8019-8BB25FF59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6D7F-9D70-492D-BFC5-DD54D0DCEC38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000D-1F95-4615-B232-9E3A658AA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F7AA-7CBC-4C2D-A341-80CB1BF6D6CB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00C8-9B7B-41D8-BCBD-0416234EE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37BE-41C0-477B-9326-8A0A1C87F73E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3343-8D61-41D5-B3C5-10CD09EAD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4CD8-8BA3-4891-844C-267ADB1C2300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0C4B-E260-493C-B963-4B3A0FA57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00EB-B1CB-49E9-9636-22A156AD1E48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5A1A-D16E-4EBD-99B1-0AE049A0B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78CA-8791-4688-8874-1CD74067779F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2BD5-FBC7-4173-A06D-17DF65D3D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AC0D581B-BF16-4624-BF1B-73FB0940B865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1C8FD6EF-81A0-4331-B83B-44C1DEBEC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5" r:id="rId9"/>
    <p:sldLayoutId id="2147483681" r:id="rId10"/>
    <p:sldLayoutId id="2147483682" r:id="rId11"/>
  </p:sldLayoutIdLst>
  <p:transition spd="slow">
    <p:fade/>
    <p:sndAc>
      <p:stSnd>
        <p:snd r:embed="rId13" name="chimes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049587"/>
          </a:xfrm>
        </p:spPr>
        <p:txBody>
          <a:bodyPr/>
          <a:lstStyle/>
          <a:p>
            <a:r>
              <a:rPr lang="ru-RU" dirty="0" smtClean="0"/>
              <a:t>                   Темперамент</a:t>
            </a:r>
            <a:r>
              <a:rPr lang="ru-RU" smtClean="0"/>
              <a:t/>
            </a:r>
            <a:br>
              <a:rPr lang="ru-RU" smtClean="0"/>
            </a:br>
            <a:endParaRPr lang="ru-RU" dirty="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7024688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нуждаются в непродолжительном отдыхе «пахари» могут трудиться по 24 часа без перерыва. Но есть люди, которые «выдыхаются» достаточно быстро и им требуется регулярный и продолжительный отдых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Интроверты               Экстраверты</a:t>
            </a: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1412875" y="2316163"/>
            <a:ext cx="3055938" cy="639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1041400" y="2974975"/>
            <a:ext cx="3419475" cy="2835275"/>
          </a:xfrm>
        </p:spPr>
        <p:txBody>
          <a:bodyPr/>
          <a:lstStyle/>
          <a:p>
            <a:r>
              <a:rPr lang="ru-RU" smtClean="0"/>
              <a:t>Ориентированы на себя на свой внутренний мир</a:t>
            </a:r>
          </a:p>
        </p:txBody>
      </p:sp>
      <p:sp>
        <p:nvSpPr>
          <p:cNvPr id="15365" name="Текст 4"/>
          <p:cNvSpPr>
            <a:spLocks noGrp="1"/>
          </p:cNvSpPr>
          <p:nvPr>
            <p:ph type="body" sz="quarter" idx="3"/>
          </p:nvPr>
        </p:nvSpPr>
        <p:spPr>
          <a:xfrm>
            <a:off x="5011738" y="2316163"/>
            <a:ext cx="3055937" cy="639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974975"/>
            <a:ext cx="3419475" cy="2835275"/>
          </a:xfrm>
        </p:spPr>
        <p:txBody>
          <a:bodyPr/>
          <a:lstStyle/>
          <a:p>
            <a:r>
              <a:rPr lang="ru-RU" smtClean="0"/>
              <a:t>Ориентированы на окружающих общительны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700213"/>
            <a:ext cx="6951662" cy="3168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времен Гиппократа описанные выше характеристики группируются в четыре типа темперамента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024688" cy="1143000"/>
          </a:xfrm>
        </p:spPr>
        <p:txBody>
          <a:bodyPr/>
          <a:lstStyle/>
          <a:p>
            <a:r>
              <a:rPr lang="ru-RU" smtClean="0"/>
              <a:t>Типы темпераментов:</a:t>
            </a:r>
          </a:p>
        </p:txBody>
      </p:sp>
      <p:pic>
        <p:nvPicPr>
          <p:cNvPr id="17411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484313"/>
            <a:ext cx="7273925" cy="4681537"/>
          </a:xfrm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765175"/>
            <a:ext cx="70246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Флегматик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z="4000" smtClean="0"/>
              <a:t>Михаил Илларионович Кутузов был типичным флегматиком.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2068" y="1700808"/>
            <a:ext cx="3750372" cy="4464496"/>
          </a:xfrm>
          <a:effectLst>
            <a:softEdge rad="6350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5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/>
              <a:t>КАК </a:t>
            </a:r>
            <a:r>
              <a:rPr lang="ru-RU" sz="4800" dirty="0" smtClean="0"/>
              <a:t>ЛИЧНОСТЬ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>
                <a:solidFill>
                  <a:schemeClr val="accent5">
                    <a:lumMod val="75000"/>
                  </a:schemeClr>
                </a:solidFill>
              </a:rPr>
              <a:t>Типичный флегматик обычно ровен, спокоен, у него слабые эмоции и устойчивое настроение. На первый взгляд он кажется уверенным в себе, но несколько ленивым и безразличным. Людей этого темперамента отличают медлительность, неторопливость, уравновешенность, инертность.</a:t>
            </a:r>
            <a:br>
              <a:rPr lang="ru-RU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 его называют человеком «ждите ответа».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489450"/>
          </a:xfrm>
        </p:spPr>
        <p:txBody>
          <a:bodyPr/>
          <a:lstStyle/>
          <a:p>
            <a:r>
              <a:rPr lang="ru-RU" sz="2700" smtClean="0"/>
              <a:t>Но он имеет надежную память, которая его не подводит: если запомнил, то никогда не забудет. Так же и в решениях. Если после тщательного анализа всех «за» и «против» флегматик принял решение, оно будет продуманным, взвешенным и без риска. От принятого решения не отступает, проявляет настойчивость и упрямство.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778375"/>
          </a:xfrm>
        </p:spPr>
        <p:txBody>
          <a:bodyPr/>
          <a:lstStyle/>
          <a:p>
            <a:r>
              <a:rPr lang="ru-RU" sz="2400" smtClean="0"/>
              <a:t>Внешне нередко — плотный и полноватый человек, любит хорошо поесть. Неравнодушен к жизненным удовольствиям, предпочитает пассивный отдых. Хорошо восстанавливается в уединении.</a:t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>Это вдумчивый и основательный человек. Надежный друг и партнер. Стабильный, устойчивый. В стрессовой ситуации не волнуется, сохраняет самообладание и ясную голову. 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705350"/>
          </a:xfrm>
        </p:spPr>
        <p:txBody>
          <a:bodyPr/>
          <a:lstStyle/>
          <a:p>
            <a:r>
              <a:rPr lang="ru-RU" sz="2400" smtClean="0"/>
              <a:t>В работе проявляет себя либо как ведомый (подчиненный), либо как независимый эксперт. Однако если его назначают руководителем, например, линейного уровня, будет предан своим подчиненным.</a:t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>Не любит инноваций. Консервативный. К новому привыкает долго, нередко — мучительно. Хорошо работает в условиях однообразия и монотонности. Там, где нужны выдержка, терпение и усидчивость, — ищите флегматика.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922837"/>
          </a:xfrm>
        </p:spPr>
        <p:txBody>
          <a:bodyPr/>
          <a:lstStyle/>
          <a:p>
            <a:r>
              <a:rPr lang="ru-RU" sz="2400" smtClean="0"/>
              <a:t>Несмотря на то что флегматик — спокойный и сдержанный человек, у него есть одна неожиданная особенность: если ему что-нибудь не нравится на работе, он способен незаметно накапливать неудовлетворенность. Обычно она появляется при невнимании со стороны руководства или нарушении принципа справедливости. В подобных случаях такой сотрудник может неожиданно «взорваться» и написать заявление об уходе. И остановить его будет невозможно.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981075"/>
            <a:ext cx="7024688" cy="4968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Темперамент определяется наследственностью и устойчиво проявляется в течение всей жизни человека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Профориентация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Флегматик незаменим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в сферах производства, администрирования и везде, где востребовано умение поддерживать текущие процессы в стабильном состоянии.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024687" cy="1143000"/>
          </a:xfrm>
        </p:spPr>
        <p:txBody>
          <a:bodyPr/>
          <a:lstStyle/>
          <a:p>
            <a:r>
              <a:rPr lang="ru-RU" sz="4400" smtClean="0"/>
              <a:t>Флегматик – руководитель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412875"/>
            <a:ext cx="6911975" cy="467995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Такой руководитель чаще реализует лояльный стиль с низким контролем. Предпочитает принимать на работу профессионалов и старается не вмешиваться в их работу. Часто делегирует полномочия, поскольку хорошо знает, что, кому и когда следует перепоручать. Если нужно взять ответственность на себя, может стать директивным и властным. С молодежной командой проявляет родительский стиль: строгий, но справедливый.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Неконфликтный, выдержанный, солидный. Без суетливости.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Нередко «закрывает своей спиной» первого руководителя. При необходимости занимает позицию «теневого» лидера, хотя личного стремления к лидерству не имеет. Гуманный, внимательный к людям. Стремится реализовать принцип справедливости. Подчиненные его уважают. Однако бывает так, что он затягивает принятие решений и сопротивляется инновациям. Консервативный.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994275"/>
          </a:xfrm>
        </p:spPr>
        <p:txBody>
          <a:bodyPr/>
          <a:lstStyle/>
          <a:p>
            <a:r>
              <a:rPr lang="ru-RU" sz="2400" smtClean="0"/>
              <a:t>На совещании, если руководитель-флегматик выступает с докладом или речью, говорит медленно, основательно, с паузами. Когда выступают подчиненные, спокойно сидит и слушает, может прикрыть глаза и как бы задремать, но неожиданно резко задает важные вопросы по недостаткам. Не любит поспешности и неряшливости в работе подчиненных. Отчеты просматривает от первой до последней страницы. Может проявить раздражение за плохое оформление документов.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Мотиваторы</a:t>
            </a:r>
            <a:r>
              <a:rPr lang="ru-RU" dirty="0"/>
              <a:t> для руководителя-флегматика: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1042988" y="1484313"/>
            <a:ext cx="7129462" cy="4348162"/>
          </a:xfrm>
        </p:spPr>
        <p:txBody>
          <a:bodyPr/>
          <a:lstStyle/>
          <a:p>
            <a:r>
              <a:rPr lang="ru-RU" sz="1800" b="1" smtClean="0"/>
              <a:t>1.Стабильность, надежность компании — сильнейший мотиватор для руководителя-флегматика. </a:t>
            </a:r>
          </a:p>
          <a:p>
            <a:r>
              <a:rPr lang="ru-RU" sz="1800" b="1" smtClean="0"/>
              <a:t>2.Угроза немотивированного увольнения — сильный демотиватор. </a:t>
            </a:r>
          </a:p>
          <a:p>
            <a:r>
              <a:rPr lang="ru-RU" sz="1800" b="1" smtClean="0"/>
              <a:t>3.Корпоративные традиции — мотиваторы для такого руководителя. </a:t>
            </a:r>
          </a:p>
          <a:p>
            <a:r>
              <a:rPr lang="ru-RU" sz="1800" b="1" smtClean="0"/>
              <a:t>4.Работа, требующая усидчивости, внимания, тщательности и скрупулезности — хороший мотиватор. </a:t>
            </a:r>
          </a:p>
          <a:p>
            <a:r>
              <a:rPr lang="ru-RU" sz="1800" b="1" smtClean="0"/>
              <a:t>5.Необходимость интенсивного общения с разными людьми, в том числе и незнакомыми, — демотиватор. </a:t>
            </a:r>
          </a:p>
          <a:p>
            <a:r>
              <a:rPr lang="ru-RU" sz="1800" b="1" smtClean="0"/>
              <a:t>6.Невозможность сосредоточиться в большом рабочем помещении или при частых звонках и вызовах высшего руководителя — демотиваторы. </a:t>
            </a:r>
          </a:p>
          <a:p>
            <a:r>
              <a:rPr lang="ru-RU" sz="1800" b="1" smtClean="0"/>
              <a:t>7.Признание успехов и похвала за достижения — мотиваторы. </a:t>
            </a:r>
          </a:p>
          <a:p>
            <a:r>
              <a:rPr lang="ru-RU" sz="1800" b="1" smtClean="0"/>
              <a:t>8.Отражение в заработной плате выслуги лет и стажа работы в компании — мотиваторы. </a:t>
            </a:r>
          </a:p>
          <a:p>
            <a:endParaRPr lang="ru-RU" sz="1800" b="1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024687" cy="2159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/>
              <a:t>Флегматик </a:t>
            </a:r>
            <a:r>
              <a:rPr lang="ru-RU" sz="4400" dirty="0" smtClean="0"/>
              <a:t>– </a:t>
            </a:r>
            <a:r>
              <a:rPr lang="ru-RU" sz="4400" dirty="0" err="1" smtClean="0"/>
              <a:t>подчиненый</a:t>
            </a:r>
            <a:r>
              <a:rPr lang="ru-RU" sz="4400" dirty="0" smtClean="0"/>
              <a:t> </a:t>
            </a:r>
            <a:r>
              <a:rPr lang="ru-RU" dirty="0"/>
              <a:t>: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«Человек и работник — хороший, обязательный и ответственный, но без инициативы»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87624" y="2420888"/>
            <a:ext cx="7056784" cy="4248472"/>
          </a:xfrm>
          <a:effectLst>
            <a:softEdge rad="317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42988" y="908050"/>
            <a:ext cx="7024687" cy="5257800"/>
          </a:xfrm>
        </p:spPr>
        <p:txBody>
          <a:bodyPr/>
          <a:lstStyle/>
          <a:p>
            <a:r>
              <a:rPr lang="ru-RU" sz="2400" smtClean="0"/>
              <a:t>Он много знает и умеет, компетентный и образованный, но ориентирован на исполнительскую работу и предлагать новые идеи и проекты не будет.</a:t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>Такого сотрудника лучше использовать на монотонных участках работы, где нужны тщательность и основательность. Он хорошо будет справляться с задачами по анализу большого массива информации, выполнять одинаковые и рутинные действия. При формулировании задания ему необходимо давать время для вопросов, обсуждения, записи.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042988" y="2276475"/>
            <a:ext cx="7024687" cy="3240088"/>
          </a:xfrm>
        </p:spPr>
        <p:txBody>
          <a:bodyPr/>
          <a:lstStyle/>
          <a:p>
            <a:r>
              <a:rPr lang="ru-RU" sz="2400" smtClean="0"/>
              <a:t>Ему нужно предоставлять достаточно времени для понимания задания и его выполнения. Торопить не нужно. На участки работы, где необходимы высокая скорость и общительность, лучше не ставить.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778375"/>
          </a:xfrm>
        </p:spPr>
        <p:txBody>
          <a:bodyPr/>
          <a:lstStyle/>
          <a:p>
            <a:r>
              <a:rPr lang="ru-RU" sz="2400" smtClean="0"/>
              <a:t>Флегматика, который нередко бывает «человеком процесса», нужно контролировать и стимулировать к получению конкретного результата. Говорите так: «Я жду от вас выполнения задания к 11 марта. Помните об этом! Уже 14-15 марта вы получите новое задание». Ответственный и обязательный флегматик будет стремиться закончить первое задание и приступить к следующей задаче.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Мотиваторы</a:t>
            </a:r>
            <a:r>
              <a:rPr lang="ru-RU" dirty="0"/>
              <a:t> для подчиненного-флегматика: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2060575"/>
            <a:ext cx="6777037" cy="3509963"/>
          </a:xfrm>
        </p:spPr>
        <p:txBody>
          <a:bodyPr rtlCol="0">
            <a:no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1.стабильность и устойчивость компании на рынке.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2.Высокий заработок для флегматика — не главное: ему важнее зарабатывать средние деньги, но регулярно и без задержек.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3.Спокойная работа, «без дерготни», в рамках компетенции флегматика — сильный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4.Хорошая экология помещения, кондиционер, удобное рабочее место и наличие фиксированного обеденного перерыва —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мотиваторы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флегматика.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5.Удобное расположение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кабинета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наличие корпоративного транспорта —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мотиваторы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6.Уважение со стороны руководителя —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мотиваторы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такого подчиненного, особенно если он старше своего начальника. 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1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sz="1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70246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ХОЛЕРИК (Сильный неустойчивый тип нервной системы)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sz="quarter" idx="13"/>
          </p:nvPr>
        </p:nvSpPr>
        <p:spPr>
          <a:xfrm>
            <a:off x="1042988" y="3357563"/>
            <a:ext cx="3421062" cy="3959225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z="5400" smtClean="0"/>
              <a:t>Типичный Холерик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1556793"/>
            <a:ext cx="3672407" cy="4968552"/>
          </a:xfrm>
          <a:effectLst>
            <a:softEdge rad="317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338" y="620713"/>
            <a:ext cx="3228975" cy="5256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«Чистые темпераменты встречаются редко. Как правило, люди имеют смешанные </a:t>
            </a:r>
            <a:r>
              <a:rPr lang="ru-RU" sz="2000" dirty="0" err="1" smtClean="0"/>
              <a:t>психотипы</a:t>
            </a:r>
            <a:r>
              <a:rPr lang="ru-RU" sz="2000" dirty="0" smtClean="0"/>
              <a:t>, но ведущий темперамент замено выделяется у каждого человека.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Важно помнить: нет «хороших» или «плохих» темпераментов. Каждый человек –уникальная индивидуальность, единственная во Вселенной. У каждого есть свои сильные стороны и преимущества, а так же качества, которые делают его уязвимым.</a:t>
            </a: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/>
            </a:extLst>
          </a:blip>
          <a:srcRect l="10786" r="10786"/>
          <a:stretch>
            <a:fillRect/>
          </a:stretch>
        </p:blipFill>
        <p:spPr>
          <a:effectLst>
            <a:softEdge rad="317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024688" cy="1143000"/>
          </a:xfrm>
        </p:spPr>
        <p:txBody>
          <a:bodyPr/>
          <a:lstStyle/>
          <a:p>
            <a:r>
              <a:rPr lang="ru-RU" smtClean="0"/>
              <a:t>Как человек (личность)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6777037" cy="4203700"/>
          </a:xfrm>
        </p:spPr>
        <p:txBody>
          <a:bodyPr rtlCol="0">
            <a:no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Холерик имеет самые скоростные </a:t>
            </a:r>
            <a:r>
              <a:rPr lang="ru-RU" sz="1900" b="1" dirty="0" err="1">
                <a:solidFill>
                  <a:schemeClr val="accent6">
                    <a:lumMod val="50000"/>
                  </a:schemeClr>
                </a:solidFill>
              </a:rPr>
              <a:t>темпоритмы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. Он много и быстро говорит, без промедления отвечает собеседнику. Часто перебивает: когда собеседник только начал о чем-то говорить, холерик уже все понял и имеет готовый ответ.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Такой человек быстро воспринимает и запоминает новую информацию, правда, иногда поверхностно, и может сразу же ее забыть. Он много и быстро двигается, часто и суетливо поправляет детали своего костюма (мужчины — галстук, очки или часы, женщины — прическу и украшения). На совещании может крутить ручкой, снимать и надевать очки, болтать ногой, вынимать носовой платок и убирать, шептаться с соседом и т. д. Он с трудом переносит снижение активности и необходимость оставаться некоторое время в покое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«Вспыльчивый, но отходчивый!»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1900" b="1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9942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Это впечатлительный сотрудник, с «переливами» эмоций, которые меняются в течение одного дня. Из-за перепадов настроения о нем говорят: «Семь пятниц на неделе!» Он быстро думает и принимает решения, бывает, ошибается. Тем не менее движение и динамика для него — ценности, и он не захочет тормозиться и перепроверять свои выводы.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Во время стресса его поспешность и суетливость усиливаются. Может проявить раздражение и вспыльчивость. Хотя он имеет высокую чувствительность, долго помнить обиды и разочарования не будет. Может вспылить, но через минуту успокоится</a:t>
            </a:r>
            <a:endParaRPr lang="ru-RU" sz="2400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418012"/>
          </a:xfrm>
        </p:spPr>
        <p:txBody>
          <a:bodyPr/>
          <a:lstStyle/>
          <a:p>
            <a:r>
              <a:rPr lang="ru-RU" sz="2400" smtClean="0"/>
              <a:t>Холерик — открытый, прямой и общительный человек, с активным интересом к людям и к внешнему миру. Имеет высокую работоспособность и выносливость, нередко амбициозный и честолюбивый. Стремится к лидерству и доминированию. Часто — максималист в оценках людей и событий, особенно в молодые годы.</a:t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024688" cy="1143000"/>
          </a:xfrm>
        </p:spPr>
        <p:txBody>
          <a:bodyPr/>
          <a:lstStyle/>
          <a:p>
            <a:r>
              <a:rPr lang="ru-RU" smtClean="0"/>
              <a:t>Профориентация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341438"/>
            <a:ext cx="6777037" cy="4895850"/>
          </a:xfrm>
        </p:spPr>
        <p:txBody>
          <a:bodyPr rtlCol="0">
            <a:normAutofit fontScale="85000" lnSpcReduction="100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Для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холериков при принятии решений на первом месте стоит человеческий фактор, эмоции и отношения. Это делает их очень полезными в сферах, связанным с личным общением, знакомствами и услугами. С другой стороны переменчивость делает холерика трудно управляемым как работника и непредсказуемым. Работоспособность холерика высокая, но неустойчивая. Ко всему новому холерик привыкает легко и быстро, но устойчивые навыки формируются у него долго и с большим трудом. Сильные стороны руководителя этого темперамента — умение быстро выдать свежую идею в неожиданно изменившейся ситуации, зажечь и повести за собой окружающих, не важно, подчиненный это, клиент или вышестоящий руководитель. Недостатком холерика – руководителя является его отстранённость от технических аспектов производства и ориентация в первую очередь на людей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024687" cy="1143000"/>
          </a:xfrm>
        </p:spPr>
        <p:txBody>
          <a:bodyPr/>
          <a:lstStyle/>
          <a:p>
            <a:r>
              <a:rPr lang="ru-RU" smtClean="0"/>
              <a:t>Холерик – руководитель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412875"/>
            <a:ext cx="6777037" cy="4895850"/>
          </a:xfrm>
        </p:spPr>
        <p:txBody>
          <a:bodyPr rtlCol="0">
            <a:normAutofit fontScale="850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Такой руководитель нередко имеет директивный стиль управления с высоким контролем и критикой в адрес сотрудников, допускающих ошибки. Позволяет себе вспыльчивость, может накричать на подчиненного. Руководителю-холерику нравится, когда его сотрудники похожи на него. Если он сам проводит собеседование с кандидатами, то принимает на работу преимущественно холериков.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Холерик — активный и энергичный руководитель, с высокой мотивацией и «горящими глазами». Его подчиненные должны быть такими же. Он заядлый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трудоголик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такой же преданности по отношению к работе требует от своих подчиненных. Правда, набрав команду холериков, часто удивляется тому, что между сотрудниками начинаются конфликты. А чего он ожидал? Холерики — конкурентные люди!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849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Он работает в высоком темпе, напряженно и интенсивно. Быстро анализирует информацию и принимает решения. Стремится к экономии рабочего времени, требует говорить лаконично и по существу. Постепенно большинство его подчиненных сами «ускоряются» и на работе становятся почти холериками.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Вообще руководителя-холерика можно «вычислить» сразу же, как только войдешь в офис. Если все сотрудники бегают с напряженными лицами и с рабочими папками в руках, боясь потерять даже минуту рабочего времени, скорее всего, в кабинете сидит холерик. Он, как динамо-машина, «накручивает» и «ускоряет» сотрудников, задавая им высокий темп работы.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692697"/>
            <a:ext cx="7632848" cy="5695774"/>
          </a:xfrm>
          <a:effectLst>
            <a:softEdge rad="6350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49275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Мотиваторы</a:t>
            </a:r>
            <a:r>
              <a:rPr lang="ru-RU" dirty="0"/>
              <a:t> для руководителя-холерика: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628775"/>
            <a:ext cx="6777037" cy="5472113"/>
          </a:xfrm>
        </p:spPr>
        <p:txBody>
          <a:bodyPr rtlCol="0">
            <a:normAutofit fontScale="47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1.Мотивируют условия для карьерного роста в компании.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2.Предпочитает свободу и самостоятельность, давление и контроль со стороны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высшего  руководства кажутся 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для него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</a:rPr>
              <a:t>демотиваторами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3.Его мотивирует интересная работа с высокой интенсивностью, любит работать с полной самоотдачей и драйвом.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4.Привлекает креативная работа, в которой нужно принимать нестандартные решения.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5.Ему нравится профессиональная конкуренция с руководителями такого же уровня, и он провоцирует ее, «заводя» себя и других.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6.Он любит ставить высокие, амбициозные цели и достигать их, может разумно рисковать, успех для такого руководителя — сильный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</a:rPr>
              <a:t>мотиватор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7.Застой и «болото» в компании будут для него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</a:rPr>
              <a:t>демотиваторами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</a:rPr>
              <a:t>Мотиватором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 для него выступает также сплоченная команда единомышленников, в которой «один — за всех и все — за одного». 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024687" cy="1143000"/>
          </a:xfrm>
        </p:spPr>
        <p:txBody>
          <a:bodyPr/>
          <a:lstStyle/>
          <a:p>
            <a:r>
              <a:rPr lang="ru-RU" smtClean="0"/>
              <a:t>Холерик – подчиненеый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412875"/>
            <a:ext cx="6777037" cy="4419600"/>
          </a:xfrm>
        </p:spPr>
        <p:txBody>
          <a:bodyPr rtlCol="0">
            <a:normAutofit lnSpcReduction="10000"/>
          </a:bodyPr>
          <a:lstStyle/>
          <a:p>
            <a:pPr marL="365760" lvl="1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Для непосредственного начальника подчиненный с таким темпераментом — удача, с одной стороны, и испытание на прочность — с другой. Сотрудник-холерик — активный, инициативный и энергичный. Его не нужно подгонять, проверять и специально мотивировать на работу: он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самомотивирован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успех и достижения. Это амбициозный специалист. Его ведущая потребность — в новой информации и новом опыте. Любит учиться и всегда стремится к повышению компетентности. Однако для руководителя такой сотрудник со временем становится серьезным конкурентом.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Мотиваторы</a:t>
            </a:r>
            <a:r>
              <a:rPr lang="ru-RU" dirty="0"/>
              <a:t> для подчиненного-холерика: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700213"/>
            <a:ext cx="6777037" cy="4968875"/>
          </a:xfrm>
        </p:spPr>
        <p:txBody>
          <a:bodyPr rtlCol="0">
            <a:normAutofit fontScale="85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1.Самостоятельность в работе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2.Участие в инновационных проектах.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3.Работа на прорывах.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4.Частые командировки, завязывание новых контактов, интенсивное общение с разными людьми.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5. Работа на выставках.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Хороший продавец.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Директивный стиль управления со стороны непосредственного руководителя 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демотиватор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для специалиста линейного уровня, имеющего холерический темперамент.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6.Публичная похвала за успехи в присутствии персонала компании.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7.Корпоративные знаки отличия за успехи.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8.Вертикальная карьера и возможность власти мотивируют его больше, чем заработная плата. 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25538"/>
            <a:ext cx="7024688" cy="4416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распознать темперамент человека?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339975" y="836613"/>
            <a:ext cx="7024688" cy="757237"/>
          </a:xfrm>
        </p:spPr>
        <p:txBody>
          <a:bodyPr/>
          <a:lstStyle/>
          <a:p>
            <a:r>
              <a:rPr lang="ru-RU" smtClean="0"/>
              <a:t>САНГВИННИК 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sz="quarter" idx="13"/>
          </p:nvPr>
        </p:nvSpPr>
        <p:spPr>
          <a:xfrm>
            <a:off x="1116013" y="3213100"/>
            <a:ext cx="3419475" cy="3960813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z="4000" smtClean="0"/>
              <a:t>Жизнь продолжается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99993" y="1412776"/>
            <a:ext cx="3888432" cy="4968552"/>
          </a:xfrm>
          <a:effectLst>
            <a:softEdge rad="317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024687" cy="1143000"/>
          </a:xfrm>
        </p:spPr>
        <p:txBody>
          <a:bodyPr/>
          <a:lstStyle/>
          <a:p>
            <a:r>
              <a:rPr lang="ru-RU" smtClean="0"/>
              <a:t>Как человек(личность)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412875"/>
            <a:ext cx="6777037" cy="5445125"/>
          </a:xfrm>
        </p:spPr>
        <p:txBody>
          <a:bodyPr rtlCol="0">
            <a:normAutofit fontScale="70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Сангвиник больше всего известен как активный жизнерадостный и добродушный человек. Это в полной мере отражает действительность. В большинстве своем сангвиник обладает сильными, уравновешенными, но при этом такими же подвижными эмоциями, как и холерик. Можно сказать, что сангвиник беспокоен внешне, но спокоен внутри. Даже после вспышки раздражительности, которая случается у сангвиника крайне редко, он очень быстро успокаивается. Оптимизм, жизнерадостность и добродушие, которые излучает сангвиник в любой ситуации, составляют главные отличительные черты представителей этого темперамента. У сангвиника как правило преобладает хорошее настроение, которое редко меняется. Его реакции всегда явно выражены, легко и быстро сменяются.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 сангвиника такая же активная мимика как и у холерика. Этот темперамент обеспечивает уверенный контроль над эмоциями, быструю, отчетливую речь, сопровождаемую выразительными мимикой и жестами. Движения сангвиника сильные, энергичные, уверенные, пластичные.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</a:rPr>
              <a:t>   Он 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</a:rPr>
              <a:t>первым скажет: «Жизнь продолжается».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024687" cy="1143000"/>
          </a:xfrm>
        </p:spPr>
        <p:txBody>
          <a:bodyPr/>
          <a:lstStyle/>
          <a:p>
            <a:r>
              <a:rPr lang="ru-RU" smtClean="0"/>
              <a:t>Профориентация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628775"/>
            <a:ext cx="6777037" cy="4203700"/>
          </a:xfrm>
        </p:spPr>
        <p:txBody>
          <a:bodyPr rtlCol="0">
            <a:normAutofit fontScale="700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Сангвиник быстро переключается с одного вида деятельности на другой. Легко управляет своей работоспособностью, которая обычно очень высокая не зависимо от внешних и внутренних причин. Привычки у него образуются быстро и легко, а сформированные навыки закрепляются и долго сохраняются. В работе, как и в личных отношениях, сангвиник склонен, прежде всего, ориентироваться на «человеческий фактор». Наилучшими сферами для самореализации сангвиника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являются те,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где упор делается не на техническую сферу, )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общественное питание,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</a:rPr>
              <a:t>рекрутинг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, знакомства и т.д. Сангвиник является, пожалуй, самым приятным и душевным руководителем с точки зрения подчиненных. Однако технические моменты в работе часто вызывают у сангвиников затруднение. Его сильная черта – уговоры и расположение к себе – не всегда срабатывает в условиях, например, планового производства.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024687" cy="1143000"/>
          </a:xfrm>
        </p:spPr>
        <p:txBody>
          <a:bodyPr/>
          <a:lstStyle/>
          <a:p>
            <a:r>
              <a:rPr lang="ru-RU" smtClean="0"/>
              <a:t>Сангвиник-руководитель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8135938" cy="5445125"/>
          </a:xfrm>
        </p:spPr>
        <p:txBody>
          <a:bodyPr rtlCol="0">
            <a:normAutofit fontScale="70000" lnSpcReduction="200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Сангвиник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— хороший профессионал и руководитель, реализующий объективный стиль управления. Если подчиненный работает нормально, начальник-сангвиник будет считать его хорошим человеком и полезным сотрудником. Если подчиненный работает плохо, нарушает дисциплину и скандалит, для руководителя сангвиника он будет плохим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человеком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вредным для компании сотрудником.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Известно также, что сангвиник способен к ситуативному стилю управления. Он может быть директивным и жестким в конфликтных и экстремальных условиях, мягким и дипломатичным в общении с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креативщиками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Он способен не подчеркивать своего должностного статуса во взаимодействии с сильным и опытным подчиненным-профессионалом или уйти на дистанцию, если ситуация не требует контроля.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Сангвиник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хорошо и технично делегирует задачи подчиненным, всегда сохраняя свою управленческую позицию. Он вообще интересуется технологиями. Он будет увлеченно проигрывать кейсы на тренингах продаж и на управленческих тренингах. Сангвиник любит учиться, но не отвлеченным предметам, а практическим, близким к его работе. Ему нравится развивать конкретные навыки и сразу же применять их в работе.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Руководитель-сангвиник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может иметь дружеские отношения на работе, но всегда помнит о рабочих целях. Он первым скажет: «Дружба — дружбой, а служба — службой». Эмоциональная независимость линейного руководителя-сангвиника не превращается в неумение подчиняться высшему руководству. Сангвиник всегда помнит об иерархии, успешно выполняя свои управленческие обязанности, легко подчиняется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высшему руководству.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764705"/>
            <a:ext cx="8136904" cy="5544616"/>
          </a:xfrm>
          <a:effectLst>
            <a:softEdge rad="6350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620713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Мотиваторы</a:t>
            </a:r>
            <a:r>
              <a:rPr lang="ru-RU" dirty="0"/>
              <a:t> для руководителя-сангвиника: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628775"/>
            <a:ext cx="6777037" cy="5113338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1.Ведущий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</a:rPr>
              <a:t>мотиватор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 для такого руководителя, мужчины или женщины, — заработок. Они стремятся прилично зарабатывать, постоянно повышают свой доход и всегда сравнивают свою зарплату с заработком других менеджеров их уровня.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2.Важным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</a:rPr>
              <a:t>мотиватором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 для руководителя-сангвиника выступает также возможность карьерного роста. Он стремится именно к вертикальной карьере, связанной с поступательным движением вверх по служебной лестнице. Сангвинику всегда важно иметь карьерную перспективу.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3.В работе предпочитает формально-деловой стиль, поэтому если ведущий топ-менеджер придерживается такого же стиля, они хорошо сработаются вместе.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4Мотиваторами могут выступить также инновации, поскольку сангвиник любит все новое и прогрессивное.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5.Если в компании царит «застой», сангвиник будет искать новое место работы. Отсутствие роста является для него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</a:rPr>
              <a:t>демотиватором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6.Хороший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</a:rPr>
              <a:t>мотиватор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 — возможность повышения профессиональной компетентности.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7.Мотиваторы для сангвиника —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</a:rPr>
              <a:t>имиджевые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 атрибуты: персональный секретарь, служебная машина, просторный кабинет, стильная офисная мебель, компьютер нового поколения и модный мобильный телефон. 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024688" cy="1143000"/>
          </a:xfrm>
        </p:spPr>
        <p:txBody>
          <a:bodyPr/>
          <a:lstStyle/>
          <a:p>
            <a:r>
              <a:rPr lang="ru-RU" smtClean="0"/>
              <a:t>Сангвиник - подчиненный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268413"/>
            <a:ext cx="6777037" cy="5329237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Подчиненный-сангвиник мало отличается от руководителя с таким же темпераментом. Он такой же работоспособный и выносливый. Сдержан и деловит, стремится к высокой компетентности в своем деле. Отношения с коллегами — дружеские, но без лишней фамильярности. Бывает «толстокожим»: любит подшучивать над сослуживцами, не задумываясь, приятно им это или нет.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Участвует в корпоративных вечеринках, веселится, но вовремя уходит домой. Предпочитает здоровый образ жизни, занимается спортом. Сангвиник дисциплинирован, приходит на работу вовремя и уходит домой не особенно поздно. Стремится хорошо организовать рабочее время. Работает с самоотдачей, но без лишней нервозности и суетливости.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922837"/>
          </a:xfrm>
        </p:spPr>
        <p:txBody>
          <a:bodyPr/>
          <a:lstStyle/>
          <a:p>
            <a:r>
              <a:rPr lang="ru-RU" sz="2400" smtClean="0"/>
              <a:t>Сангвиника можно ставить на участки работы, где требуется высокая интенсивность. Он хорошо общается с большим количеством разных людей, не «перегорает» и не переутомляется. Способен работать в стрессовых условиях, сохраняя самообладание и контроль.</a:t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>Ему нравится все новое, поэтому он с удовольствием берется за новый проект. Его необходимо контролировать: после этапа увлечения наступает период спада мотивации и даже равнодушия.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202112"/>
          </a:xfrm>
        </p:spPr>
        <p:txBody>
          <a:bodyPr/>
          <a:lstStyle/>
          <a:p>
            <a:r>
              <a:rPr lang="ru-RU" sz="2400" smtClean="0"/>
              <a:t>В это время сангвиник может переключиться на новое дело, еще не завершив начатого. </a:t>
            </a:r>
            <a:br>
              <a:rPr lang="ru-RU" sz="2400" smtClean="0"/>
            </a:br>
            <a:r>
              <a:rPr lang="ru-RU" sz="2400" smtClean="0"/>
              <a:t>Сангвиник — хороший стратег и политик. Часто бывает неформальным деловым лидером в команде, но всегда поддерживает официального руководителя, не составляя ему конкуренцию. Сангвиник ждет своего часа. Но долго ждать он не будет: если в другой компании ему предложат лучшие карьерные перспективы, он уволится.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Мотиваторы</a:t>
            </a:r>
            <a:r>
              <a:rPr lang="ru-RU" dirty="0"/>
              <a:t> для подчиненного-сангвиника: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628775"/>
            <a:ext cx="6777037" cy="4824413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1.Ведущим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мотиватором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выступает размер заработной платы.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2.Перспектива карьерного роста — также важный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мотиватор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3.Сангвиника хорошо мотивирует возможность повышения профессиональной компетентности.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4.Престижный офис и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имиджевые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атрибуты в работе —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мотиваторы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для сангвиника.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5.Корпоративные «тусовки» и абонементы в престижные фитнес-центры — эффективные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мотиваторы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для сангвиника-подчиненного.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6.Интенсивная и интересная работа с возможностями инноваций обязательно увлечет сангвиника, но лишь на время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169150" cy="38877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2D050"/>
                </a:solidFill>
              </a:rPr>
              <a:t>Темперамент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– проявляется у человека в характеристиках </a:t>
            </a:r>
            <a:r>
              <a:rPr lang="ru-RU" sz="3200" i="1" u="sng" dirty="0" smtClean="0">
                <a:solidFill>
                  <a:schemeClr val="accent6">
                    <a:lumMod val="50000"/>
                  </a:schemeClr>
                </a:solidFill>
              </a:rPr>
              <a:t>скорости (</a:t>
            </a:r>
            <a:r>
              <a:rPr lang="ru-RU" sz="3200" i="1" u="sng" dirty="0" err="1" smtClean="0">
                <a:solidFill>
                  <a:schemeClr val="accent6">
                    <a:lumMod val="50000"/>
                  </a:schemeClr>
                </a:solidFill>
              </a:rPr>
              <a:t>темпоритмах</a:t>
            </a:r>
            <a:r>
              <a:rPr lang="ru-RU" sz="3200" i="1" u="sng" dirty="0" smtClean="0">
                <a:solidFill>
                  <a:schemeClr val="accent6">
                    <a:lumMod val="50000"/>
                  </a:schemeClr>
                </a:solidFill>
              </a:rPr>
              <a:t>), интенсивности, выносливости, </a:t>
            </a:r>
            <a:r>
              <a:rPr lang="ru-RU" sz="3200" i="1" u="sng" dirty="0" err="1" smtClean="0">
                <a:solidFill>
                  <a:schemeClr val="accent6">
                    <a:lumMod val="50000"/>
                  </a:schemeClr>
                </a:solidFill>
              </a:rPr>
              <a:t>чувствитеьности</a:t>
            </a:r>
            <a:r>
              <a:rPr lang="ru-RU" sz="3200" i="1" u="sng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3200" i="1" u="sng" dirty="0" err="1" smtClean="0">
                <a:solidFill>
                  <a:schemeClr val="accent6">
                    <a:lumMod val="50000"/>
                  </a:schemeClr>
                </a:solidFill>
              </a:rPr>
              <a:t>степепени</a:t>
            </a:r>
            <a:r>
              <a:rPr lang="ru-RU" sz="3200" i="1" u="sng" dirty="0" smtClean="0">
                <a:solidFill>
                  <a:schemeClr val="accent6">
                    <a:lumMod val="50000"/>
                  </a:schemeClr>
                </a:solidFill>
              </a:rPr>
              <a:t> открытости психических (внутренних)  и сенсомоторных ( поведенческих или внешних) действий.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2195513" y="692150"/>
            <a:ext cx="7777162" cy="1143000"/>
          </a:xfrm>
        </p:spPr>
        <p:txBody>
          <a:bodyPr/>
          <a:lstStyle/>
          <a:p>
            <a:r>
              <a:rPr lang="ru-RU" smtClean="0"/>
              <a:t>МЕЛАНХОЛИК</a:t>
            </a:r>
          </a:p>
        </p:txBody>
      </p:sp>
      <p:sp>
        <p:nvSpPr>
          <p:cNvPr id="55299" name="Объект 2"/>
          <p:cNvSpPr>
            <a:spLocks noGrp="1"/>
          </p:cNvSpPr>
          <p:nvPr>
            <p:ph sz="quarter" idx="13"/>
          </p:nvPr>
        </p:nvSpPr>
        <p:spPr>
          <a:xfrm>
            <a:off x="971550" y="2565400"/>
            <a:ext cx="3778250" cy="4392613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z="3600" smtClean="0"/>
              <a:t>Слабый неустойчивый тип нервной системы чувствительный обидчивый ранимый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55976" y="1772816"/>
            <a:ext cx="4248472" cy="4464496"/>
          </a:xfrm>
          <a:effectLst>
            <a:softEdge rad="6350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024688" cy="1143000"/>
          </a:xfrm>
        </p:spPr>
        <p:txBody>
          <a:bodyPr/>
          <a:lstStyle/>
          <a:p>
            <a:r>
              <a:rPr lang="ru-RU" smtClean="0"/>
              <a:t>Как человек(личность)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412875"/>
            <a:ext cx="6777037" cy="4419600"/>
          </a:xfrm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Меланхолик обычно имеет неустойчивые эмоции, склонен к необоснованным страхам и беспокойствам, отличается непостоянством, легкой возбудимостью, высокой утомляемостью и нерешительностью. Чувства его замедленные и неуравновешенные, они внешне невыразительны, обычно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сопровождаются не слишком активной мимикой. При этом нервная система меланхолика отличается высокой чувствительностью ко всем раздражителям. Он чрезвычайно восприимчив и податлив по отношению к любым внешним воздействиям.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— чувствительный, обидчивый и очень ранимый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62475"/>
          </a:xfrm>
        </p:spPr>
        <p:txBody>
          <a:bodyPr/>
          <a:lstStyle/>
          <a:p>
            <a:r>
              <a:rPr lang="ru-RU" sz="2400" smtClean="0"/>
              <a:t>Любит жаловаться на судьбу. Искренне верит, что самая «тяжелая доля» и «самые тяжкие испытания» из всех возможных на Земле выпали именно ему.</a:t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>Меланхолик нередко сверхосторожен, потому что многого боится. Страхи перед неудачами, неожиданными переменами, непониманием со стороны окружающих, одиночеством, несостоятельностью, болезнями и т. п.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778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Интересно, что именно эта черта его характера, стимулирует развитие у него интуиции и способности к предвидению. Если меланхолик — компетентный специалист, он первый заметит кризисные явления в компании и забьет тревогу. Не отмахивайтесь от его предчувствий: они могут быть верными. Меланхолик обладает проницательностью и хорошо чувствует людей. Берите его на переговоры. Пусть он молчит и наблюдает, как ведут себя ваши партнеры. После первого раунда обсуждений сотрудник даст точную оценку каждому из участников: где они говорят одно, а думают — другое, что они задумали, в чем их уязвимые стороны.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412875"/>
            <a:ext cx="7024687" cy="3240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В стрессовой ситуации меланхолик — не работник. Начинает переживать, бояться, имеет склонность к самообвинениям. Будет говорить так: «Это я виноват! Если бы я сделал по-другому, этого кошмара не было бы!» Иногда от внутреннего перенапряжения и переживаний может обвинять окружающих: «Вы все виноваты! Не прислушались вовремя к тому, что я говорил! Я предупреждал! Я говорил, что у нас ничего не получится!»</a:t>
            </a:r>
            <a:endParaRPr lang="ru-RU" sz="2400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024687" cy="1143000"/>
          </a:xfrm>
        </p:spPr>
        <p:txBody>
          <a:bodyPr/>
          <a:lstStyle/>
          <a:p>
            <a:r>
              <a:rPr lang="ru-RU" smtClean="0"/>
              <a:t>Профориентация: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628775"/>
            <a:ext cx="7273925" cy="4203700"/>
          </a:xfrm>
        </p:spPr>
        <p:txBody>
          <a:bodyPr rtlCol="0">
            <a:normAutofit fontScale="925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Умственные способности меланхолика обычно столь же хорошие, сколь и неустойчивые. Он с одинаковой легкостью и быстротой схватывает материал и забывает его. Меланхоликам рекомендуется, в первую очередь, интеллектуальная сфера деятельности, где они чувствуют себя наиболее уверенно. Это программирование, Интернет, аналитика, конструирование, планирование, работа с большими объёмами «виртуальной информации». Меланхоликам следует избегать большой эмоциональной нагрузки и не перегружать себя контактами с людьми.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b="1" dirty="0"/>
          </a:p>
          <a:p>
            <a:pPr indent="-274320" fontAlgn="auto">
              <a:spcAft>
                <a:spcPts val="0"/>
              </a:spcAft>
              <a:defRPr/>
            </a:pPr>
            <a:endParaRPr lang="ru-RU" b="1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024687" cy="1143000"/>
          </a:xfrm>
        </p:spPr>
        <p:txBody>
          <a:bodyPr/>
          <a:lstStyle/>
          <a:p>
            <a:r>
              <a:rPr lang="ru-RU" smtClean="0"/>
              <a:t>Меланхолик-руководитель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341438"/>
            <a:ext cx="6777037" cy="4895850"/>
          </a:xfrm>
        </p:spPr>
        <p:txBody>
          <a:bodyPr rtlCol="0">
            <a:normAutofit fontScale="850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 управленческой работе меланхолики встречаются редко. Даже если они имеют такой природный темперамент, то научились себя «маскировать». Внешне это никак не проявляется или проявляется почти незаметно. «Маскировка» — это внешний контроль над своими переживаниями. Человек внешне — решительный, сдержанный и уверенный в себе. Однако после работы, дома в общении с близкими он может дать волю своим эмоциям: жаловаться на судьбу, жалеть себя и т. п.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Если такой человек работает начальником, обычно он бережно относится к своим подчиненным: не кричит на них, не унижает и не оскорбляет. По себе он хорошо знает, как болезненно переживают подчиненные такое якобы «управление» при помощи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крика. Может неосознанно попасть под влияние подчиненного или лидера-манипулятора.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Мотиваторы</a:t>
            </a:r>
            <a:r>
              <a:rPr lang="ru-RU" dirty="0"/>
              <a:t> для руководителя-меланхолика: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557338"/>
            <a:ext cx="6777037" cy="4679950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1.Спокойная работа 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если есть возможность, лучше вообще отказаться от назначения на руководящую должность — здоровье дороже.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2.Работа в подразделении с позитивной атмосферой, где нет конфликтов, а сотрудники ценят взаимопонимание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взаимоподдержку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— сильнейший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3.Уважение, положительное отношение и доверие со стороны высшего руководства — сильнейший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4.Отсутствие унижения и окриков со стороны высшего руководства — сильнейший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5.Отсутствие рисков и хронического стресса на работе 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мотиватор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764704"/>
            <a:ext cx="7632848" cy="5616624"/>
          </a:xfrm>
          <a:effectLst>
            <a:softEdge rad="317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024687" cy="1143000"/>
          </a:xfrm>
        </p:spPr>
        <p:txBody>
          <a:bodyPr/>
          <a:lstStyle/>
          <a:p>
            <a:r>
              <a:rPr lang="ru-RU" smtClean="0"/>
              <a:t>Меланхолик – подчиненный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196975"/>
            <a:ext cx="6777037" cy="5184775"/>
          </a:xfrm>
        </p:spPr>
        <p:txBody>
          <a:bodyPr rtlCol="0">
            <a:normAutofit fontScale="925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Меланхолик-подчиненный всегда занимает ведомую позицию. Он никогда не станет неформальным лидером, критикующим своего руководителя. Меланхолику комфортно быть ведомым: меньше ответственности. Меланхолик нуждается в поддержке. Бывает, он приходит к руководителю только для душевного разговора, особенно тогда, когда принимает жизненно важные решения. Нередко подчиненные-меланхолики становятся для сильного и энергичного руководителя «взрослыми детьми». Он советует им, как делать ремонт, куда поехать отдыхать, как одеваться и т. п. Они внимательно прислушиваются к его советам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3"/>
                </a:solidFill>
              </a:rPr>
              <a:t>Мотивация.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Скорость (темпоритмы)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3568" y="2060848"/>
            <a:ext cx="7920880" cy="4104456"/>
          </a:xfrm>
          <a:effectLst>
            <a:softEdge rad="6350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62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Получая сочувствие со стороны руководителя, меланхолик тоже способен на эмоциональную поддержку. Он первым чувствует переживания другого человека и старается его успокоить. Меланхолик — хороший эмоциональный «барометр» в команде. Стремится к позитивной атмосфере. Тяжело переживает конфликты. Как правило, избегает напряжения в отношениях с коллегами всеми способами.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Если подчиненного, имеющего меланхолический темперамент, уважают коллеги, он становится миротворцем между конкурирующими лидерами и группировками.</a:t>
            </a:r>
            <a:endParaRPr lang="ru-RU" sz="2400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922837"/>
          </a:xfrm>
        </p:spPr>
        <p:txBody>
          <a:bodyPr/>
          <a:lstStyle/>
          <a:p>
            <a:r>
              <a:rPr lang="ru-RU" sz="2400" smtClean="0"/>
              <a:t>Он будет всех понимать и всем сочувствовать, сохраняя примиренческую позицию. В работе ориентирован на тщательное выполнение заданий, потому что боится ошибок. Рискованный и амбициозный проект — не для него. Меланхолик лучше выполняет привычные функции в рамках своего образования и опыта.</a:t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>Хорошо работает на должностях, связанных с поддерживающим общением: HR-менеджера, работника отдела кадров.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778375"/>
          </a:xfrm>
        </p:spPr>
        <p:txBody>
          <a:bodyPr/>
          <a:lstStyle/>
          <a:p>
            <a:r>
              <a:rPr lang="ru-RU" sz="2400" smtClean="0"/>
              <a:t>Но в тех подразделениях, где общение связано с активностью и умением убеждать, меланхолик будет работать старательно, но с большим напряжением сил. Например, занимаясь продажами в реальном общении или по телефону, он быстро переутомляется и «выгорает».</a:t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>У меланхолика нередко развиты креативные способности, поэтому он может быть хорошим сотрудником отделов рекламы, маркетинга и дизайна.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900113" y="692150"/>
            <a:ext cx="7312025" cy="495300"/>
          </a:xfrm>
        </p:spPr>
        <p:txBody>
          <a:bodyPr/>
          <a:lstStyle/>
          <a:p>
            <a:r>
              <a:rPr lang="ru-RU" sz="2400" smtClean="0"/>
              <a:t>Мотиваторы для подчиненного-меланхолика: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8640762" cy="5661025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b="1" dirty="0"/>
              <a:t>1.Если непосредственный начальник ценит и уважает своего подчиненного-меланхолика, он никогда не уйдет в другую компанию. При позитивных отношениях с руководством меланхолик — преданный и стабильный сотрудник. Такой подчиненный ждет похвалы за хорошие результаты. Итак, поддержка со стороны руководителя — важнейший </a:t>
            </a:r>
            <a:r>
              <a:rPr lang="ru-RU" b="1" dirty="0" err="1"/>
              <a:t>мотиватор</a:t>
            </a:r>
            <a:r>
              <a:rPr lang="ru-RU" b="1" dirty="0"/>
              <a:t> для меланхолика.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/>
              <a:t>2.Если руководитель несправедливо накричал на меланхолика, он будет долго и тяжело это переживать. Несправедливая критика — серьезный </a:t>
            </a:r>
            <a:r>
              <a:rPr lang="ru-RU" b="1" dirty="0" err="1"/>
              <a:t>демотиватор</a:t>
            </a:r>
            <a:r>
              <a:rPr lang="ru-RU" b="1" dirty="0"/>
              <a:t> для меланхолика. Особенно этого нельзя делать публично, на совещании, в присутствии других сотрудников.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/>
              <a:t>3.Позитивная атмосфера в компании и подразделении — тоже важные </a:t>
            </a:r>
            <a:r>
              <a:rPr lang="ru-RU" b="1" dirty="0" err="1"/>
              <a:t>мотиваторы</a:t>
            </a:r>
            <a:r>
              <a:rPr lang="ru-RU" b="1" dirty="0"/>
              <a:t> для меланхолика. Хорошие, добрые отношения с коллегами — обязательное условие для его эффективной работы. Он нередко говорит так: «Меня приглашают в другую компанию и предлагают высокую заработную плату, но я не буду увольняться. Здесь меня ценят и уважают, а на новом месте еще непонятно, как сложатся отношения с руководством и сотрудниками».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/>
              <a:t>Конечно, если в компании или подразделении имеется повышенный конфликтный фон, меланхолик одним из первых перейдет в другую организацию, даже на меньшую зарплату.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/>
              <a:t>5.Меланхолику необходим регулярный отдых, поэтому хорошим </a:t>
            </a:r>
            <a:r>
              <a:rPr lang="ru-RU" b="1" dirty="0" err="1"/>
              <a:t>мотиватором</a:t>
            </a:r>
            <a:r>
              <a:rPr lang="ru-RU" b="1" dirty="0"/>
              <a:t> для него может выступить возможность отдыхать пусть и несколько дней, но два-три раза в год.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/>
              <a:t>Поскольку меланхолик нередко является ипохондриком, медицинская страховка для него — серьезный </a:t>
            </a:r>
            <a:r>
              <a:rPr lang="ru-RU" b="1" dirty="0" err="1"/>
              <a:t>мотиватор</a:t>
            </a:r>
            <a:r>
              <a:rPr lang="ru-RU" b="1" dirty="0"/>
              <a:t>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b="1" dirty="0"/>
              <a:t>6.Стабильная работа — важный </a:t>
            </a:r>
            <a:r>
              <a:rPr lang="ru-RU" b="1" dirty="0" err="1"/>
              <a:t>мотиватор</a:t>
            </a:r>
            <a:r>
              <a:rPr lang="ru-RU" b="1" dirty="0"/>
              <a:t> для меланхолика. Разумеется, нестабильность и угроза увольнения «подпитывают» его страхи, и только по причине внутреннего перенапряжения он может перейти в другую компанию, которая кажется ему более устойчивой. 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b="1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6972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Темперамент любого подчиненного «ломать» вообще нет смысла: все равно ничего не получится. Холерик будет торопиться и делать ошибки, флегматик — медленно, но тщательно выполнять. Искусство управления состоит в том, чтобы найти правильную нишу для сотрудников и эффективно использовать их сильные качества на пользу организации.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138737"/>
          </a:xfrm>
        </p:spPr>
        <p:txBody>
          <a:bodyPr/>
          <a:lstStyle/>
          <a:p>
            <a:r>
              <a:rPr lang="ru-RU" sz="2400" smtClean="0"/>
              <a:t>На основании своих многолетних наблюдений за людьми с различными темпераментами можно вывод, что темперамент не просто совокупность каких-то характеристик человека, а целостная устойчивая структура относящаяся к телу человека. Наличие целого ряда врождённых внешних признаков позволяет уверенно отнести человека к тому или иному темпераменту даже не смотря на поведение, которое может не первый взгляд сильно отличаться от описанного в соответствующей характеристике.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62475"/>
          </a:xfrm>
        </p:spPr>
        <p:txBody>
          <a:bodyPr/>
          <a:lstStyle/>
          <a:p>
            <a:r>
              <a:rPr lang="ru-RU" sz="2400" smtClean="0"/>
              <a:t>последующий тщательный анализ и длительное наблюдение обязательно подтвердят соответствие внешних признаков темперамента и поведения человека. Поэтому в ситуациях, когда возникают сомнения в отнесении человека к тому или иному темпераменту, предпочтение следует отдавать не поведению человека, а его внешним признакам.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33375"/>
            <a:ext cx="8135938" cy="6191250"/>
          </a:xfrm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меланхолики</a:t>
            </a:r>
          </a:p>
        </p:txBody>
      </p:sp>
      <p:pic>
        <p:nvPicPr>
          <p:cNvPr id="7373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2424113"/>
            <a:ext cx="59404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743075"/>
            <a:ext cx="532765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027113"/>
            <a:ext cx="6951662" cy="51387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человека можно определить потому, насколько быстро он говорит, отвечает собеседнику, запоминает информацию, получает впечатления, думает и принимает решения. 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флегматик</a:t>
            </a:r>
          </a:p>
        </p:txBody>
      </p:sp>
      <p:pic>
        <p:nvPicPr>
          <p:cNvPr id="75779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2522538"/>
            <a:ext cx="59404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8498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680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852613"/>
            <a:ext cx="4572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холерик</a:t>
            </a:r>
          </a:p>
        </p:txBody>
      </p:sp>
      <p:pic>
        <p:nvPicPr>
          <p:cNvPr id="7782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2487613"/>
            <a:ext cx="59404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1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1800225"/>
            <a:ext cx="46196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сангвиник</a:t>
            </a:r>
          </a:p>
        </p:txBody>
      </p:sp>
      <p:pic>
        <p:nvPicPr>
          <p:cNvPr id="79875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2576513"/>
            <a:ext cx="5940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0899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733550"/>
            <a:ext cx="35814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88913"/>
            <a:ext cx="8713787" cy="6335712"/>
          </a:xfrm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eview-image" descr="http://os1.i.ua/3/1/6050726_ae170e10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28"/>
            <a:ext cx="52864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Kcy;&amp;ocy;&amp;mcy;&amp;icy;&amp;kcy;&amp;scy; &amp;Bcy;&amp;icy;&amp;dcy;&amp;scy;&amp;tcy;&amp;rcy;&amp;ucy;&amp;p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52"/>
            <a:ext cx="6929486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Kcy;&amp;ocy;&amp;mcy;&amp;icy;&amp;kcy;&amp;scy; &amp;Bcy;&amp;icy;&amp;dcy;&amp;scy;&amp;tcy;&amp;rcy;&amp;ucy;&amp;pcy;&amp;acy;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571504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167562" cy="16208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проявляется в походке и движениях человека. Есть люди быстрые, скоростные, и есть медленные, «тормозные». Между ними «средние» по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темпоритмам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75656" y="2132856"/>
            <a:ext cx="6192688" cy="4012431"/>
          </a:xfrm>
          <a:effectLst>
            <a:softEdge rad="317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332656"/>
            <a:ext cx="8568952" cy="6408712"/>
          </a:xfrm>
          <a:effectLst>
            <a:softEdge rad="6350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Выносливость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2060848"/>
            <a:ext cx="7200800" cy="4464496"/>
          </a:xfrm>
          <a:effectLst>
            <a:softEdge rad="317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415</TotalTime>
  <Words>3995</Words>
  <Application>Microsoft Office PowerPoint</Application>
  <PresentationFormat>Экран (4:3)</PresentationFormat>
  <Paragraphs>157</Paragraphs>
  <Slides>80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Остин</vt:lpstr>
      <vt:lpstr>                   Темперамент </vt:lpstr>
      <vt:lpstr>Темперамент определяется наследственностью и устойчиво проявляется в течение всей жизни человека.</vt:lpstr>
      <vt:lpstr>«Чистые темпераменты встречаются редко. Как правило, люди имеют смешанные психотипы, но ведущий темперамент замено выделяется у каждого человека.  Важно помнить: нет «хороших» или «плохих» темпераментов. Каждый человек –уникальная индивидуальность, единственная во Вселенной. У каждого есть свои сильные стороны и преимущества, а так же качества, которые делают его уязвимым.</vt:lpstr>
      <vt:lpstr>Как распознать темперамент человека?</vt:lpstr>
      <vt:lpstr>Темперамент – проявляется у человека в характеристиках скорости (темпоритмах), интенсивности, выносливости, чувствитеьности и степепени открытости психических (внутренних)  и сенсомоторных ( поведенческих или внешних) действий.</vt:lpstr>
      <vt:lpstr>Скорость (темпоритмы)</vt:lpstr>
      <vt:lpstr>Скорость человека можно определить потому, насколько быстро он говорит, отвечает собеседнику, запоминает информацию, получает впечатления, думает и принимает решения. </vt:lpstr>
      <vt:lpstr>Скорость проявляется в походке и движениях человека. Есть люди быстрые, скоростные, и есть медленные, «тормозные». Между ними «средние» по темпоритмам.</vt:lpstr>
      <vt:lpstr>Выносливость</vt:lpstr>
      <vt:lpstr>Некоторые нуждаются в непродолжительном отдыхе «пахари» могут трудиться по 24 часа без перерыва. Но есть люди, которые «выдыхаются» достаточно быстро и им требуется регулярный и продолжительный отдых.</vt:lpstr>
      <vt:lpstr>Интроверты               Экстраверты</vt:lpstr>
      <vt:lpstr>Со времен Гиппократа описанные выше характеристики группируются в четыре типа темперамента</vt:lpstr>
      <vt:lpstr>Типы темпераментов:</vt:lpstr>
      <vt:lpstr>Флегматик</vt:lpstr>
      <vt:lpstr>КАК ЛИЧНОСТЬ  Типичный флегматик обычно ровен, спокоен, у него слабые эмоции и устойчивое настроение. На первый взгляд он кажется уверенным в себе, но несколько ленивым и безразличным. Людей этого темперамента отличают медлительность, неторопливость, уравновешенность, инертность. Иногда его называют человеком «ждите ответа».</vt:lpstr>
      <vt:lpstr>Но он имеет надежную память, которая его не подводит: если запомнил, то никогда не забудет. Так же и в решениях. Если после тщательного анализа всех «за» и «против» флегматик принял решение, оно будет продуманным, взвешенным и без риска. От принятого решения не отступает, проявляет настойчивость и упрямство. </vt:lpstr>
      <vt:lpstr>Внешне нередко — плотный и полноватый человек, любит хорошо поесть. Неравнодушен к жизненным удовольствиям, предпочитает пассивный отдых. Хорошо восстанавливается в уединении.   Это вдумчивый и основательный человек. Надежный друг и партнер. Стабильный, устойчивый. В стрессовой ситуации не волнуется, сохраняет самообладание и ясную голову. </vt:lpstr>
      <vt:lpstr>В работе проявляет себя либо как ведомый (подчиненный), либо как независимый эксперт. Однако если его назначают руководителем, например, линейного уровня, будет предан своим подчиненным.   Не любит инноваций. Консервативный. К новому привыкает долго, нередко — мучительно. Хорошо работает в условиях однообразия и монотонности. Там, где нужны выдержка, терпение и усидчивость, — ищите флегматика. </vt:lpstr>
      <vt:lpstr>Несмотря на то что флегматик — спокойный и сдержанный человек, у него есть одна неожиданная особенность: если ему что-нибудь не нравится на работе, он способен незаметно накапливать неудовлетворенность. Обычно она появляется при невнимании со стороны руководства или нарушении принципа справедливости. В подобных случаях такой сотрудник может неожиданно «взорваться» и написать заявление об уходе. И остановить его будет невозможно. </vt:lpstr>
      <vt:lpstr>Профориентация</vt:lpstr>
      <vt:lpstr>Флегматик – руководитель</vt:lpstr>
      <vt:lpstr>На совещании, если руководитель-флегматик выступает с докладом или речью, говорит медленно, основательно, с паузами. Когда выступают подчиненные, спокойно сидит и слушает, может прикрыть глаза и как бы задремать, но неожиданно резко задает важные вопросы по недостаткам. Не любит поспешности и неряшливости в работе подчиненных. Отчеты просматривает от первой до последней страницы. Может проявить раздражение за плохое оформление документов. </vt:lpstr>
      <vt:lpstr>Мотиваторы для руководителя-флегматика:</vt:lpstr>
      <vt:lpstr>Флегматик – подчиненый : «Человек и работник — хороший, обязательный и ответственный, но без инициативы». </vt:lpstr>
      <vt:lpstr>Он много знает и умеет, компетентный и образованный, но ориентирован на исполнительскую работу и предлагать новые идеи и проекты не будет.   Такого сотрудника лучше использовать на монотонных участках работы, где нужны тщательность и основательность. Он хорошо будет справляться с задачами по анализу большого массива информации, выполнять одинаковые и рутинные действия. При формулировании задания ему необходимо давать время для вопросов, обсуждения, записи. </vt:lpstr>
      <vt:lpstr>Ему нужно предоставлять достаточно времени для понимания задания и его выполнения. Торопить не нужно. На участки работы, где необходимы высокая скорость и общительность, лучше не ставить. </vt:lpstr>
      <vt:lpstr>Флегматика, который нередко бывает «человеком процесса», нужно контролировать и стимулировать к получению конкретного результата. Говорите так: «Я жду от вас выполнения задания к 11 марта. Помните об этом! Уже 14-15 марта вы получите новое задание». Ответственный и обязательный флегматик будет стремиться закончить первое задание и приступить к следующей задаче. </vt:lpstr>
      <vt:lpstr>Мотиваторы для подчиненного-флегматика:</vt:lpstr>
      <vt:lpstr>ХОЛЕРИК (Сильный неустойчивый тип нервной системы)</vt:lpstr>
      <vt:lpstr>Как человек (личность)</vt:lpstr>
      <vt:lpstr>Это впечатлительный сотрудник, с «переливами» эмоций, которые меняются в течение одного дня. Из-за перепадов настроения о нем говорят: «Семь пятниц на неделе!» Он быстро думает и принимает решения, бывает, ошибается. Тем не менее движение и динамика для него — ценности, и он не захочет тормозиться и перепроверять свои выводы.   Во время стресса его поспешность и суетливость усиливаются. Может проявить раздражение и вспыльчивость. Хотя он имеет высокую чувствительность, долго помнить обиды и разочарования не будет. Может вспылить, но через минуту успокоится</vt:lpstr>
      <vt:lpstr>Холерик — открытый, прямой и общительный человек, с активным интересом к людям и к внешнему миру. Имеет высокую работоспособность и выносливость, нередко амбициозный и честолюбивый. Стремится к лидерству и доминированию. Часто — максималист в оценках людей и событий, особенно в молодые годы.   </vt:lpstr>
      <vt:lpstr>Профориентация</vt:lpstr>
      <vt:lpstr>Холерик – руководитель</vt:lpstr>
      <vt:lpstr>Он работает в высоком темпе, напряженно и интенсивно. Быстро анализирует информацию и принимает решения. Стремится к экономии рабочего времени, требует говорить лаконично и по существу. Постепенно большинство его подчиненных сами «ускоряются» и на работе становятся почти холериками.   Вообще руководителя-холерика можно «вычислить» сразу же, как только войдешь в офис. Если все сотрудники бегают с напряженными лицами и с рабочими папками в руках, боясь потерять даже минуту рабочего времени, скорее всего, в кабинете сидит холерик. Он, как динамо-машина, «накручивает» и «ускоряет» сотрудников, задавая им высокий темп работы. </vt:lpstr>
      <vt:lpstr>Слайд 36</vt:lpstr>
      <vt:lpstr>Мотиваторы для руководителя-холерика:</vt:lpstr>
      <vt:lpstr>Холерик – подчиненеый</vt:lpstr>
      <vt:lpstr>Мотиваторы для подчиненного-холерика:</vt:lpstr>
      <vt:lpstr>САНГВИННИК </vt:lpstr>
      <vt:lpstr>Как человек(личность)</vt:lpstr>
      <vt:lpstr>Профориентация</vt:lpstr>
      <vt:lpstr>Сангвиник-руководитель</vt:lpstr>
      <vt:lpstr>Слайд 44</vt:lpstr>
      <vt:lpstr>Мотиваторы для руководителя-сангвиника:</vt:lpstr>
      <vt:lpstr>Сангвиник - подчиненный</vt:lpstr>
      <vt:lpstr>Сангвиника можно ставить на участки работы, где требуется высокая интенсивность. Он хорошо общается с большим количеством разных людей, не «перегорает» и не переутомляется. Способен работать в стрессовых условиях, сохраняя самообладание и контроль.   Ему нравится все новое, поэтому он с удовольствием берется за новый проект. Его необходимо контролировать: после этапа увлечения наступает период спада мотивации и даже равнодушия.</vt:lpstr>
      <vt:lpstr>В это время сангвиник может переключиться на новое дело, еще не завершив начатого.  Сангвиник — хороший стратег и политик. Часто бывает неформальным деловым лидером в команде, но всегда поддерживает официального руководителя, не составляя ему конкуренцию. Сангвиник ждет своего часа. Но долго ждать он не будет: если в другой компании ему предложат лучшие карьерные перспективы, он уволится. </vt:lpstr>
      <vt:lpstr>Мотиваторы для подчиненного-сангвиника:</vt:lpstr>
      <vt:lpstr>МЕЛАНХОЛИК</vt:lpstr>
      <vt:lpstr>Как человек(личность)</vt:lpstr>
      <vt:lpstr>Любит жаловаться на судьбу. Искренне верит, что самая «тяжелая доля» и «самые тяжкие испытания» из всех возможных на Земле выпали именно ему.   Меланхолик нередко сверхосторожен, потому что многого боится. Страхи перед неудачами, неожиданными переменами, непониманием со стороны окружающих, одиночеством, несостоятельностью, болезнями и т. п.</vt:lpstr>
      <vt:lpstr>Интересно, что именно эта черта его характера, стимулирует развитие у него интуиции и способности к предвидению. Если меланхолик — компетентный специалист, он первый заметит кризисные явления в компании и забьет тревогу. Не отмахивайтесь от его предчувствий: они могут быть верными. Меланхолик обладает проницательностью и хорошо чувствует людей. Берите его на переговоры. Пусть он молчит и наблюдает, как ведут себя ваши партнеры. После первого раунда обсуждений сотрудник даст точную оценку каждому из участников: где они говорят одно, а думают — другое, что они задумали, в чем их уязвимые стороны. </vt:lpstr>
      <vt:lpstr>В стрессовой ситуации меланхолик — не работник. Начинает переживать, бояться, имеет склонность к самообвинениям. Будет говорить так: «Это я виноват! Если бы я сделал по-другому, этого кошмара не было бы!» Иногда от внутреннего перенапряжения и переживаний может обвинять окружающих: «Вы все виноваты! Не прислушались вовремя к тому, что я говорил! Я предупреждал! Я говорил, что у нас ничего не получится!»</vt:lpstr>
      <vt:lpstr>Профориентация:</vt:lpstr>
      <vt:lpstr>Меланхолик-руководитель</vt:lpstr>
      <vt:lpstr>Мотиваторы для руководителя-меланхолика:</vt:lpstr>
      <vt:lpstr>Слайд 58</vt:lpstr>
      <vt:lpstr>Меланхолик – подчиненный</vt:lpstr>
      <vt:lpstr>Получая сочувствие со стороны руководителя, меланхолик тоже способен на эмоциональную поддержку. Он первым чувствует переживания другого человека и старается его успокоить. Меланхолик — хороший эмоциональный «барометр» в команде. Стремится к позитивной атмосфере. Тяжело переживает конфликты. Как правило, избегает напряжения в отношениях с коллегами всеми способами.   Если подчиненного, имеющего меланхолический темперамент, уважают коллеги, он становится миротворцем между конкурирующими лидерами и группировками.</vt:lpstr>
      <vt:lpstr>Он будет всех понимать и всем сочувствовать, сохраняя примиренческую позицию. В работе ориентирован на тщательное выполнение заданий, потому что боится ошибок. Рискованный и амбициозный проект — не для него. Меланхолик лучше выполняет привычные функции в рамках своего образования и опыта.   Хорошо работает на должностях, связанных с поддерживающим общением: HR-менеджера, работника отдела кадров.</vt:lpstr>
      <vt:lpstr>Но в тех подразделениях, где общение связано с активностью и умением убеждать, меланхолик будет работать старательно, но с большим напряжением сил. Например, занимаясь продажами в реальном общении или по телефону, он быстро переутомляется и «выгорает».   У меланхолика нередко развиты креативные способности, поэтому он может быть хорошим сотрудником отделов рекламы, маркетинга и дизайна. </vt:lpstr>
      <vt:lpstr>Мотиваторы для подчиненного-меланхолика:</vt:lpstr>
      <vt:lpstr>Темперамент любого подчиненного «ломать» вообще нет смысла: все равно ничего не получится. Холерик будет торопиться и делать ошибки, флегматик — медленно, но тщательно выполнять. Искусство управления состоит в том, чтобы найти правильную нишу для сотрудников и эффективно использовать их сильные качества на пользу организации. </vt:lpstr>
      <vt:lpstr>На основании своих многолетних наблюдений за людьми с различными темпераментами можно вывод, что темперамент не просто совокупность каких-то характеристик человека, а целостная устойчивая структура относящаяся к телу человека. Наличие целого ряда врождённых внешних признаков позволяет уверенно отнести человека к тому или иному темпераменту даже не смотря на поведение, которое может не первый взгляд сильно отличаться от описанного в соответствующей характеристике. </vt:lpstr>
      <vt:lpstr>последующий тщательный анализ и длительное наблюдение обязательно подтвердят соответствие внешних признаков темперамента и поведения человека. Поэтому в ситуациях, когда возникают сомнения в отнесении человека к тому или иному темпераменту, предпочтение следует отдавать не поведению человека, а его внешним признакам. </vt:lpstr>
      <vt:lpstr>Слайд 67</vt:lpstr>
      <vt:lpstr>              меланхолики</vt:lpstr>
      <vt:lpstr>Слайд 69</vt:lpstr>
      <vt:lpstr>              флегматик</vt:lpstr>
      <vt:lpstr>Слайд 71</vt:lpstr>
      <vt:lpstr>                     холерик</vt:lpstr>
      <vt:lpstr>Слайд 73</vt:lpstr>
      <vt:lpstr>                сангвиник</vt:lpstr>
      <vt:lpstr>Слайд 75</vt:lpstr>
      <vt:lpstr>Слайд 76</vt:lpstr>
      <vt:lpstr>Слайд 77</vt:lpstr>
      <vt:lpstr>Слайд 78</vt:lpstr>
      <vt:lpstr>Слайд 79</vt:lpstr>
      <vt:lpstr>Слайд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Управленческая психология  Типы темперамента</dc:title>
  <dc:creator>Elen</dc:creator>
  <cp:lastModifiedBy>777</cp:lastModifiedBy>
  <cp:revision>42</cp:revision>
  <dcterms:created xsi:type="dcterms:W3CDTF">2011-11-10T11:20:30Z</dcterms:created>
  <dcterms:modified xsi:type="dcterms:W3CDTF">2017-03-28T19:25:26Z</dcterms:modified>
</cp:coreProperties>
</file>