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1"/>
  </p:notesMasterIdLst>
  <p:sldIdLst>
    <p:sldId id="256" r:id="rId2"/>
    <p:sldId id="290" r:id="rId3"/>
    <p:sldId id="274" r:id="rId4"/>
    <p:sldId id="275" r:id="rId5"/>
    <p:sldId id="294" r:id="rId6"/>
    <p:sldId id="288" r:id="rId7"/>
    <p:sldId id="286" r:id="rId8"/>
    <p:sldId id="257" r:id="rId9"/>
    <p:sldId id="287" r:id="rId10"/>
    <p:sldId id="273" r:id="rId11"/>
    <p:sldId id="293" r:id="rId12"/>
    <p:sldId id="284" r:id="rId13"/>
    <p:sldId id="296" r:id="rId14"/>
    <p:sldId id="280" r:id="rId15"/>
    <p:sldId id="278" r:id="rId16"/>
    <p:sldId id="258" r:id="rId17"/>
    <p:sldId id="297" r:id="rId18"/>
    <p:sldId id="265" r:id="rId19"/>
    <p:sldId id="277" r:id="rId20"/>
    <p:sldId id="260" r:id="rId21"/>
    <p:sldId id="261" r:id="rId22"/>
    <p:sldId id="263" r:id="rId23"/>
    <p:sldId id="266" r:id="rId24"/>
    <p:sldId id="270" r:id="rId25"/>
    <p:sldId id="295" r:id="rId26"/>
    <p:sldId id="268" r:id="rId27"/>
    <p:sldId id="259" r:id="rId28"/>
    <p:sldId id="289" r:id="rId29"/>
    <p:sldId id="29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00" d="100"/>
          <a:sy n="100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22EFFBF-C6B5-4935-A8DB-3D004BEAAD07}" type="datetimeFigureOut">
              <a:rPr lang="ru-RU"/>
              <a:pPr>
                <a:defRPr/>
              </a:pPr>
              <a:t>10.12.2011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5C8296C-CC1A-4CFF-A8B3-A1B847131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DD98CC-495A-453A-9CB2-1B714273D9CF}" type="slidenum">
              <a:rPr lang="ru-RU"/>
              <a:pPr/>
              <a:t>11</a:t>
            </a:fld>
            <a:endParaRPr lang="ru-RU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2C13-E542-4C0B-B13B-7FDD4E6D2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FDB7-8AEE-422C-B579-A9CDED9B7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0EC4-82F7-4E06-B832-C58C09E0E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123B1-A67A-448F-906F-0BD08C7A5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D6DF-6DB9-483C-B683-D8B63C1C4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8D8A-4024-464A-AF7E-C08D6BCD1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4A579-C7C9-4682-9BE8-51A47741F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8FB1-4CB8-4677-828D-87FEEDD3B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793D-2ECB-4B85-AA6C-B052A3833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9DA0-F4B2-4A11-BBD9-29660762D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5AEB-9108-4878-A2D2-CE71D2F0B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636FD-E01B-4DAE-847D-03AC034BF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0FBB1BF-E531-422D-BAFE-A8BC34392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1.liveinternet.ru/images/foto/872098/f_898912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exxs.net/download/wallp/earth/800/spiral-galaxy-ngc1300-nasa.jpg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t-day.ru/blog/wp-content/uploads/2007/12/2007-1129m742.jpg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033.radikal.ru/0801/c4/3ae0ff097094.jp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8229600" cy="11001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FF00"/>
                </a:solidFill>
              </a:rPr>
              <a:t>Галактики</a:t>
            </a:r>
            <a:r>
              <a:rPr lang="ru-RU" sz="4800" dirty="0">
                <a:solidFill>
                  <a:srgbClr val="FFFF00"/>
                </a:solidFill>
              </a:rPr>
              <a:t>. </a:t>
            </a:r>
            <a:br>
              <a:rPr lang="ru-RU" sz="4800" dirty="0">
                <a:solidFill>
                  <a:srgbClr val="FFFF00"/>
                </a:solidFill>
              </a:rPr>
            </a:br>
            <a:r>
              <a:rPr lang="ru-RU" sz="4800" dirty="0">
                <a:solidFill>
                  <a:srgbClr val="FFFF00"/>
                </a:solidFill>
              </a:rPr>
              <a:t>Многообразие </a:t>
            </a:r>
            <a:r>
              <a:rPr lang="ru-RU" sz="4800" dirty="0" smtClean="0">
                <a:solidFill>
                  <a:srgbClr val="FFFF00"/>
                </a:solidFill>
              </a:rPr>
              <a:t>галактик.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2053" name="Picture 5" descr="34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714500"/>
            <a:ext cx="8642350" cy="489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E:\Мои  документы\Мои рисунки 1\Космос. Земля\12к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143248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8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086600" cy="64294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CC3300"/>
                </a:solidFill>
              </a:rPr>
              <a:t> ГАЛАКТИКА</a:t>
            </a:r>
            <a:endParaRPr lang="ru-RU" sz="6000" dirty="0">
              <a:solidFill>
                <a:srgbClr val="CC33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85938" y="6286500"/>
            <a:ext cx="5729287" cy="5715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+mj-lt"/>
              </a:rPr>
              <a:t>(ядро +спиральные рукава)</a:t>
            </a:r>
            <a:endParaRPr lang="ru-RU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8133" name="Picture 5" descr="Млечный пу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85794"/>
            <a:ext cx="6408738" cy="551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439752-B5E6-41A4-B9FD-1B431A44F900}" type="datetime1">
              <a:rPr lang="ru-RU"/>
              <a:pPr>
                <a:defRPr/>
              </a:pPr>
              <a:t>10.12.2011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E2D52-81DD-4005-9C3F-82F22B2435BE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04800" y="0"/>
            <a:ext cx="8504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FF00"/>
                </a:solidFill>
              </a:rPr>
              <a:t>Наша Галактика – Млечный путь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4038600" y="1828800"/>
            <a:ext cx="287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Солнечная система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Млечный пу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714375"/>
            <a:ext cx="6638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dirty="0">
                <a:solidFill>
                  <a:srgbClr val="FFFF00"/>
                </a:solidFill>
              </a:rPr>
              <a:t>Распределение звезд в Галактике имеет две ярко выраженные особенности :очень высокую концентрацию звезд в галактической плоскости и большую концентрацию в центре Галактики</a:t>
            </a:r>
          </a:p>
        </p:txBody>
      </p:sp>
      <p:pic>
        <p:nvPicPr>
          <p:cNvPr id="17413" name="Picture 5" descr="1735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79200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42875" y="6215063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Примерно так выглядит наша Галактика сбоку</a:t>
            </a:r>
          </a:p>
        </p:txBody>
      </p:sp>
    </p:spTree>
    <p:custDataLst>
      <p:tags r:id="rId1"/>
    </p:custDataLst>
  </p:cSld>
  <p:clrMapOvr>
    <a:masterClrMapping/>
  </p:clrMapOvr>
  <p:transition advTm="16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550072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FF00"/>
                </a:solidFill>
              </a:rPr>
              <a:t>Наша Галактика возникла </a:t>
            </a:r>
            <a:r>
              <a:rPr lang="ru-RU" sz="3600" dirty="0" smtClean="0">
                <a:solidFill>
                  <a:srgbClr val="FF0000"/>
                </a:solidFill>
              </a:rPr>
              <a:t>12 млрд.лет </a:t>
            </a:r>
            <a:r>
              <a:rPr lang="ru-RU" sz="3600" dirty="0" smtClean="0">
                <a:solidFill>
                  <a:srgbClr val="FFFF00"/>
                </a:solidFill>
              </a:rPr>
              <a:t>назад, входит </a:t>
            </a:r>
            <a:r>
              <a:rPr lang="ru-RU" sz="3600" dirty="0" smtClean="0">
                <a:solidFill>
                  <a:srgbClr val="FF0000"/>
                </a:solidFill>
              </a:rPr>
              <a:t>100 млрд.</a:t>
            </a:r>
            <a:r>
              <a:rPr lang="ru-RU" sz="3600" dirty="0" smtClean="0">
                <a:solidFill>
                  <a:srgbClr val="FFFF00"/>
                </a:solidFill>
              </a:rPr>
              <a:t> звезд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Скорость нашей </a:t>
            </a:r>
            <a:r>
              <a:rPr lang="ru-RU" sz="3600" dirty="0">
                <a:solidFill>
                  <a:srgbClr val="FFFF00"/>
                </a:solidFill>
              </a:rPr>
              <a:t>Галактики – </a:t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1 млн 500 тыс. км </a:t>
            </a:r>
            <a:r>
              <a:rPr lang="ru-RU" sz="3600" dirty="0" smtClean="0">
                <a:solidFill>
                  <a:srgbClr val="FF0000"/>
                </a:solidFill>
              </a:rPr>
              <a:t>/час</a:t>
            </a:r>
            <a:r>
              <a:rPr lang="ru-RU" sz="3600" dirty="0">
                <a:solidFill>
                  <a:srgbClr val="FF0000"/>
                </a:solidFill>
              </a:rPr>
              <a:t>.</a:t>
            </a:r>
            <a:r>
              <a:rPr lang="ru-RU" sz="3600" dirty="0">
                <a:solidFill>
                  <a:srgbClr val="FFFF00"/>
                </a:solidFill>
              </a:rPr>
              <a:t/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/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>Скорость Солнечной системы вокруг Галактики – </a:t>
            </a:r>
            <a:r>
              <a:rPr lang="ru-RU" sz="3600" dirty="0">
                <a:solidFill>
                  <a:srgbClr val="FF0000"/>
                </a:solidFill>
              </a:rPr>
              <a:t>800 тыс. км </a:t>
            </a:r>
            <a:r>
              <a:rPr lang="ru-RU" sz="3600" dirty="0" smtClean="0">
                <a:solidFill>
                  <a:srgbClr val="FF0000"/>
                </a:solidFill>
              </a:rPr>
              <a:t>/ </a:t>
            </a:r>
            <a:r>
              <a:rPr lang="ru-RU" sz="3600" dirty="0">
                <a:solidFill>
                  <a:srgbClr val="FF0000"/>
                </a:solidFill>
              </a:rPr>
              <a:t>час.</a:t>
            </a:r>
            <a:r>
              <a:rPr lang="ru-RU" sz="3600" dirty="0">
                <a:solidFill>
                  <a:srgbClr val="FFFF00"/>
                </a:solidFill>
              </a:rPr>
              <a:t/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/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>Один оборот Солнечной системы вокруг Галактики – </a:t>
            </a:r>
            <a:r>
              <a:rPr lang="ru-RU" sz="3600" dirty="0">
                <a:solidFill>
                  <a:srgbClr val="FF0000"/>
                </a:solidFill>
              </a:rPr>
              <a:t>200 млн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786874" cy="578647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</a:rPr>
              <a:t>Световой год – </a:t>
            </a:r>
            <a:r>
              <a:rPr lang="ru-RU" sz="4000" i="1" dirty="0">
                <a:solidFill>
                  <a:srgbClr val="FFFF00"/>
                </a:solidFill>
              </a:rPr>
              <a:t>это путь, который </a:t>
            </a:r>
            <a:r>
              <a:rPr lang="ru-RU" sz="4000" i="1" dirty="0" smtClean="0">
                <a:solidFill>
                  <a:srgbClr val="FFFF00"/>
                </a:solidFill>
              </a:rPr>
              <a:t>свет проходит за </a:t>
            </a:r>
            <a:r>
              <a:rPr lang="ru-RU" sz="4000" i="1" dirty="0">
                <a:solidFill>
                  <a:srgbClr val="FFFF00"/>
                </a:solidFill>
              </a:rPr>
              <a:t>один год.</a:t>
            </a:r>
            <a:br>
              <a:rPr lang="ru-RU" sz="4000" i="1" dirty="0">
                <a:solidFill>
                  <a:srgbClr val="FFFF00"/>
                </a:solidFill>
              </a:rPr>
            </a:br>
            <a:r>
              <a:rPr lang="ru-RU" sz="3600" i="1" dirty="0">
                <a:solidFill>
                  <a:srgbClr val="FFFF00"/>
                </a:solidFill>
              </a:rPr>
              <a:t>Скорость света – </a:t>
            </a:r>
            <a:r>
              <a:rPr lang="ru-RU" sz="3600" i="1" dirty="0" smtClean="0">
                <a:solidFill>
                  <a:srgbClr val="FF0000"/>
                </a:solidFill>
              </a:rPr>
              <a:t>300 тыс</a:t>
            </a:r>
            <a:r>
              <a:rPr lang="ru-RU" sz="3600" dirty="0">
                <a:solidFill>
                  <a:srgbClr val="FF0000"/>
                </a:solidFill>
              </a:rPr>
              <a:t>. </a:t>
            </a:r>
            <a:r>
              <a:rPr lang="ru-RU" sz="3600" dirty="0" smtClean="0">
                <a:solidFill>
                  <a:srgbClr val="FF0000"/>
                </a:solidFill>
              </a:rPr>
              <a:t>км/сек</a:t>
            </a:r>
            <a:r>
              <a:rPr lang="ru-RU" sz="3600" dirty="0">
                <a:solidFill>
                  <a:srgbClr val="FF0000"/>
                </a:solidFill>
              </a:rPr>
              <a:t>.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За </a:t>
            </a:r>
            <a:r>
              <a:rPr lang="ru-RU" sz="3600" dirty="0">
                <a:solidFill>
                  <a:srgbClr val="FFFF00"/>
                </a:solidFill>
              </a:rPr>
              <a:t>год свет преодолевает </a:t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10 </a:t>
            </a:r>
            <a:r>
              <a:rPr lang="ru-RU" sz="3600" dirty="0" smtClean="0">
                <a:solidFill>
                  <a:srgbClr val="FF0000"/>
                </a:solidFill>
              </a:rPr>
              <a:t>триллионов (</a:t>
            </a:r>
            <a:r>
              <a:rPr lang="ru-RU" sz="3600" dirty="0" err="1" smtClean="0">
                <a:solidFill>
                  <a:srgbClr val="FF0000"/>
                </a:solidFill>
              </a:rPr>
              <a:t>трлн</a:t>
            </a:r>
            <a:r>
              <a:rPr lang="ru-RU" sz="3600" dirty="0" smtClean="0">
                <a:solidFill>
                  <a:srgbClr val="FF0000"/>
                </a:solidFill>
              </a:rPr>
              <a:t>) км.</a:t>
            </a:r>
            <a:r>
              <a:rPr lang="ru-RU" sz="3600" dirty="0">
                <a:solidFill>
                  <a:srgbClr val="FFFF00"/>
                </a:solidFill>
              </a:rPr>
              <a:t/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Среднее </a:t>
            </a:r>
            <a:r>
              <a:rPr lang="ru-RU" sz="3600" dirty="0">
                <a:solidFill>
                  <a:srgbClr val="FFFF00"/>
                </a:solidFill>
              </a:rPr>
              <a:t>расстояние между звездами около </a:t>
            </a:r>
            <a:r>
              <a:rPr lang="ru-RU" sz="3600" dirty="0">
                <a:solidFill>
                  <a:srgbClr val="FF0000"/>
                </a:solidFill>
              </a:rPr>
              <a:t>5 световых лет</a:t>
            </a:r>
            <a:r>
              <a:rPr lang="ru-RU" sz="3600" dirty="0">
                <a:solidFill>
                  <a:srgbClr val="FFFF00"/>
                </a:solidFill>
              </a:rPr>
              <a:t/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> (т. е. </a:t>
            </a:r>
            <a:r>
              <a:rPr lang="ru-RU" sz="3600" dirty="0" smtClean="0">
                <a:solidFill>
                  <a:srgbClr val="FFFF00"/>
                </a:solidFill>
              </a:rPr>
              <a:t>≈ </a:t>
            </a:r>
            <a:r>
              <a:rPr lang="ru-RU" sz="3600" dirty="0">
                <a:solidFill>
                  <a:srgbClr val="FFFF00"/>
                </a:solidFill>
              </a:rPr>
              <a:t>50 трлн. лет)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схема внешнего вида галактик"/>
          <p:cNvPicPr>
            <a:picLocks noChangeAspect="1" noChangeArrowheads="1"/>
          </p:cNvPicPr>
          <p:nvPr/>
        </p:nvPicPr>
        <p:blipFill>
          <a:blip r:embed="rId2" cstate="print"/>
          <a:srcRect r="801"/>
          <a:stretch>
            <a:fillRect/>
          </a:stretch>
        </p:blipFill>
        <p:spPr bwMode="auto">
          <a:xfrm>
            <a:off x="714375" y="1571625"/>
            <a:ext cx="78581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FF00"/>
                </a:solidFill>
              </a:rPr>
              <a:t>Схема внешнего вида галактик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Картинка 10 из 32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357313"/>
            <a:ext cx="7797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Магелановы обла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143000"/>
            <a:ext cx="63722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5953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</a:rPr>
              <a:t>Большое и Малое Магеллановы облака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Туманность Андроме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85875"/>
            <a:ext cx="77771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7397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>
                <a:solidFill>
                  <a:srgbClr val="FFFF00"/>
                </a:solidFill>
              </a:rPr>
              <a:t>Андромеда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42875" y="285750"/>
            <a:ext cx="8786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latin typeface="+mj-lt"/>
              </a:rPr>
              <a:t>Наша Галактика - Млечный путь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79388" y="5084763"/>
            <a:ext cx="89646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b="1" i="1" dirty="0">
                <a:latin typeface="+mj-lt"/>
              </a:rPr>
              <a:t>В ясную безлунную ночь на небе хорошо видна беловатая полоса, которую древние греки назвали Млечный путь.</a:t>
            </a:r>
          </a:p>
        </p:txBody>
      </p:sp>
      <p:pic>
        <p:nvPicPr>
          <p:cNvPr id="5127" name="Picture 7" descr="Млечный Пут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571625"/>
            <a:ext cx="67865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2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214438"/>
            <a:ext cx="6726237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71438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>
                <a:solidFill>
                  <a:srgbClr val="FFFF00"/>
                </a:solidFill>
              </a:rPr>
              <a:t>Галактика 205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4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8413"/>
            <a:ext cx="813593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0271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FF00"/>
                </a:solidFill>
              </a:rPr>
              <a:t>Спиральная галактика 4414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карлико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68413"/>
            <a:ext cx="72009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955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>
                <a:solidFill>
                  <a:srgbClr val="FFFF00"/>
                </a:solidFill>
              </a:rPr>
              <a:t>Карликовая галактика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Мышки"/>
          <p:cNvPicPr>
            <a:picLocks noChangeAspect="1" noChangeArrowheads="1"/>
          </p:cNvPicPr>
          <p:nvPr/>
        </p:nvPicPr>
        <p:blipFill>
          <a:blip r:embed="rId2" cstate="print"/>
          <a:srcRect t="16643"/>
          <a:stretch>
            <a:fillRect/>
          </a:stretch>
        </p:blipFill>
        <p:spPr bwMode="auto">
          <a:xfrm>
            <a:off x="928688" y="1785938"/>
            <a:ext cx="7345362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884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>
                <a:solidFill>
                  <a:srgbClr val="FFFF00"/>
                </a:solidFill>
              </a:rPr>
              <a:t>Галактика Мышки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34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96975"/>
            <a:ext cx="727233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29600" cy="8112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FF00"/>
                </a:solidFill>
              </a:rPr>
              <a:t>Туманность Конская голова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1754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859712" cy="744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</a:rPr>
              <a:t>Планетарная туманность Кошачий Глаз</a:t>
            </a:r>
          </a:p>
        </p:txBody>
      </p:sp>
    </p:spTree>
    <p:custDataLst>
      <p:tags r:id="rId1"/>
    </p:custDataLst>
  </p:cSld>
  <p:clrMapOvr>
    <a:masterClrMapping/>
  </p:clrMapOvr>
  <p:transition advTm="94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Спиральная галактика 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7200900" cy="507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955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FF00"/>
                </a:solidFill>
              </a:rPr>
              <a:t>Спиральная галактика 891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м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357313"/>
            <a:ext cx="71294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8112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FF00"/>
                </a:solidFill>
              </a:rPr>
              <a:t>Спиральная галактика М51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>
                <a:solidFill>
                  <a:srgbClr val="FFFF00"/>
                </a:solidFill>
              </a:rPr>
              <a:t>Сверхскопление Галактик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9" name="Picture 5" descr="08010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71625"/>
            <a:ext cx="6769100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47"/>
          <p:cNvPicPr>
            <a:picLocks noChangeAspect="1" noChangeArrowheads="1"/>
          </p:cNvPicPr>
          <p:nvPr/>
        </p:nvPicPr>
        <p:blipFill>
          <a:blip r:embed="rId2" cstate="print"/>
          <a:srcRect t="2650" b="37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Milky%20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7272338" cy="489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>
                <a:solidFill>
                  <a:srgbClr val="FFFF00"/>
                </a:solidFill>
              </a:rPr>
              <a:t>Млечный Путь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Milky%20Way%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6974447" cy="5230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7397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>
                <a:solidFill>
                  <a:srgbClr val="FFFF00"/>
                </a:solidFill>
              </a:rPr>
              <a:t>Млечный Путь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173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</a:rPr>
              <a:t>Особенно эффектно выглядит Млечный Путь в южном полушарии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14500" y="6143625"/>
            <a:ext cx="540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Южная часть Млечного Пути</a:t>
            </a:r>
          </a:p>
        </p:txBody>
      </p:sp>
    </p:spTree>
    <p:custDataLst>
      <p:tags r:id="rId1"/>
    </p:custDataLst>
  </p:cSld>
  <p:clrMapOvr>
    <a:masterClrMapping/>
  </p:clrMapOvr>
  <p:transition advTm="181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42875"/>
            <a:ext cx="9001125" cy="2143125"/>
          </a:xfrm>
        </p:spPr>
        <p:txBody>
          <a:bodyPr>
            <a:normAutofit lnSpcReduction="1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Только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в 1609г. Галилео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Галилей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с помощью телескопа обнаружил, что Млечный Путь состоит из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множества звёзд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407563" name="Picture 11" descr="Картинка 19 из 3015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2786063"/>
            <a:ext cx="4856163" cy="36433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0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500063"/>
            <a:ext cx="4929188" cy="3624262"/>
          </a:xfrm>
        </p:spPr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Трудами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многих учёных было установлено, что наше Солнце и все видимые на небе звёзды образуют единую звёздную систему, которую назвали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Галактикой. </a:t>
            </a:r>
          </a:p>
        </p:txBody>
      </p:sp>
      <p:pic>
        <p:nvPicPr>
          <p:cNvPr id="411654" name="Picture 6" descr="Картинка 32 из 3015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49825" y="2643188"/>
            <a:ext cx="4194175" cy="4033837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457200"/>
            <a:ext cx="8362950" cy="61150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</a:rPr>
              <a:t>Галактика </a:t>
            </a:r>
            <a:r>
              <a:rPr lang="ru-RU" sz="4400" dirty="0">
                <a:solidFill>
                  <a:srgbClr val="FFFF00"/>
                </a:solidFill>
              </a:rPr>
              <a:t>– 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i="1" dirty="0" smtClean="0">
                <a:solidFill>
                  <a:srgbClr val="FFFF00"/>
                </a:solidFill>
              </a:rPr>
              <a:t>гигантская звездная система, содержащая миллионы звезд.</a:t>
            </a:r>
            <a:r>
              <a:rPr lang="ru-RU" sz="4400" dirty="0">
                <a:solidFill>
                  <a:srgbClr val="FFFF00"/>
                </a:solidFill>
              </a:rPr>
              <a:t/>
            </a:r>
            <a:br>
              <a:rPr lang="ru-RU" sz="4400" dirty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Галактика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(</a:t>
            </a:r>
            <a:r>
              <a:rPr lang="ru-RU" sz="4000" dirty="0">
                <a:solidFill>
                  <a:srgbClr val="FFFF00"/>
                </a:solidFill>
              </a:rPr>
              <a:t>от греческого слова «</a:t>
            </a:r>
            <a:r>
              <a:rPr lang="ru-RU" sz="4000" dirty="0" err="1">
                <a:solidFill>
                  <a:srgbClr val="FFFF00"/>
                </a:solidFill>
              </a:rPr>
              <a:t>галактикос</a:t>
            </a:r>
            <a:r>
              <a:rPr lang="ru-RU" sz="4000" dirty="0">
                <a:solidFill>
                  <a:srgbClr val="FFFF00"/>
                </a:solidFill>
              </a:rPr>
              <a:t>» - млечный, молочный.)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42875" y="0"/>
            <a:ext cx="9001125" cy="2808288"/>
          </a:xfrm>
        </p:spPr>
        <p:txBody>
          <a:bodyPr>
            <a:normAutofit fontScale="925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ru-RU" sz="5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Галактика </a:t>
            </a:r>
            <a:r>
              <a:rPr lang="ru-RU" sz="5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состоит из </a:t>
            </a:r>
            <a:r>
              <a:rPr lang="ru-RU" sz="57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100</a:t>
            </a:r>
            <a:r>
              <a:rPr lang="ru-RU" sz="5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ru-RU" sz="57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млрд. звёзд,</a:t>
            </a:r>
            <a:r>
              <a:rPr lang="ru-RU" sz="5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ru-RU" sz="5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Солнце </a:t>
            </a:r>
            <a:r>
              <a:rPr lang="ru-RU" sz="5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– только одна из них.  </a:t>
            </a:r>
          </a:p>
        </p:txBody>
      </p:sp>
      <p:pic>
        <p:nvPicPr>
          <p:cNvPr id="412680" name="Picture 8" descr="Картинка 44 из 3015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25" y="2714625"/>
            <a:ext cx="5337175" cy="400367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12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12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12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12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2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2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7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9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477</TotalTime>
  <Words>205</Words>
  <Application>Microsoft Office PowerPoint</Application>
  <PresentationFormat>Экран (4:3)</PresentationFormat>
  <Paragraphs>34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Галактики.  Многообразие галактик.</vt:lpstr>
      <vt:lpstr>Слайд 2</vt:lpstr>
      <vt:lpstr>Млечный Путь</vt:lpstr>
      <vt:lpstr>Млечный Путь</vt:lpstr>
      <vt:lpstr>Особенно эффектно выглядит Млечный Путь в южном полушарии</vt:lpstr>
      <vt:lpstr>Слайд 6</vt:lpstr>
      <vt:lpstr>Слайд 7</vt:lpstr>
      <vt:lpstr>Галактика –  гигантская звездная система, содержащая миллионы звезд.  Галактика  (от греческого слова «галактикос» - млечный, молочный.)</vt:lpstr>
      <vt:lpstr>Слайд 9</vt:lpstr>
      <vt:lpstr> ГАЛАКТИКА</vt:lpstr>
      <vt:lpstr>Слайд 11</vt:lpstr>
      <vt:lpstr>Слайд 12</vt:lpstr>
      <vt:lpstr>Распределение звезд в Галактике имеет две ярко выраженные особенности :очень высокую концентрацию звезд в галактической плоскости и большую концентрацию в центре Галактики</vt:lpstr>
      <vt:lpstr> Наша Галактика возникла 12 млрд.лет назад, входит 100 млрд. звезд   Скорость нашей Галактики –  1 млн 500 тыс. км /час.  Скорость Солнечной системы вокруг Галактики – 800 тыс. км / час.  Один оборот Солнечной системы вокруг Галактики – 200 млн лет.</vt:lpstr>
      <vt:lpstr>Световой год – это путь, который свет проходит за один год. Скорость света – 300 тыс. км/сек.   За год свет преодолевает  10 триллионов (трлн) км.  Среднее расстояние между звездами около 5 световых лет  (т. е. ≈ 50 трлн. лет)</vt:lpstr>
      <vt:lpstr>Схема внешнего вида галактик</vt:lpstr>
      <vt:lpstr>Слайд 17</vt:lpstr>
      <vt:lpstr>Большое и Малое Магеллановы облака</vt:lpstr>
      <vt:lpstr>Андромеда</vt:lpstr>
      <vt:lpstr>Галактика 205</vt:lpstr>
      <vt:lpstr>Спиральная галактика 4414</vt:lpstr>
      <vt:lpstr>Карликовая галактика</vt:lpstr>
      <vt:lpstr>Галактика Мышки</vt:lpstr>
      <vt:lpstr>Туманность Конская голова</vt:lpstr>
      <vt:lpstr>Планетарная туманность Кошачий Глаз</vt:lpstr>
      <vt:lpstr>Спиральная галактика 891</vt:lpstr>
      <vt:lpstr>Спиральная галактика М51</vt:lpstr>
      <vt:lpstr>Сверхскопление Галактик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Галактики</dc:title>
  <dc:creator>Елена</dc:creator>
  <cp:lastModifiedBy>Admin</cp:lastModifiedBy>
  <cp:revision>41</cp:revision>
  <dcterms:created xsi:type="dcterms:W3CDTF">2007-10-15T17:04:17Z</dcterms:created>
  <dcterms:modified xsi:type="dcterms:W3CDTF">2011-12-10T15:12:49Z</dcterms:modified>
</cp:coreProperties>
</file>