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327DCE-A630-4FCA-9037-BD560B2E6D7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273CA4B-90E3-4C81-AD8C-31AF77EAC7DF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23A3078-59D0-47D4-AF27-E923A1CCB02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7888"/>
            <a:ext cx="9144000" cy="1470025"/>
          </a:xfrm>
        </p:spPr>
        <p:txBody>
          <a:bodyPr/>
          <a:lstStyle/>
          <a:p>
            <a:r>
              <a:rPr lang="ru-RU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Система земля – луна</a:t>
            </a:r>
            <a:endParaRPr lang="ru-RU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www.fullhdoboi.ru/_ph/9/933595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5616624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/>
              <a:t>Следует отметить, что Луна выполняет крайне значимые для жизни Земли функции.</a:t>
            </a:r>
          </a:p>
          <a:p>
            <a:pPr algn="just"/>
            <a:r>
              <a:rPr lang="ru-RU" sz="1900" dirty="0"/>
              <a:t>С</a:t>
            </a:r>
            <a:r>
              <a:rPr lang="ru-RU" sz="1900" dirty="0" smtClean="0"/>
              <a:t>овершая </a:t>
            </a:r>
            <a:r>
              <a:rPr lang="ru-RU" sz="1900" dirty="0"/>
              <a:t>обороты вокруг нашей планеты, Луна захватывает в сети своего тяготения большинство направляющихся в её сторону массивных космических тел и перенаправляет траекторию их полёта на свою поверхность</a:t>
            </a:r>
            <a:r>
              <a:rPr lang="ru-RU" sz="1900" dirty="0" smtClean="0"/>
              <a:t>. </a:t>
            </a:r>
            <a:r>
              <a:rPr lang="ru-RU" sz="1900" dirty="0"/>
              <a:t>Таким </a:t>
            </a:r>
            <a:r>
              <a:rPr lang="ru-RU" sz="1900" dirty="0" err="1" smtClean="0"/>
              <a:t>обра-зом</a:t>
            </a:r>
            <a:r>
              <a:rPr lang="ru-RU" sz="1900" dirty="0"/>
              <a:t>, первая защитная функция Луны – это перехват летящих в сторону Земли космических бомб, или, как их обычно называют, метеоритов</a:t>
            </a:r>
            <a:r>
              <a:rPr lang="ru-RU" sz="1900" dirty="0" smtClean="0"/>
              <a:t>.</a:t>
            </a:r>
          </a:p>
          <a:p>
            <a:pPr algn="just"/>
            <a:r>
              <a:rPr lang="ru-RU" sz="1900" dirty="0" smtClean="0"/>
              <a:t>Что касается второй функции, то она не столь очевидна. Гравитационные </a:t>
            </a:r>
            <a:r>
              <a:rPr lang="ru-RU" sz="1900" dirty="0"/>
              <a:t>силы вращающейся вокруг Земли планеты не только вызывают стоячие волны в её твердой поверхности. Главное, что они должны тащить за собой более “жидкие” слои расплавленной магмы, создавая глубоко под землёй тектонические течения. В результате происходит перекачка избытка энергии из зон её повышенного содержания в зоны имеющегося дефицита. </a:t>
            </a:r>
            <a:r>
              <a:rPr lang="ru-RU" sz="1900" dirty="0" smtClean="0"/>
              <a:t>Попросту говоря, должно </a:t>
            </a:r>
            <a:r>
              <a:rPr lang="ru-RU" sz="1900" dirty="0"/>
              <a:t>происходить перераспределение энергий и сглаживание амплитуды скачков подкорковых (под толщей земной коры) </a:t>
            </a:r>
            <a:r>
              <a:rPr lang="ru-RU" sz="1900" dirty="0" smtClean="0"/>
              <a:t>энергий. </a:t>
            </a:r>
            <a:r>
              <a:rPr lang="ru-RU" sz="1900" dirty="0"/>
              <a:t>Естественно, полностью избежать активизации тектонических процессов не удаётся.  Однако, они приобретают некий волновой характер и более мягко распространяются по поверхности  Земли, как бы спускаемые на рессорах.</a:t>
            </a:r>
          </a:p>
        </p:txBody>
      </p:sp>
    </p:spTree>
    <p:extLst>
      <p:ext uri="{BB962C8B-B14F-4D97-AF65-F5344CB8AC3E}">
        <p14:creationId xmlns:p14="http://schemas.microsoft.com/office/powerpoint/2010/main" val="42746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176464" cy="396044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Землю с её спутником Луной нередко называют двойной планетой. Этим подчеркивается как общ-</a:t>
            </a:r>
            <a:r>
              <a:rPr lang="ru-RU" sz="2600" dirty="0" err="1" smtClean="0"/>
              <a:t>ность</a:t>
            </a:r>
            <a:r>
              <a:rPr lang="ru-RU" sz="2600" dirty="0" smtClean="0"/>
              <a:t> их происхождения, так и редкостное для </a:t>
            </a:r>
            <a:r>
              <a:rPr lang="ru-RU" sz="2600" dirty="0" err="1" smtClean="0"/>
              <a:t>пла</a:t>
            </a:r>
            <a:r>
              <a:rPr lang="ru-RU" sz="2600" dirty="0" smtClean="0"/>
              <a:t>-нет соотношение масс цен-трального тела и спутника.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107503" y="3284984"/>
            <a:ext cx="8579241" cy="2746648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Масса луны составляет 1/81 массы Земли. Спутники многих планет имеют по сравнению с самими планетами </a:t>
            </a:r>
            <a:r>
              <a:rPr lang="ru-RU" sz="2600" dirty="0" err="1" smtClean="0"/>
              <a:t>значитель</a:t>
            </a:r>
            <a:r>
              <a:rPr lang="ru-RU" sz="2600" dirty="0" smtClean="0"/>
              <a:t>-но </a:t>
            </a:r>
            <a:r>
              <a:rPr lang="ru-RU" sz="2600" dirty="0"/>
              <a:t>меньшую массу. Вероятно, Луна образовалась в </a:t>
            </a:r>
            <a:r>
              <a:rPr lang="ru-RU" sz="2600" dirty="0" smtClean="0"/>
              <a:t>пример-но </a:t>
            </a:r>
            <a:r>
              <a:rPr lang="ru-RU" sz="2600" dirty="0"/>
              <a:t>в то же время, что и Земля. Расстояние между ними было в несколько раз меньше, чем сейчас.</a:t>
            </a:r>
          </a:p>
          <a:p>
            <a:endParaRPr lang="ru-RU" sz="2600" dirty="0"/>
          </a:p>
        </p:txBody>
      </p:sp>
      <p:pic>
        <p:nvPicPr>
          <p:cNvPr id="2050" name="Picture 2" descr="http://upload.wikimedia.org/wikipedia/commons/f/f6/Moon_Earth_Comparison.pn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38" y="0"/>
            <a:ext cx="4757162" cy="33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95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79" y="1052736"/>
            <a:ext cx="4860032" cy="48245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Основными оболочками земного шара </a:t>
            </a:r>
            <a:r>
              <a:rPr lang="ru-RU" sz="2000" dirty="0" err="1" smtClean="0"/>
              <a:t>яв-ляются</a:t>
            </a:r>
            <a:r>
              <a:rPr lang="ru-RU" sz="2000" dirty="0" smtClean="0"/>
              <a:t> атмосфера, гидросфера и лито-сфера. Атмосферой обладает </a:t>
            </a:r>
            <a:r>
              <a:rPr lang="ru-RU" sz="2000" dirty="0" err="1" smtClean="0"/>
              <a:t>большин-ство</a:t>
            </a:r>
            <a:r>
              <a:rPr lang="ru-RU" sz="2000" dirty="0" smtClean="0"/>
              <a:t> больших планет Солнечной системы, твердая оболочка характерна для планет земной группы, спутников и астероидов. Гидросфера Земли – уникальное явление в Солнечной системе, никакая другая из известных планет ею не располагает. 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0" y="3933056"/>
            <a:ext cx="8210872" cy="151216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Вода в жидком виде может существовать только при определенных </a:t>
            </a:r>
            <a:r>
              <a:rPr lang="ru-RU" sz="2000" dirty="0" err="1" smtClean="0"/>
              <a:t>значе-ниях</a:t>
            </a:r>
            <a:r>
              <a:rPr lang="ru-RU" sz="2000" dirty="0" smtClean="0"/>
              <a:t> </a:t>
            </a:r>
            <a:r>
              <a:rPr lang="ru-RU" sz="2000" dirty="0"/>
              <a:t>давления и температуры газовой среды. На других телах Солнечной системы вода встречается главным образом в твердой фазе: в виде снега, инея и льда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29264" cy="792088"/>
          </a:xfrm>
        </p:spPr>
        <p:txBody>
          <a:bodyPr/>
          <a:lstStyle/>
          <a:p>
            <a:r>
              <a:rPr lang="ru-RU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Земля</a:t>
            </a:r>
            <a:endParaRPr lang="ru-RU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103" name="Picture 31" descr="http://x-mars.ru/wp-content/uploads/2009/02/mars_nparea-pia00161_modest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40" y="260648"/>
            <a:ext cx="3068961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4163888" cy="3384376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/>
              <a:t>На протяжении миллиардов лет су-</a:t>
            </a:r>
            <a:r>
              <a:rPr lang="ru-RU" sz="1900" dirty="0" err="1" smtClean="0"/>
              <a:t>ществования</a:t>
            </a:r>
            <a:r>
              <a:rPr lang="ru-RU" sz="1900" dirty="0" smtClean="0"/>
              <a:t> Земли в твердом теле планеты происходили процессы, су-</a:t>
            </a:r>
            <a:r>
              <a:rPr lang="ru-RU" sz="1900" dirty="0" err="1" smtClean="0"/>
              <a:t>щественно</a:t>
            </a:r>
            <a:r>
              <a:rPr lang="ru-RU" sz="1900" dirty="0" smtClean="0"/>
              <a:t> изменившие </a:t>
            </a:r>
            <a:r>
              <a:rPr lang="ru-RU" sz="1900" dirty="0" err="1" smtClean="0"/>
              <a:t>первона-чальный</a:t>
            </a:r>
            <a:r>
              <a:rPr lang="ru-RU" sz="1900" dirty="0" smtClean="0"/>
              <a:t> состав вещества и его рас-</a:t>
            </a:r>
            <a:r>
              <a:rPr lang="ru-RU" sz="1900" dirty="0" err="1" smtClean="0"/>
              <a:t>пределения</a:t>
            </a:r>
            <a:r>
              <a:rPr lang="ru-RU" sz="1900" dirty="0" smtClean="0"/>
              <a:t> в литосфере. В </a:t>
            </a:r>
            <a:r>
              <a:rPr lang="ru-RU" sz="1900" dirty="0" err="1" smtClean="0"/>
              <a:t>резуль</a:t>
            </a:r>
            <a:r>
              <a:rPr lang="ru-RU" sz="1900" dirty="0" smtClean="0"/>
              <a:t>-тате легкие соединения оказались наверху и образовали кору Земли, а более тяжелые остались в цент-</a:t>
            </a:r>
            <a:r>
              <a:rPr lang="ru-RU" sz="1900" dirty="0" err="1" smtClean="0"/>
              <a:t>ральной</a:t>
            </a:r>
            <a:r>
              <a:rPr lang="ru-RU" sz="1900" dirty="0" smtClean="0"/>
              <a:t> части – ядре.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79512" y="4005064"/>
            <a:ext cx="7922840" cy="2320311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/>
              <a:t>Толщина коры относительно невелика и меняется от 4-10 км под океанами до 30-70 км под материками. Мантия находится в среднем на глубине от 35 до 2890 км. Радиус ядра составляет примерно половину радиуса планеты, причем во внешней части вещество находится в жидком состоянии, а во внутреннем – в твердом. Плотность вещества по мере удаления от центра земли уменьшается от 13,1 г/см</a:t>
            </a:r>
            <a:r>
              <a:rPr lang="en-US" sz="1900" dirty="0" smtClean="0"/>
              <a:t>^3</a:t>
            </a:r>
            <a:r>
              <a:rPr lang="ru-RU" sz="1900" dirty="0" smtClean="0"/>
              <a:t> </a:t>
            </a:r>
            <a:r>
              <a:rPr lang="ru-RU" sz="1900" dirty="0"/>
              <a:t>(в ядре</a:t>
            </a:r>
            <a:r>
              <a:rPr lang="ru-RU" sz="1900" dirty="0" smtClean="0"/>
              <a:t>) до 2,2 г/см</a:t>
            </a:r>
            <a:r>
              <a:rPr lang="en-US" sz="1900" dirty="0" smtClean="0"/>
              <a:t>^3</a:t>
            </a:r>
            <a:r>
              <a:rPr lang="ru-RU" sz="1900" dirty="0"/>
              <a:t> </a:t>
            </a:r>
            <a:r>
              <a:rPr lang="ru-RU" sz="1900" dirty="0" smtClean="0"/>
              <a:t>(в коре).</a:t>
            </a:r>
            <a:endParaRPr lang="en-US" sz="19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4623"/>
            <a:ext cx="8210872" cy="648073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Литосфера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098" name="Picture 2" descr="http://www.edinetcorp.narod.ru/zemlst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770"/>
            <a:ext cx="37297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6768752" cy="49685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Атмосфера рассеивает и поглощает солнечное излучение, она во многом определяет тепловой баланс планеты благодаря парни-</a:t>
            </a:r>
            <a:r>
              <a:rPr lang="ru-RU" sz="1800" dirty="0" err="1" smtClean="0"/>
              <a:t>ковому</a:t>
            </a:r>
            <a:r>
              <a:rPr lang="ru-RU" sz="1800" dirty="0" smtClean="0"/>
              <a:t> эффекту. Так, нагретая солнечным излучением поверхность суши и океана земли сама излучает инфракрасное излучение. Оно поглощается углекислым газом и парами воды земной атмосферы, которая тем самым удерживает тепло. Чем плотнее атмосфера планеты и чем больше в ней содержится углекислого газа и водяных паров, тем сильнее проявляется парниковый эффект и меньше амплитуда изменения температуры от дня к ночи.</a:t>
            </a:r>
          </a:p>
          <a:p>
            <a:pPr algn="just"/>
            <a:r>
              <a:rPr lang="ru-RU" sz="1800" dirty="0" smtClean="0"/>
              <a:t>Нижний слой атмосферы, который называется тропосферой, в средних широтах имеет высоту 10—12 км, а в экваториальных –</a:t>
            </a:r>
            <a:r>
              <a:rPr lang="ru-RU" sz="1800" dirty="0"/>
              <a:t> </a:t>
            </a:r>
            <a:r>
              <a:rPr lang="ru-RU" sz="1800" dirty="0" smtClean="0"/>
              <a:t>16—17 км. В тропосфере содержится более 90% всей массы атмосферы и практически все </a:t>
            </a:r>
            <a:r>
              <a:rPr lang="ru-RU" sz="1800" smtClean="0"/>
              <a:t>водяные </a:t>
            </a:r>
            <a:r>
              <a:rPr lang="ru-RU" sz="1800" smtClean="0"/>
              <a:t>пары</a:t>
            </a:r>
            <a:r>
              <a:rPr lang="ru-RU" sz="1800" dirty="0" smtClean="0"/>
              <a:t>. Именно здесь происходят явления, которые определяют погоду. По мере удаления от земной поверхности </a:t>
            </a:r>
            <a:r>
              <a:rPr lang="ru-RU" sz="1800" dirty="0" smtClean="0"/>
              <a:t>температура </a:t>
            </a:r>
            <a:r>
              <a:rPr lang="ru-RU" sz="1800" dirty="0" smtClean="0"/>
              <a:t>снижается и на верхней границе тропосферы составляет в </a:t>
            </a:r>
            <a:r>
              <a:rPr lang="ru-RU" sz="1800" dirty="0" smtClean="0"/>
              <a:t>среднем </a:t>
            </a:r>
            <a:r>
              <a:rPr lang="ru-RU" sz="1800" dirty="0" smtClean="0"/>
              <a:t>-50 °С.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96808" cy="576064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Атмосфера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122" name="Picture 2" descr="http://upload.wikimedia.org/wikipedia/commons/thumb/3/32/Atmosphere_layers-ru.svg/120px-Atmosphere_layers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03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5760640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/>
              <a:t>Над тропосферой до высоты 50—55 км простирается стратосфера, в которой на-</a:t>
            </a:r>
            <a:r>
              <a:rPr lang="ru-RU" sz="1900" dirty="0" err="1" smtClean="0"/>
              <a:t>ходится</a:t>
            </a:r>
            <a:r>
              <a:rPr lang="ru-RU" sz="1900" dirty="0" smtClean="0"/>
              <a:t> слой озона. Здесь, начиная от 25 км, температура атмосферы растет за счет поглощения озоном ультрафиолетового излучения. Выше –</a:t>
            </a:r>
            <a:r>
              <a:rPr lang="ru-RU" sz="1900" dirty="0"/>
              <a:t> </a:t>
            </a:r>
            <a:r>
              <a:rPr lang="ru-RU" sz="1900" dirty="0" smtClean="0"/>
              <a:t>в мезосфере –</a:t>
            </a:r>
            <a:r>
              <a:rPr lang="ru-RU" sz="1900" dirty="0"/>
              <a:t> </a:t>
            </a:r>
            <a:r>
              <a:rPr lang="ru-RU" sz="1900" dirty="0" smtClean="0"/>
              <a:t>температура снова уменьшается и на высоте около 75 км достигает абсолютного минимума -90 °С.</a:t>
            </a:r>
          </a:p>
          <a:p>
            <a:pPr algn="just"/>
            <a:r>
              <a:rPr lang="ru-RU" sz="1900" dirty="0" smtClean="0"/>
              <a:t>Плотность атмосферы с высотой уменьшается: на высоте 6 км она вдвое меньше, чем у поверхности, а на высоте порядка 100 км в миллион раз меньше. Примерно до этих высот состав атмосферы остается неизменным –</a:t>
            </a:r>
            <a:r>
              <a:rPr lang="ru-RU" sz="1900" dirty="0"/>
              <a:t> </a:t>
            </a:r>
            <a:r>
              <a:rPr lang="ru-RU" sz="1900" dirty="0" smtClean="0"/>
              <a:t>смесь газов, получившая название воздуха. На высоте 100 км находится так называемая линия Кармана</a:t>
            </a:r>
            <a:r>
              <a:rPr lang="ru-RU" sz="1900" dirty="0"/>
              <a:t>, которая условно принимается в качестве границы между атмосферой </a:t>
            </a:r>
            <a:r>
              <a:rPr lang="ru-RU" sz="1900" dirty="0" smtClean="0"/>
              <a:t>Земли</a:t>
            </a:r>
            <a:r>
              <a:rPr lang="ru-RU" sz="1900" dirty="0"/>
              <a:t> </a:t>
            </a:r>
            <a:r>
              <a:rPr lang="ru-RU" sz="1900" dirty="0" smtClean="0"/>
              <a:t>и космосом.</a:t>
            </a:r>
          </a:p>
          <a:p>
            <a:pPr algn="just"/>
            <a:r>
              <a:rPr lang="ru-RU" sz="1900" dirty="0" smtClean="0"/>
              <a:t>На больших высотах, в термосфере (85—690 км) состав атмосферы существенно меняется. Основными её компонентами становятся гелий и водород. За счет </a:t>
            </a:r>
            <a:r>
              <a:rPr lang="ru-RU" sz="1900" dirty="0" err="1" smtClean="0"/>
              <a:t>пог</a:t>
            </a:r>
            <a:r>
              <a:rPr lang="ru-RU" sz="1900" dirty="0" smtClean="0"/>
              <a:t>-лощения ультрафиолетового излучения Солнца температура значительно </a:t>
            </a:r>
            <a:r>
              <a:rPr lang="ru-RU" sz="1900" dirty="0" err="1" smtClean="0"/>
              <a:t>возрас</a:t>
            </a:r>
            <a:r>
              <a:rPr lang="ru-RU" sz="1900" dirty="0" smtClean="0"/>
              <a:t>-тает (до 1500 °С на высоте 600 км). Поглощение излучения вызывает диссоциацию молекул и атомов с образованием свободных электронов.</a:t>
            </a:r>
          </a:p>
          <a:p>
            <a:pPr algn="just"/>
            <a:r>
              <a:rPr lang="ru-RU" sz="1900" dirty="0" smtClean="0"/>
              <a:t>Самый внешний слой атмосферы называется экзосферой, откуда нейтральные частицы могут беспрепятственно ускользать в космическое пространство.</a:t>
            </a:r>
          </a:p>
        </p:txBody>
      </p:sp>
    </p:spTree>
    <p:extLst>
      <p:ext uri="{BB962C8B-B14F-4D97-AF65-F5344CB8AC3E}">
        <p14:creationId xmlns:p14="http://schemas.microsoft.com/office/powerpoint/2010/main" val="182708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3733800" cy="3816424"/>
          </a:xfrm>
        </p:spPr>
        <p:txBody>
          <a:bodyPr/>
          <a:lstStyle/>
          <a:p>
            <a:pPr algn="just"/>
            <a:r>
              <a:rPr lang="ru-RU" dirty="0" smtClean="0"/>
              <a:t>По своей природе Луна относится к телам планетного типа. Её радиус составляет около 1700 км, масса в 81 раз меньше земной, а средняя плотность примерно 3,34 г/см</a:t>
            </a:r>
            <a:r>
              <a:rPr lang="en-US" dirty="0" smtClean="0"/>
              <a:t>^3</a:t>
            </a:r>
            <a:r>
              <a:rPr lang="ru-RU" dirty="0" smtClean="0"/>
              <a:t>. Не-смотря на общность происхождения природа Луны существенно </a:t>
            </a:r>
            <a:r>
              <a:rPr lang="ru-RU" dirty="0" err="1" smtClean="0"/>
              <a:t>отли</a:t>
            </a:r>
            <a:r>
              <a:rPr lang="ru-RU" dirty="0" smtClean="0"/>
              <a:t>-чается от земной. Из-за того, что сила тяжести на поверхности Луны в 6 раз меньше, чем на поверхности Земли, молекулам газа гораздо лег-че покинуть Луну. Луна не имеет так же заметного магнитного поля.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07504" y="4293096"/>
            <a:ext cx="8138864" cy="1709936"/>
          </a:xfrm>
        </p:spPr>
        <p:txBody>
          <a:bodyPr/>
          <a:lstStyle/>
          <a:p>
            <a:pPr algn="just"/>
            <a:r>
              <a:rPr lang="ru-RU" dirty="0" smtClean="0"/>
              <a:t>Медленное вращение вокруг оси приводит к тому, что в течение дня поверхность Луны нагревается до +140 °С, а в течение ночи остывает до -170 °С. Из-за отсутствия атмосферы лунная поверхность подвержена непосредственному воздействию всех видов излучения, а также постоянной «бомбардировке» метеоритами и более мелкими частицами – микрометеоритами, которые падают на неё с космическими скоростями (десятки километров в секунду).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4800" cy="724942"/>
          </a:xfrm>
        </p:spPr>
        <p:txBody>
          <a:bodyPr/>
          <a:lstStyle/>
          <a:p>
            <a:r>
              <a:rPr lang="ru-RU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луна</a:t>
            </a:r>
            <a:endParaRPr lang="ru-RU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170" name="Picture 2" descr="http://www.sistemasolnca.ru/images/stories/60%20poverxnost%20lun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397443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545435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Даже невооруженным глазом видно, что на Луне есть светлые области – материки и более темные – моря. Они отличаются не только по </a:t>
            </a:r>
            <a:r>
              <a:rPr lang="ru-RU" sz="2200" dirty="0" err="1" smtClean="0"/>
              <a:t>внеш</a:t>
            </a:r>
            <a:r>
              <a:rPr lang="ru-RU" sz="2200" dirty="0" smtClean="0"/>
              <a:t>-нему виду, но также по рельефу, геологической истории и химическому составу покрывающего их вещества. Самая крупная равнина получила название Океан Бурь.</a:t>
            </a:r>
          </a:p>
          <a:p>
            <a:pPr algn="just"/>
            <a:r>
              <a:rPr lang="ru-RU" sz="2200" dirty="0" smtClean="0"/>
              <a:t>Наиболее характерными формами рельефа Луны являются кратеры самого различного размера. Они получили имена в честь известных ученых – Коперника, Кеплера, Птолемея и др. При наблюдении с Земли в телескоп можно различить кратеры диаметром не менее 1 км. Их насчитывается около 300 тыс. </a:t>
            </a:r>
          </a:p>
          <a:p>
            <a:pPr algn="just"/>
            <a:r>
              <a:rPr lang="ru-RU" sz="2200" dirty="0" smtClean="0"/>
              <a:t>Кратеры образуются при падении на Луну тел из космического прост-</a:t>
            </a:r>
            <a:r>
              <a:rPr lang="ru-RU" sz="2200" dirty="0" err="1" smtClean="0"/>
              <a:t>ранства</a:t>
            </a:r>
            <a:r>
              <a:rPr lang="ru-RU" sz="2200" dirty="0" smtClean="0"/>
              <a:t>. При ударе о поверхность Луны этих тел, обладающих </a:t>
            </a:r>
            <a:r>
              <a:rPr lang="ru-RU" sz="2200" dirty="0" err="1" smtClean="0"/>
              <a:t>значи</a:t>
            </a:r>
            <a:r>
              <a:rPr lang="ru-RU" sz="2200" dirty="0" smtClean="0"/>
              <a:t>-тельной кинетической энергией, происходит взрыв. В результате </a:t>
            </a:r>
            <a:r>
              <a:rPr lang="ru-RU" sz="2200" dirty="0" err="1" smtClean="0"/>
              <a:t>разру-шается</a:t>
            </a:r>
            <a:r>
              <a:rPr lang="ru-RU" sz="2200" dirty="0" smtClean="0"/>
              <a:t> и само тело, и лунные породы, их обломки и пыль разлетаются во все стороны, а на месте взрыва образуется углубление – кратер.</a:t>
            </a:r>
          </a:p>
        </p:txBody>
      </p:sp>
    </p:spTree>
    <p:extLst>
      <p:ext uri="{BB962C8B-B14F-4D97-AF65-F5344CB8AC3E}">
        <p14:creationId xmlns:p14="http://schemas.microsoft.com/office/powerpoint/2010/main" val="2966305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5382344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/>
              <a:t>Американские корабли «Аполлон» и советские автоматические станции доставили на Землю около 400 кг образцов лунных пород, которые были подвергнуты детальному химическому анализу в лабораторных условиях на Земле. Породы Луны похожи на земные изверженные породы, но обеднены по сравнению с ними летучими элементами, железом и водой. Набор минералов в их составе оказался беднее (около 50), чем в земных породах, где содержится более 2000 минералов. В лунных породах преобладают силикаты и оксиды. Никаких признаков жизни даже в виде микроорганизмов или органических соединений на Луне не обнаружено.</a:t>
            </a:r>
          </a:p>
          <a:p>
            <a:pPr algn="just"/>
            <a:r>
              <a:rPr lang="ru-RU" sz="2300" dirty="0" smtClean="0"/>
              <a:t>На Луне происходит большое число землетрясений, однако все они слабы – их сейсмическая энергия в миллиард раз меньше, чем на Земле. Регистрация сейсмических колебаний позволила уточнить внутреннее строение Луны. Оказалось, что лунная кора </a:t>
            </a:r>
            <a:r>
              <a:rPr lang="ru-RU" sz="2300" dirty="0" err="1" smtClean="0"/>
              <a:t>значитель</a:t>
            </a:r>
            <a:r>
              <a:rPr lang="ru-RU" sz="2300" dirty="0" smtClean="0"/>
              <a:t>-но толще земной: от 60 до 100 км.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904288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381</TotalTime>
  <Words>1169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Система земля – луна</vt:lpstr>
      <vt:lpstr>Презентация PowerPoint</vt:lpstr>
      <vt:lpstr>Земля</vt:lpstr>
      <vt:lpstr>Литосфера</vt:lpstr>
      <vt:lpstr>Атмосфера</vt:lpstr>
      <vt:lpstr>Презентация PowerPoint</vt:lpstr>
      <vt:lpstr>луна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30</cp:revision>
  <dcterms:created xsi:type="dcterms:W3CDTF">2014-04-09T08:36:03Z</dcterms:created>
  <dcterms:modified xsi:type="dcterms:W3CDTF">2014-04-10T12:56:04Z</dcterms:modified>
</cp:coreProperties>
</file>