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74" r:id="rId11"/>
    <p:sldId id="269" r:id="rId12"/>
    <p:sldId id="272" r:id="rId13"/>
    <p:sldId id="270" r:id="rId14"/>
    <p:sldId id="271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75" autoAdjust="0"/>
  </p:normalViewPr>
  <p:slideViewPr>
    <p:cSldViewPr>
      <p:cViewPr varScale="1">
        <p:scale>
          <a:sx n="103" d="100"/>
          <a:sy n="103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ЧИСЛЕННОЕ ИНТЕГРИРОВАНИЕ</a:t>
            </a: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4714884"/>
            <a:ext cx="4543412" cy="16002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Преподаватель факультета информационных технологий: Горбачева Н.М.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>
            <a:normAutofit fontScale="90000"/>
          </a:bodyPr>
          <a:lstStyle/>
          <a:p>
            <a:r>
              <a:rPr lang="ru-RU" sz="2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Вычислим значения подынтегральной функции в точках деления: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214424"/>
          <a:ext cx="7772400" cy="4665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88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400" i="1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ru-RU" sz="2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ru-RU" sz="2400" i="1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ru-RU" sz="2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8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8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8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8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8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8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8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8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8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8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8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>
            <a:normAutofit fontScale="90000"/>
          </a:bodyPr>
          <a:lstStyle/>
          <a:p>
            <a:r>
              <a:rPr lang="ru-RU" sz="2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Вычислим значения подынтегральной функции в точках деления: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214424"/>
          <a:ext cx="7772400" cy="4665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88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400" i="1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ru-RU" sz="2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ru-RU" sz="2400" i="1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ru-RU" sz="2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8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1,4142</a:t>
                      </a:r>
                    </a:p>
                  </a:txBody>
                  <a:tcPr marL="68580" marR="68580" marT="0" marB="0" anchor="b"/>
                </a:tc>
              </a:tr>
              <a:tr h="388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1,4509</a:t>
                      </a:r>
                    </a:p>
                  </a:txBody>
                  <a:tcPr marL="68580" marR="68580" marT="0" marB="0" anchor="b"/>
                </a:tc>
              </a:tr>
              <a:tr h="388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1,4904</a:t>
                      </a:r>
                    </a:p>
                  </a:txBody>
                  <a:tcPr marL="68580" marR="68580" marT="0" marB="0" anchor="b"/>
                </a:tc>
              </a:tr>
              <a:tr h="388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1,5329</a:t>
                      </a:r>
                    </a:p>
                  </a:txBody>
                  <a:tcPr marL="68580" marR="68580" marT="0" marB="0" anchor="b"/>
                </a:tc>
              </a:tr>
              <a:tr h="388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1,5786</a:t>
                      </a:r>
                    </a:p>
                  </a:txBody>
                  <a:tcPr marL="68580" marR="68580" marT="0" marB="0" anchor="b"/>
                </a:tc>
              </a:tr>
              <a:tr h="388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1,6275</a:t>
                      </a:r>
                    </a:p>
                  </a:txBody>
                  <a:tcPr marL="68580" marR="68580" marT="0" marB="0" anchor="b"/>
                </a:tc>
              </a:tr>
              <a:tr h="388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1,6799</a:t>
                      </a:r>
                    </a:p>
                  </a:txBody>
                  <a:tcPr marL="68580" marR="68580" marT="0" marB="0" anchor="b"/>
                </a:tc>
              </a:tr>
              <a:tr h="388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1,7360</a:t>
                      </a:r>
                    </a:p>
                  </a:txBody>
                  <a:tcPr marL="68580" marR="68580" marT="0" marB="0" anchor="b"/>
                </a:tc>
              </a:tr>
              <a:tr h="388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1,7960</a:t>
                      </a:r>
                    </a:p>
                  </a:txBody>
                  <a:tcPr marL="68580" marR="68580" marT="0" marB="0" anchor="b"/>
                </a:tc>
              </a:tr>
              <a:tr h="388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1,8600</a:t>
                      </a:r>
                    </a:p>
                  </a:txBody>
                  <a:tcPr marL="68580" marR="68580" marT="0" marB="0" anchor="b"/>
                </a:tc>
              </a:tr>
              <a:tr h="388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1,9283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Вычислим производные функции средствами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MathCad</a:t>
            </a:r>
            <a:endParaRPr lang="ru-RU" sz="2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714488"/>
            <a:ext cx="7286676" cy="421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прямоугольников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1785918" y="1500174"/>
          <a:ext cx="5214974" cy="1285884"/>
        </p:xfrm>
        <a:graphic>
          <a:graphicData uri="http://schemas.openxmlformats.org/presentationml/2006/ole">
            <p:oleObj spid="_x0000_s31746" name="Формула" r:id="rId3" imgW="2031840" imgH="507960" progId="Equation.3">
              <p:embed/>
            </p:oleObj>
          </a:graphicData>
        </a:graphic>
      </p:graphicFrame>
      <p:graphicFrame>
        <p:nvGraphicFramePr>
          <p:cNvPr id="6" name="Содержимое 3"/>
          <p:cNvGraphicFramePr>
            <a:graphicFrameLocks noChangeAspect="1"/>
          </p:cNvGraphicFramePr>
          <p:nvPr/>
        </p:nvGraphicFramePr>
        <p:xfrm>
          <a:off x="1755775" y="4572000"/>
          <a:ext cx="5386388" cy="911225"/>
        </p:xfrm>
        <a:graphic>
          <a:graphicData uri="http://schemas.openxmlformats.org/presentationml/2006/ole">
            <p:oleObj spid="_x0000_s31748" name="Формула" r:id="rId4" imgW="1879560" imgH="431640" progId="Equation.3">
              <p:embed/>
            </p:oleObj>
          </a:graphicData>
        </a:graphic>
      </p:graphicFrame>
      <p:graphicFrame>
        <p:nvGraphicFramePr>
          <p:cNvPr id="7" name="Содержимое 3"/>
          <p:cNvGraphicFramePr>
            <a:graphicFrameLocks noChangeAspect="1"/>
          </p:cNvGraphicFramePr>
          <p:nvPr/>
        </p:nvGraphicFramePr>
        <p:xfrm>
          <a:off x="1643042" y="3000372"/>
          <a:ext cx="5643602" cy="1285884"/>
        </p:xfrm>
        <a:graphic>
          <a:graphicData uri="http://schemas.openxmlformats.org/presentationml/2006/ole">
            <p:oleObj spid="_x0000_s31749" name="Формула" r:id="rId5" imgW="203184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7772400" cy="774720"/>
          </a:xfrm>
        </p:spPr>
        <p:txBody>
          <a:bodyPr/>
          <a:lstStyle/>
          <a:p>
            <a:r>
              <a:rPr lang="ru-RU" dirty="0" smtClean="0"/>
              <a:t>Формула трапеций</a:t>
            </a:r>
            <a:endParaRPr lang="ru-RU" dirty="0"/>
          </a:p>
        </p:txBody>
      </p:sp>
      <p:graphicFrame>
        <p:nvGraphicFramePr>
          <p:cNvPr id="6" name="Содержимое 3"/>
          <p:cNvGraphicFramePr>
            <a:graphicFrameLocks noChangeAspect="1"/>
          </p:cNvGraphicFramePr>
          <p:nvPr/>
        </p:nvGraphicFramePr>
        <p:xfrm>
          <a:off x="928662" y="5429264"/>
          <a:ext cx="6697663" cy="939800"/>
        </p:xfrm>
        <a:graphic>
          <a:graphicData uri="http://schemas.openxmlformats.org/presentationml/2006/ole">
            <p:oleObj spid="_x0000_s32771" name="Формула" r:id="rId3" imgW="2336760" imgH="444240" progId="Equation.3">
              <p:embed/>
            </p:oleObj>
          </a:graphicData>
        </a:graphic>
      </p:graphicFrame>
      <p:graphicFrame>
        <p:nvGraphicFramePr>
          <p:cNvPr id="32772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928662" y="1142984"/>
          <a:ext cx="4754562" cy="1181100"/>
        </p:xfrm>
        <a:graphic>
          <a:graphicData uri="http://schemas.openxmlformats.org/presentationml/2006/ole">
            <p:oleObj spid="_x0000_s32772" name="Формула" r:id="rId4" imgW="2044440" imgH="507960" progId="Equation.3">
              <p:embed/>
            </p:oleObj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928662" y="3429000"/>
            <a:ext cx="7772400" cy="77472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Формула Симпсона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Содержимое 3"/>
          <p:cNvGraphicFramePr>
            <a:graphicFrameLocks noChangeAspect="1"/>
          </p:cNvGraphicFramePr>
          <p:nvPr/>
        </p:nvGraphicFramePr>
        <p:xfrm>
          <a:off x="1028700" y="4214813"/>
          <a:ext cx="4841875" cy="1181100"/>
        </p:xfrm>
        <a:graphic>
          <a:graphicData uri="http://schemas.openxmlformats.org/presentationml/2006/ole">
            <p:oleObj spid="_x0000_s32773" name="Формула" r:id="rId5" imgW="2082600" imgH="507960" progId="Equation.3">
              <p:embed/>
            </p:oleObj>
          </a:graphicData>
        </a:graphic>
      </p:graphicFrame>
      <p:graphicFrame>
        <p:nvGraphicFramePr>
          <p:cNvPr id="9" name="Содержимое 3"/>
          <p:cNvGraphicFramePr>
            <a:graphicFrameLocks noChangeAspect="1"/>
          </p:cNvGraphicFramePr>
          <p:nvPr/>
        </p:nvGraphicFramePr>
        <p:xfrm>
          <a:off x="930275" y="2428875"/>
          <a:ext cx="5824538" cy="939800"/>
        </p:xfrm>
        <a:graphic>
          <a:graphicData uri="http://schemas.openxmlformats.org/presentationml/2006/ole">
            <p:oleObj spid="_x0000_s32774" name="Формула" r:id="rId6" imgW="20318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357298"/>
            <a:ext cx="7772400" cy="78581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Вычислите определенные интегралы: </a:t>
            </a:r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3143240" y="2214553"/>
          <a:ext cx="2714644" cy="1296573"/>
        </p:xfrm>
        <a:graphic>
          <a:graphicData uri="http://schemas.openxmlformats.org/presentationml/2006/ole">
            <p:oleObj spid="_x0000_s34818" name="Формула" r:id="rId3" imgW="545760" imgH="507960" progId="Equation.3">
              <p:embed/>
            </p:oleObj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/>
        </p:nvGraphicFramePr>
        <p:xfrm>
          <a:off x="3143240" y="3643314"/>
          <a:ext cx="2357454" cy="1035376"/>
        </p:xfrm>
        <a:graphic>
          <a:graphicData uri="http://schemas.openxmlformats.org/presentationml/2006/ole">
            <p:oleObj spid="_x0000_s34820" name="Формула" r:id="rId4" imgW="711000" imgH="507960" progId="Equation.3">
              <p:embed/>
            </p:oleObj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/>
        </p:nvGraphicFramePr>
        <p:xfrm>
          <a:off x="3286116" y="5143511"/>
          <a:ext cx="2357454" cy="1019713"/>
        </p:xfrm>
        <a:graphic>
          <a:graphicData uri="http://schemas.openxmlformats.org/presentationml/2006/ole">
            <p:oleObj spid="_x0000_s34821" name="Формула" r:id="rId5" imgW="74916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Формула Ньютона-Лейбница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2571736" y="928688"/>
          <a:ext cx="4143404" cy="1142990"/>
        </p:xfrm>
        <a:graphic>
          <a:graphicData uri="http://schemas.openxmlformats.org/presentationml/2006/ole">
            <p:oleObj spid="_x0000_s1026" name="Формула" r:id="rId3" imgW="1460160" imgH="507960" progId="Equation.3">
              <p:embed/>
            </p:oleObj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785786" y="5347527"/>
            <a:ext cx="7795901" cy="1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-424180" y="3888187"/>
            <a:ext cx="3514093" cy="1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22556" y="5407088"/>
            <a:ext cx="341925" cy="307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1" name="Полилиния 10"/>
          <p:cNvSpPr/>
          <p:nvPr/>
        </p:nvSpPr>
        <p:spPr>
          <a:xfrm>
            <a:off x="1649283" y="2477502"/>
            <a:ext cx="6667044" cy="2393008"/>
          </a:xfrm>
          <a:custGeom>
            <a:avLst/>
            <a:gdLst>
              <a:gd name="connsiteX0" fmla="*/ 0 w 6964680"/>
              <a:gd name="connsiteY0" fmla="*/ 2758440 h 2870200"/>
              <a:gd name="connsiteX1" fmla="*/ 640080 w 6964680"/>
              <a:gd name="connsiteY1" fmla="*/ 2697480 h 2870200"/>
              <a:gd name="connsiteX2" fmla="*/ 1356360 w 6964680"/>
              <a:gd name="connsiteY2" fmla="*/ 1722120 h 2870200"/>
              <a:gd name="connsiteX3" fmla="*/ 4053840 w 6964680"/>
              <a:gd name="connsiteY3" fmla="*/ 1615440 h 2870200"/>
              <a:gd name="connsiteX4" fmla="*/ 5273040 w 6964680"/>
              <a:gd name="connsiteY4" fmla="*/ 259080 h 2870200"/>
              <a:gd name="connsiteX5" fmla="*/ 6918960 w 6964680"/>
              <a:gd name="connsiteY5" fmla="*/ 60960 h 2870200"/>
              <a:gd name="connsiteX6" fmla="*/ 6918960 w 6964680"/>
              <a:gd name="connsiteY6" fmla="*/ 60960 h 2870200"/>
              <a:gd name="connsiteX7" fmla="*/ 6918960 w 6964680"/>
              <a:gd name="connsiteY7" fmla="*/ 60960 h 2870200"/>
              <a:gd name="connsiteX8" fmla="*/ 6964680 w 6964680"/>
              <a:gd name="connsiteY8" fmla="*/ 30480 h 287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64680" h="2870200">
                <a:moveTo>
                  <a:pt x="0" y="2758440"/>
                </a:moveTo>
                <a:cubicBezTo>
                  <a:pt x="207010" y="2814320"/>
                  <a:pt x="414020" y="2870200"/>
                  <a:pt x="640080" y="2697480"/>
                </a:cubicBezTo>
                <a:cubicBezTo>
                  <a:pt x="866140" y="2524760"/>
                  <a:pt x="787400" y="1902460"/>
                  <a:pt x="1356360" y="1722120"/>
                </a:cubicBezTo>
                <a:cubicBezTo>
                  <a:pt x="1925320" y="1541780"/>
                  <a:pt x="3401060" y="1859280"/>
                  <a:pt x="4053840" y="1615440"/>
                </a:cubicBezTo>
                <a:cubicBezTo>
                  <a:pt x="4706620" y="1371600"/>
                  <a:pt x="4795520" y="518160"/>
                  <a:pt x="5273040" y="259080"/>
                </a:cubicBezTo>
                <a:cubicBezTo>
                  <a:pt x="5750560" y="0"/>
                  <a:pt x="6918960" y="60960"/>
                  <a:pt x="6918960" y="60960"/>
                </a:cubicBezTo>
                <a:lnTo>
                  <a:pt x="6918960" y="60960"/>
                </a:lnTo>
                <a:lnTo>
                  <a:pt x="6918960" y="60960"/>
                </a:lnTo>
                <a:lnTo>
                  <a:pt x="6964680" y="3048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1998681" y="4781650"/>
            <a:ext cx="1130995" cy="76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6292999" y="3947748"/>
            <a:ext cx="2799362" cy="15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58643" y="5407088"/>
            <a:ext cx="41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444917" y="5407088"/>
            <a:ext cx="341925" cy="307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487525" y="5407088"/>
            <a:ext cx="41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872059" y="2071678"/>
            <a:ext cx="683851" cy="307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y=f(x)</a:t>
            </a:r>
            <a:endParaRPr lang="ru-RU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857224" y="200024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</a:t>
            </a:r>
            <a:endParaRPr lang="ru-RU" dirty="0"/>
          </a:p>
        </p:txBody>
      </p:sp>
      <p:cxnSp>
        <p:nvCxnSpPr>
          <p:cNvPr id="33" name="Прямая соединительная линия 32"/>
          <p:cNvCxnSpPr>
            <a:stCxn id="11" idx="2"/>
          </p:cNvCxnSpPr>
          <p:nvPr/>
        </p:nvCxnSpPr>
        <p:spPr>
          <a:xfrm flipH="1">
            <a:off x="2571736" y="3913307"/>
            <a:ext cx="375943" cy="587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2393141" y="4036223"/>
            <a:ext cx="1285884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2786050" y="4071942"/>
            <a:ext cx="1500198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3464711" y="4179099"/>
            <a:ext cx="1428760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000496" y="4143380"/>
            <a:ext cx="1500198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4536281" y="3964785"/>
            <a:ext cx="1785950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4847196" y="3225242"/>
            <a:ext cx="2807194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5572132" y="3286124"/>
            <a:ext cx="2786082" cy="1357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6607983" y="4250537"/>
            <a:ext cx="1500198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Заголовок 1"/>
          <p:cNvSpPr txBox="1">
            <a:spLocks/>
          </p:cNvSpPr>
          <p:nvPr/>
        </p:nvSpPr>
        <p:spPr>
          <a:xfrm>
            <a:off x="714348" y="5929330"/>
            <a:ext cx="7772400" cy="654032"/>
          </a:xfrm>
          <a:prstGeom prst="rect">
            <a:avLst/>
          </a:prstGeom>
        </p:spPr>
        <p:txBody>
          <a:bodyPr bIns="91440" anchor="b" anchorCtr="0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latin typeface="+mj-lt"/>
                <a:ea typeface="+mj-ea"/>
                <a:cs typeface="+mj-cs"/>
              </a:rPr>
              <a:t>Геометрический смысл определенного интеграла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Численное интегрирование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00108"/>
            <a:ext cx="8329642" cy="5019692"/>
          </a:xfrm>
        </p:spPr>
        <p:txBody>
          <a:bodyPr>
            <a:normAutofit fontScale="92500" lnSpcReduction="20000"/>
          </a:bodyPr>
          <a:lstStyle/>
          <a:p>
            <a:pPr marL="0" indent="450850" algn="just">
              <a:buNone/>
            </a:pPr>
            <a:r>
              <a:rPr lang="ru-RU" b="1" i="1" dirty="0" smtClean="0"/>
              <a:t>Численное интегрирование</a:t>
            </a:r>
            <a:r>
              <a:rPr lang="ru-RU" b="1" dirty="0" smtClean="0"/>
              <a:t> </a:t>
            </a:r>
            <a:r>
              <a:rPr lang="ru-RU" dirty="0" smtClean="0"/>
              <a:t>– это область приближенных методов вычисления определенных интегралов. Существует множество методов численного интегрирования: формулы трапеций, Симпсона, Гаусса, </a:t>
            </a:r>
            <a:r>
              <a:rPr lang="ru-RU" dirty="0" err="1" smtClean="0"/>
              <a:t>Ньютона-Котеса</a:t>
            </a:r>
            <a:r>
              <a:rPr lang="ru-RU" dirty="0" smtClean="0"/>
              <a:t>, Чебышева и др. Формулы, используемые для приближенного вычисления интегралов, называются </a:t>
            </a:r>
            <a:r>
              <a:rPr lang="ru-RU" b="1" i="1" dirty="0" smtClean="0"/>
              <a:t>квадратурными формулами</a:t>
            </a:r>
            <a:r>
              <a:rPr lang="ru-RU" dirty="0" smtClean="0"/>
              <a:t>.</a:t>
            </a:r>
          </a:p>
          <a:p>
            <a:pPr marL="273050" indent="177800">
              <a:buNone/>
            </a:pPr>
            <a:r>
              <a:rPr lang="ru-RU" dirty="0" smtClean="0"/>
              <a:t>Пусть требуется вычислить определенный интеграл:</a:t>
            </a:r>
          </a:p>
          <a:p>
            <a:pPr>
              <a:buNone/>
            </a:pPr>
            <a:r>
              <a:rPr lang="ru-RU" dirty="0" smtClean="0"/>
              <a:t>          </a:t>
            </a:r>
          </a:p>
          <a:p>
            <a:pPr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где – </a:t>
            </a:r>
            <a:r>
              <a:rPr lang="en-US" i="1" dirty="0" smtClean="0"/>
              <a:t>f(x)</a:t>
            </a:r>
            <a:r>
              <a:rPr lang="en-US" dirty="0" smtClean="0"/>
              <a:t> </a:t>
            </a:r>
            <a:r>
              <a:rPr lang="ru-RU" dirty="0" smtClean="0"/>
              <a:t>подынтегральная функция, непрерывная на отрезке </a:t>
            </a:r>
            <a:r>
              <a:rPr lang="en-US" sz="3000" i="1" dirty="0" smtClean="0"/>
              <a:t>a </a:t>
            </a:r>
            <a:r>
              <a:rPr lang="en-US" sz="3000" i="1" dirty="0" smtClean="0">
                <a:sym typeface="Symbol"/>
              </a:rPr>
              <a:t> x  b</a:t>
            </a:r>
            <a:r>
              <a:rPr lang="ru-RU" dirty="0" smtClean="0"/>
              <a:t>.</a:t>
            </a:r>
          </a:p>
          <a:p>
            <a:pPr marL="0" indent="450850">
              <a:buNone/>
            </a:pPr>
            <a:r>
              <a:rPr lang="ru-RU" dirty="0" smtClean="0"/>
              <a:t>Задача численного интегрирования заключается в вычислении значения интеграла по ряду значений подынтегральной функции</a:t>
            </a:r>
          </a:p>
          <a:p>
            <a:endParaRPr lang="ru-RU" dirty="0"/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3073400" y="3500438"/>
          <a:ext cx="2641600" cy="857250"/>
        </p:xfrm>
        <a:graphic>
          <a:graphicData uri="http://schemas.openxmlformats.org/presentationml/2006/ole">
            <p:oleObj spid="_x0000_s18438" name="Формула" r:id="rId3" imgW="79992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Алгоритм численного интегрирования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785786" y="5347527"/>
            <a:ext cx="7795901" cy="1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-424180" y="3888187"/>
            <a:ext cx="3514093" cy="1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22556" y="5407088"/>
            <a:ext cx="341925" cy="307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1" name="Полилиния 10"/>
          <p:cNvSpPr/>
          <p:nvPr/>
        </p:nvSpPr>
        <p:spPr>
          <a:xfrm>
            <a:off x="1649283" y="2477502"/>
            <a:ext cx="6667044" cy="2393008"/>
          </a:xfrm>
          <a:custGeom>
            <a:avLst/>
            <a:gdLst>
              <a:gd name="connsiteX0" fmla="*/ 0 w 6964680"/>
              <a:gd name="connsiteY0" fmla="*/ 2758440 h 2870200"/>
              <a:gd name="connsiteX1" fmla="*/ 640080 w 6964680"/>
              <a:gd name="connsiteY1" fmla="*/ 2697480 h 2870200"/>
              <a:gd name="connsiteX2" fmla="*/ 1356360 w 6964680"/>
              <a:gd name="connsiteY2" fmla="*/ 1722120 h 2870200"/>
              <a:gd name="connsiteX3" fmla="*/ 4053840 w 6964680"/>
              <a:gd name="connsiteY3" fmla="*/ 1615440 h 2870200"/>
              <a:gd name="connsiteX4" fmla="*/ 5273040 w 6964680"/>
              <a:gd name="connsiteY4" fmla="*/ 259080 h 2870200"/>
              <a:gd name="connsiteX5" fmla="*/ 6918960 w 6964680"/>
              <a:gd name="connsiteY5" fmla="*/ 60960 h 2870200"/>
              <a:gd name="connsiteX6" fmla="*/ 6918960 w 6964680"/>
              <a:gd name="connsiteY6" fmla="*/ 60960 h 2870200"/>
              <a:gd name="connsiteX7" fmla="*/ 6918960 w 6964680"/>
              <a:gd name="connsiteY7" fmla="*/ 60960 h 2870200"/>
              <a:gd name="connsiteX8" fmla="*/ 6964680 w 6964680"/>
              <a:gd name="connsiteY8" fmla="*/ 30480 h 287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64680" h="2870200">
                <a:moveTo>
                  <a:pt x="0" y="2758440"/>
                </a:moveTo>
                <a:cubicBezTo>
                  <a:pt x="207010" y="2814320"/>
                  <a:pt x="414020" y="2870200"/>
                  <a:pt x="640080" y="2697480"/>
                </a:cubicBezTo>
                <a:cubicBezTo>
                  <a:pt x="866140" y="2524760"/>
                  <a:pt x="787400" y="1902460"/>
                  <a:pt x="1356360" y="1722120"/>
                </a:cubicBezTo>
                <a:cubicBezTo>
                  <a:pt x="1925320" y="1541780"/>
                  <a:pt x="3401060" y="1859280"/>
                  <a:pt x="4053840" y="1615440"/>
                </a:cubicBezTo>
                <a:cubicBezTo>
                  <a:pt x="4706620" y="1371600"/>
                  <a:pt x="4795520" y="518160"/>
                  <a:pt x="5273040" y="259080"/>
                </a:cubicBezTo>
                <a:cubicBezTo>
                  <a:pt x="5750560" y="0"/>
                  <a:pt x="6918960" y="60960"/>
                  <a:pt x="6918960" y="60960"/>
                </a:cubicBezTo>
                <a:lnTo>
                  <a:pt x="6918960" y="60960"/>
                </a:lnTo>
                <a:lnTo>
                  <a:pt x="6918960" y="60960"/>
                </a:lnTo>
                <a:lnTo>
                  <a:pt x="6964680" y="3048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1998681" y="4781650"/>
            <a:ext cx="1130995" cy="76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6673541" y="3970665"/>
            <a:ext cx="2799362" cy="15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58643" y="5407088"/>
            <a:ext cx="41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444917" y="5407088"/>
            <a:ext cx="341925" cy="307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858148" y="5429264"/>
            <a:ext cx="41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872059" y="2071678"/>
            <a:ext cx="683851" cy="307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y=f(x)</a:t>
            </a:r>
            <a:endParaRPr lang="ru-RU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857224" y="200024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53" name="Заголовок 1"/>
          <p:cNvSpPr txBox="1">
            <a:spLocks/>
          </p:cNvSpPr>
          <p:nvPr/>
        </p:nvSpPr>
        <p:spPr>
          <a:xfrm>
            <a:off x="714348" y="1071546"/>
            <a:ext cx="7772400" cy="654032"/>
          </a:xfrm>
          <a:prstGeom prst="rect">
            <a:avLst/>
          </a:prstGeom>
        </p:spPr>
        <p:txBody>
          <a:bodyPr bIns="91440" anchor="b" anchorCtr="0">
            <a:normAutofit fontScale="52500" lnSpcReduction="20000"/>
          </a:bodyPr>
          <a:lstStyle/>
          <a:p>
            <a:pPr marL="355600" lvl="0" indent="-355600" algn="just">
              <a:spcBef>
                <a:spcPct val="0"/>
              </a:spcBef>
              <a:buFont typeface="+mj-lt"/>
              <a:buAutoNum type="arabicParenR"/>
              <a:defRPr/>
            </a:pPr>
            <a:r>
              <a:rPr lang="ru-RU" sz="4000" dirty="0" smtClean="0">
                <a:latin typeface="+mj-lt"/>
                <a:ea typeface="+mj-ea"/>
                <a:cs typeface="+mj-cs"/>
              </a:rPr>
              <a:t>Разделить интервал интегрирования 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[a, b] </a:t>
            </a:r>
            <a:r>
              <a:rPr lang="ru-RU" sz="4000" dirty="0" smtClean="0">
                <a:latin typeface="+mj-lt"/>
                <a:ea typeface="+mj-ea"/>
                <a:cs typeface="+mj-cs"/>
              </a:rPr>
              <a:t>точками 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x</a:t>
            </a:r>
            <a:r>
              <a:rPr lang="en-US" sz="4000" baseline="-25000" dirty="0" smtClean="0">
                <a:latin typeface="+mj-lt"/>
                <a:ea typeface="+mj-ea"/>
                <a:cs typeface="+mj-cs"/>
              </a:rPr>
              <a:t>1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, x</a:t>
            </a:r>
            <a:r>
              <a:rPr lang="en-US" sz="4000" baseline="-25000" dirty="0" smtClean="0">
                <a:latin typeface="+mj-lt"/>
                <a:ea typeface="+mj-ea"/>
                <a:cs typeface="+mj-cs"/>
              </a:rPr>
              <a:t>2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, x</a:t>
            </a:r>
            <a:r>
              <a:rPr lang="en-US" sz="4000" baseline="-25000" dirty="0" smtClean="0">
                <a:latin typeface="+mj-lt"/>
                <a:ea typeface="+mj-ea"/>
                <a:cs typeface="+mj-cs"/>
              </a:rPr>
              <a:t>3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, …, x</a:t>
            </a:r>
            <a:r>
              <a:rPr lang="en-US" sz="4000" baseline="-25000" dirty="0" smtClean="0">
                <a:latin typeface="+mj-lt"/>
                <a:ea typeface="+mj-ea"/>
                <a:cs typeface="+mj-cs"/>
              </a:rPr>
              <a:t>n-1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,  </a:t>
            </a:r>
            <a:r>
              <a:rPr lang="ru-RU" sz="4000" dirty="0" smtClean="0">
                <a:latin typeface="+mj-lt"/>
                <a:ea typeface="+mj-ea"/>
                <a:cs typeface="+mj-cs"/>
              </a:rPr>
              <a:t>на 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n</a:t>
            </a:r>
            <a:r>
              <a:rPr lang="ru-RU" sz="4000" dirty="0" smtClean="0">
                <a:latin typeface="+mj-lt"/>
                <a:ea typeface="+mj-ea"/>
                <a:cs typeface="+mj-cs"/>
              </a:rPr>
              <a:t> равных частей 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h = (b – a)/n</a:t>
            </a:r>
            <a:endParaRPr lang="ru-RU" sz="4000" dirty="0">
              <a:latin typeface="+mj-lt"/>
              <a:ea typeface="+mj-ea"/>
              <a:cs typeface="+mj-cs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2393141" y="4607727"/>
            <a:ext cx="1500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036083" y="4607727"/>
            <a:ext cx="1500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3714744" y="4643446"/>
            <a:ext cx="14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4357686" y="4643446"/>
            <a:ext cx="14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4857752" y="4572008"/>
            <a:ext cx="15716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5143504" y="4286256"/>
            <a:ext cx="2143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6036479" y="3964785"/>
            <a:ext cx="27860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 flipH="1" flipV="1">
            <a:off x="5429256" y="4000504"/>
            <a:ext cx="2714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928926" y="5429264"/>
            <a:ext cx="41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ru-RU" baseline="-25000" dirty="0"/>
          </a:p>
        </p:txBody>
      </p:sp>
      <p:sp>
        <p:nvSpPr>
          <p:cNvPr id="68" name="TextBox 67"/>
          <p:cNvSpPr txBox="1"/>
          <p:nvPr/>
        </p:nvSpPr>
        <p:spPr>
          <a:xfrm>
            <a:off x="3571868" y="5429264"/>
            <a:ext cx="41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endParaRPr lang="ru-RU" baseline="-25000" dirty="0"/>
          </a:p>
        </p:txBody>
      </p:sp>
      <p:sp>
        <p:nvSpPr>
          <p:cNvPr id="69" name="TextBox 68"/>
          <p:cNvSpPr txBox="1"/>
          <p:nvPr/>
        </p:nvSpPr>
        <p:spPr>
          <a:xfrm>
            <a:off x="4214810" y="5429264"/>
            <a:ext cx="41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endParaRPr lang="ru-RU" baseline="-25000" dirty="0"/>
          </a:p>
        </p:txBody>
      </p:sp>
      <p:sp>
        <p:nvSpPr>
          <p:cNvPr id="70" name="TextBox 69"/>
          <p:cNvSpPr txBox="1"/>
          <p:nvPr/>
        </p:nvSpPr>
        <p:spPr>
          <a:xfrm>
            <a:off x="4857752" y="5429264"/>
            <a:ext cx="41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endParaRPr lang="ru-RU" baseline="-25000" dirty="0"/>
          </a:p>
        </p:txBody>
      </p:sp>
      <p:sp>
        <p:nvSpPr>
          <p:cNvPr id="71" name="TextBox 70"/>
          <p:cNvSpPr txBox="1"/>
          <p:nvPr/>
        </p:nvSpPr>
        <p:spPr>
          <a:xfrm>
            <a:off x="5429256" y="5429264"/>
            <a:ext cx="41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ru-RU" baseline="-25000" dirty="0"/>
          </a:p>
        </p:txBody>
      </p:sp>
      <p:sp>
        <p:nvSpPr>
          <p:cNvPr id="72" name="TextBox 71"/>
          <p:cNvSpPr txBox="1"/>
          <p:nvPr/>
        </p:nvSpPr>
        <p:spPr>
          <a:xfrm>
            <a:off x="6000760" y="5429264"/>
            <a:ext cx="41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6</a:t>
            </a:r>
            <a:endParaRPr lang="ru-RU" baseline="-25000" dirty="0"/>
          </a:p>
        </p:txBody>
      </p:sp>
      <p:sp>
        <p:nvSpPr>
          <p:cNvPr id="73" name="TextBox 72"/>
          <p:cNvSpPr txBox="1"/>
          <p:nvPr/>
        </p:nvSpPr>
        <p:spPr>
          <a:xfrm>
            <a:off x="6572264" y="5429264"/>
            <a:ext cx="41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7</a:t>
            </a:r>
            <a:endParaRPr lang="ru-RU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7215206" y="5429264"/>
            <a:ext cx="41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8</a:t>
            </a:r>
            <a:endParaRPr lang="ru-RU" baseline="-25000" dirty="0"/>
          </a:p>
        </p:txBody>
      </p:sp>
      <p:sp>
        <p:nvSpPr>
          <p:cNvPr id="75" name="Содержимое 74"/>
          <p:cNvSpPr>
            <a:spLocks noGrp="1"/>
          </p:cNvSpPr>
          <p:nvPr>
            <p:ph sz="quarter" idx="1"/>
          </p:nvPr>
        </p:nvSpPr>
        <p:spPr>
          <a:xfrm>
            <a:off x="928662" y="2071678"/>
            <a:ext cx="7772400" cy="335755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Алгоритм численного интегрирования</a:t>
            </a:r>
            <a:endParaRPr lang="ru-RU" dirty="0"/>
          </a:p>
        </p:txBody>
      </p:sp>
      <p:sp>
        <p:nvSpPr>
          <p:cNvPr id="53" name="Заголовок 1"/>
          <p:cNvSpPr txBox="1">
            <a:spLocks/>
          </p:cNvSpPr>
          <p:nvPr/>
        </p:nvSpPr>
        <p:spPr>
          <a:xfrm>
            <a:off x="714348" y="5000636"/>
            <a:ext cx="7772400" cy="1000132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/>
          <a:p>
            <a:pPr marL="742950" lvl="0" indent="-742950" algn="just">
              <a:spcBef>
                <a:spcPct val="0"/>
              </a:spcBef>
              <a:buFont typeface="+mj-lt"/>
              <a:buAutoNum type="arabicParenR" startAt="3"/>
              <a:defRPr/>
            </a:pPr>
            <a:r>
              <a:rPr lang="ru-RU" sz="2800" dirty="0" smtClean="0"/>
              <a:t>Воспользоваться одной из приближенных формул.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8" y="2500306"/>
          <a:ext cx="7143801" cy="214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267"/>
                <a:gridCol w="2381267"/>
                <a:gridCol w="2381267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i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</a:t>
                      </a:r>
                      <a:r>
                        <a:rPr lang="en-US" sz="3200" baseline="-25000" dirty="0" smtClean="0"/>
                        <a:t>i</a:t>
                      </a:r>
                      <a:endParaRPr lang="ru-RU" sz="32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y</a:t>
                      </a:r>
                      <a:r>
                        <a:rPr lang="en-US" sz="3200" baseline="-25000" dirty="0" err="1" smtClean="0"/>
                        <a:t>i</a:t>
                      </a:r>
                      <a:endParaRPr lang="ru-RU" sz="3200" baseline="-25000" dirty="0"/>
                    </a:p>
                  </a:txBody>
                  <a:tcPr anchor="ctr"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…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…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…</a:t>
                      </a:r>
                      <a:endParaRPr lang="ru-RU" sz="3200" dirty="0"/>
                    </a:p>
                  </a:txBody>
                  <a:tcPr anchor="ctr"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ym typeface="Symbol"/>
                        </a:rPr>
                        <a:t>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71472" y="1000108"/>
            <a:ext cx="81439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algn="just">
              <a:spcBef>
                <a:spcPct val="0"/>
              </a:spcBef>
              <a:buFont typeface="+mj-lt"/>
              <a:buAutoNum type="arabicParenR" startAt="2"/>
              <a:defRPr/>
            </a:pPr>
            <a:r>
              <a:rPr lang="ru-RU" sz="2800" dirty="0" smtClean="0"/>
              <a:t>Вычислить значения подынтегральной функции </a:t>
            </a:r>
            <a:r>
              <a:rPr lang="en-US" sz="2800" dirty="0" smtClean="0"/>
              <a:t>y=f(x)</a:t>
            </a:r>
            <a:r>
              <a:rPr lang="ru-RU" sz="2800" dirty="0" smtClean="0"/>
              <a:t> в точках деления </a:t>
            </a:r>
            <a:r>
              <a:rPr lang="en-US" sz="2800" dirty="0" smtClean="0"/>
              <a:t>y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= f(a), y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f(x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), y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f(x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), …, y</a:t>
            </a:r>
            <a:r>
              <a:rPr lang="en-US" sz="2800" baseline="-25000" dirty="0" smtClean="0"/>
              <a:t>n-1</a:t>
            </a:r>
            <a:r>
              <a:rPr lang="en-US" sz="2800" dirty="0" smtClean="0"/>
              <a:t> = f(x</a:t>
            </a:r>
            <a:r>
              <a:rPr lang="en-US" sz="2800" baseline="-25000" dirty="0" smtClean="0"/>
              <a:t>n-1</a:t>
            </a:r>
            <a:r>
              <a:rPr lang="en-US" sz="2800" dirty="0" smtClean="0"/>
              <a:t>), 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= f(b).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прямоугольников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1500166" y="1643050"/>
          <a:ext cx="5786478" cy="1071570"/>
        </p:xfrm>
        <a:graphic>
          <a:graphicData uri="http://schemas.openxmlformats.org/presentationml/2006/ole">
            <p:oleObj spid="_x0000_s19458" name="Формула" r:id="rId3" imgW="2019240" imgH="507960" progId="Equation.3">
              <p:embed/>
            </p:oleObj>
          </a:graphicData>
        </a:graphic>
      </p:graphicFrame>
      <p:graphicFrame>
        <p:nvGraphicFramePr>
          <p:cNvPr id="5" name="Содержимое 3"/>
          <p:cNvGraphicFramePr>
            <a:graphicFrameLocks noChangeAspect="1"/>
          </p:cNvGraphicFramePr>
          <p:nvPr/>
        </p:nvGraphicFramePr>
        <p:xfrm>
          <a:off x="1643042" y="3000372"/>
          <a:ext cx="5495925" cy="1071563"/>
        </p:xfrm>
        <a:graphic>
          <a:graphicData uri="http://schemas.openxmlformats.org/presentationml/2006/ole">
            <p:oleObj spid="_x0000_s19459" name="Формула" r:id="rId4" imgW="1917360" imgH="507960" progId="Equation.3">
              <p:embed/>
            </p:oleObj>
          </a:graphicData>
        </a:graphic>
      </p:graphicFrame>
      <p:graphicFrame>
        <p:nvGraphicFramePr>
          <p:cNvPr id="6" name="Содержимое 3"/>
          <p:cNvGraphicFramePr>
            <a:graphicFrameLocks noChangeAspect="1"/>
          </p:cNvGraphicFramePr>
          <p:nvPr/>
        </p:nvGraphicFramePr>
        <p:xfrm>
          <a:off x="931863" y="4713288"/>
          <a:ext cx="7062787" cy="1501775"/>
        </p:xfrm>
        <a:graphic>
          <a:graphicData uri="http://schemas.openxmlformats.org/presentationml/2006/ole">
            <p:oleObj spid="_x0000_s19460" name="Формула" r:id="rId5" imgW="246348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трапеций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1214414" y="1643050"/>
          <a:ext cx="6116529" cy="1287459"/>
        </p:xfrm>
        <a:graphic>
          <a:graphicData uri="http://schemas.openxmlformats.org/presentationml/2006/ole">
            <p:oleObj spid="_x0000_s20482" name="Формула" r:id="rId3" imgW="2412720" imgH="507960" progId="Equation.3">
              <p:embed/>
            </p:oleObj>
          </a:graphicData>
        </a:graphic>
      </p:graphicFrame>
      <p:graphicFrame>
        <p:nvGraphicFramePr>
          <p:cNvPr id="6" name="Содержимое 3"/>
          <p:cNvGraphicFramePr>
            <a:graphicFrameLocks noChangeAspect="1"/>
          </p:cNvGraphicFramePr>
          <p:nvPr/>
        </p:nvGraphicFramePr>
        <p:xfrm>
          <a:off x="1000100" y="3643314"/>
          <a:ext cx="7135813" cy="1501775"/>
        </p:xfrm>
        <a:graphic>
          <a:graphicData uri="http://schemas.openxmlformats.org/presentationml/2006/ole">
            <p:oleObj spid="_x0000_s20484" name="Формула" r:id="rId4" imgW="248904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Симпсона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857224" y="1919636"/>
          <a:ext cx="7500990" cy="1179043"/>
        </p:xfrm>
        <a:graphic>
          <a:graphicData uri="http://schemas.openxmlformats.org/presentationml/2006/ole">
            <p:oleObj spid="_x0000_s21506" name="Формула" r:id="rId3" imgW="3886200" imgH="507960" progId="Equation.3">
              <p:embed/>
            </p:oleObj>
          </a:graphicData>
        </a:graphic>
      </p:graphicFrame>
      <p:graphicFrame>
        <p:nvGraphicFramePr>
          <p:cNvPr id="6" name="Содержимое 3"/>
          <p:cNvGraphicFramePr>
            <a:graphicFrameLocks noChangeAspect="1"/>
          </p:cNvGraphicFramePr>
          <p:nvPr/>
        </p:nvGraphicFramePr>
        <p:xfrm>
          <a:off x="782638" y="4089400"/>
          <a:ext cx="7354887" cy="1609725"/>
        </p:xfrm>
        <a:graphic>
          <a:graphicData uri="http://schemas.openxmlformats.org/presentationml/2006/ole">
            <p:oleObj spid="_x0000_s21507" name="Формула" r:id="rId4" imgW="2565360" imgH="761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357298"/>
            <a:ext cx="7772400" cy="78581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Вычислить определенный интеграл </a:t>
            </a:r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6986588" y="1277938"/>
          <a:ext cx="1312862" cy="731837"/>
        </p:xfrm>
        <a:graphic>
          <a:graphicData uri="http://schemas.openxmlformats.org/presentationml/2006/ole">
            <p:oleObj spid="_x0000_s22529" name="Формула" r:id="rId3" imgW="711000" imgH="507960" progId="Equation.3">
              <p:embed/>
            </p:oleObj>
          </a:graphicData>
        </a:graphic>
      </p:graphicFrame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1000100" y="3286124"/>
            <a:ext cx="771530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600" dirty="0" smtClean="0"/>
              <a:t>Разделим интервал интегрирования на 10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dirty="0" smtClean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600" dirty="0" smtClean="0"/>
              <a:t>равных частей по формуле: </a:t>
            </a:r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5357818" y="4000504"/>
          <a:ext cx="3333750" cy="614362"/>
        </p:xfrm>
        <a:graphic>
          <a:graphicData uri="http://schemas.openxmlformats.org/presentationml/2006/ole">
            <p:oleObj spid="_x0000_s22535" name="Формула" r:id="rId4" imgW="1333440" imgH="393480" progId="Equation.3">
              <p:embed/>
            </p:oleObj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1000100" y="2143116"/>
            <a:ext cx="7772400" cy="796908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РЕШЕНИЕ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E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776</TotalTime>
  <Words>257</Words>
  <Application>Microsoft Office PowerPoint</Application>
  <PresentationFormat>Экран (4:3)</PresentationFormat>
  <Paragraphs>101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Справедливость</vt:lpstr>
      <vt:lpstr>Формула</vt:lpstr>
      <vt:lpstr>ЧИСЛЕННОЕ ИНТЕГРИРОВАНИЕ</vt:lpstr>
      <vt:lpstr>Формула Ньютона-Лейбница</vt:lpstr>
      <vt:lpstr>Численное интегрирование</vt:lpstr>
      <vt:lpstr>Алгоритм численного интегрирования</vt:lpstr>
      <vt:lpstr>Алгоритм численного интегрирования</vt:lpstr>
      <vt:lpstr>Формула прямоугольников</vt:lpstr>
      <vt:lpstr>Формула трапеций</vt:lpstr>
      <vt:lpstr>Формула Симпсона</vt:lpstr>
      <vt:lpstr>ЗАДАЧА</vt:lpstr>
      <vt:lpstr>Вычислим значения подынтегральной функции в точках деления:</vt:lpstr>
      <vt:lpstr>Вычислим значения подынтегральной функции в точках деления:</vt:lpstr>
      <vt:lpstr>Вычислим производные функции средствами MathCad</vt:lpstr>
      <vt:lpstr>Формула прямоугольников</vt:lpstr>
      <vt:lpstr>Формула трапеций</vt:lpstr>
      <vt:lpstr>ЗАДАЧИ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ЧИСЛЕННОЕ ИНТЕГРИРОВАНИЕ</dc:title>
  <cp:lastModifiedBy>Наталья</cp:lastModifiedBy>
  <cp:revision>538</cp:revision>
  <dcterms:modified xsi:type="dcterms:W3CDTF">2013-04-10T17:23:32Z</dcterms:modified>
</cp:coreProperties>
</file>