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729763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Лекция 2. Понятие и структура ИС.</a:t>
            </a:r>
            <a:endParaRPr kumimoji="0" lang="ru-RU" sz="48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1538" y="928670"/>
            <a:ext cx="678661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 настоящему времени сложились две основные формы использования технического обеспечения: централизованная и частично или полностью децентрализованная.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Централизованное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техническое обеспечение базируется на использовании в информационной системе больших ЭВМ и вы­числительных центров.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Децентрализация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технических средств предполагает реализацию функциональных подсистем на ПК непосредственно на рабочих местах.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pic>
        <p:nvPicPr>
          <p:cNvPr id="22531" name="Picture 3" descr="http://xtreport.com/wp-content/uploads/2012/08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7643834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24" y="1000108"/>
            <a:ext cx="74295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Перспективным подходом следует считать, по-видимому, </a:t>
            </a: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частично децентрализованный</a:t>
            </a:r>
            <a:r>
              <a:rPr kumimoji="0" lang="ru-RU" sz="1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подход - организацию техниче­ского обеспечения на базе распределенных сетей, состоящих из персональных компьютеров и большой ЭВМ для хранения баз данных, общих для любых функциональных подсистем.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sng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Математическое и программное обеспечение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совокупность математических методов, моделей, алгоритмов и программ для реализации целей и задач ИС, а также нормального функционирования комплекса технических средств.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pic>
        <p:nvPicPr>
          <p:cNvPr id="23555" name="Picture 3" descr="http://rylik.ru/uploads/posts/2010-06/1275997015_65446_12-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928934"/>
            <a:ext cx="6677672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28662" y="857232"/>
            <a:ext cx="707233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 средствам </a:t>
            </a: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математического обеспечения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относятся: средства моделирования процессов управления; типовые задачи управления; методы математического программирования, математической статистики, теории массового обслуживания и др.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состав </a:t>
            </a: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программного обеспечения</a:t>
            </a:r>
            <a:r>
              <a:rPr kumimoji="0" lang="ru-RU" sz="1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входят общесистемные и специальные программные продукты, а также техническая документация.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общесистемному</a:t>
            </a:r>
            <a:r>
              <a:rPr kumimoji="0" lang="ru-RU" sz="1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программному 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обеспечению относятся комплексы программ, ориентированных на пользователей и предназначенных для решения типовых задач обработки информации. Они служат для расширения функциональных воз­можностей компьютеров, контроля и управления процессом обработки данных.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Специальное программное обеспечение 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представляет собой совокупность программ, разработанных при создании конкретной ИС.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Техническая документация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 разработку программных средств должна содержать описание задач, задание на алгоритмизацию, экономико-математическую модель задачи, контрольные примеры.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1472" y="785794"/>
            <a:ext cx="778674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sng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Организационное обеспечение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совокупность методов и средств, регламентирующих взаимодействие работников с тех­ническими средствами и между собой в процессе разработки и эксплуатации ИС.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Функции организационного обеспечения: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анализ существующей системы управления организацией, где будет использоваться ИС, и выявление задач, под­лежащих автоматизации;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подготовку задач к решению на компьютере, включая техническое задание на проектирование ИС и </a:t>
            </a:r>
            <a:r>
              <a:rPr kumimoji="0" lang="ru-RU" sz="1400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технико­экономическое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обоснование ее эффективности;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разработку управленческих решений по составу и структуре организации, методологии решения задач, направлен­ных на повышение эффективности системы управления.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pic>
        <p:nvPicPr>
          <p:cNvPr id="25603" name="Picture 3" descr="http://img0.liveinternet.ru/images/attach/c/6/91/166/91166952_1929gosorg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929066"/>
            <a:ext cx="5286412" cy="27109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00100" y="714356"/>
            <a:ext cx="707233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sng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Правовое обеспечение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— совокупность правовых норм, определяющих создание, юридический статус и функционирование информационных систем, регламентирующих порядок получения, преобразования и использования информации.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состав правового обеспечения входят законы, указы, постановления государственных органов власти, приказы, инструк­ции и другие нормативные документы министерств, ведомств, организаций, местных органов власти. В правовом обеспечении можно выделить общую часть, регулирующую функционирование любой ИС, и локальную часть, регулирующую функцио­нирование конкретной системы.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Технология работы в компьютерной ИС доступна для понимания специалистам некомпьютерной области и может быть успешно использована для контроля процессов профессиональной деятельности и управления.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pic>
        <p:nvPicPr>
          <p:cNvPr id="26627" name="Picture 3" descr="http://www.statusspb.ru/my_img/photo/hranenie_dokumentov_ip_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071941"/>
            <a:ext cx="4714908" cy="2419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85786" y="857232"/>
            <a:ext cx="757242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Процессы, обеспечивающие работу ИС любого назначения, условно можно представить в виде схемы, состоящей из нескольких блоков: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ввод информации из внешних или внутренних источников;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обработка входной информации и представление ее в удобном виде;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вывод информации для представления потребителям или передачи в другую систему;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Обратная связь - это информация, переработанная людьми данной организации для коррекции входной информации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pic>
        <p:nvPicPr>
          <p:cNvPr id="27651" name="Picture 3" descr="http://audiofind.ru/wp-content/uploads/2013/05/62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429000"/>
            <a:ext cx="5643602" cy="30547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00100" y="857232"/>
            <a:ext cx="4591050" cy="2076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Аппаратная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6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и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6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программная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6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часть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6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ИС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00100" y="1285860"/>
            <a:ext cx="1152525" cy="619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Ввод информации</a:t>
            </a:r>
            <a:endParaRPr kumimoji="0" lang="ru-RU" sz="12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143108" y="1500174"/>
            <a:ext cx="361950" cy="166687"/>
          </a:xfrm>
          <a:prstGeom prst="rightArrow">
            <a:avLst>
              <a:gd name="adj1" fmla="val 50000"/>
              <a:gd name="adj2" fmla="val 5428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500298" y="1285860"/>
            <a:ext cx="1247775" cy="619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Обработка Информации</a:t>
            </a:r>
            <a:endParaRPr kumimoji="0" lang="ru-RU" sz="12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3714744" y="1500174"/>
            <a:ext cx="428628" cy="142876"/>
          </a:xfrm>
          <a:prstGeom prst="rightArrow">
            <a:avLst>
              <a:gd name="adj1" fmla="val 50000"/>
              <a:gd name="adj2" fmla="val 8157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143372" y="1285860"/>
            <a:ext cx="1143000" cy="619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Вывод информации</a:t>
            </a:r>
            <a:endParaRPr kumimoji="0" lang="ru-RU" sz="12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286380" y="1500174"/>
            <a:ext cx="714380" cy="142876"/>
          </a:xfrm>
          <a:prstGeom prst="rightArrow">
            <a:avLst>
              <a:gd name="adj1" fmla="val 50000"/>
              <a:gd name="adj2" fmla="val 5428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8680" name="AutoShape 8"/>
          <p:cNvCxnSpPr>
            <a:cxnSpLocks noChangeShapeType="1"/>
          </p:cNvCxnSpPr>
          <p:nvPr/>
        </p:nvCxnSpPr>
        <p:spPr bwMode="auto">
          <a:xfrm flipV="1">
            <a:off x="1571604" y="1928802"/>
            <a:ext cx="0" cy="70485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1" name="AutoShape 9"/>
          <p:cNvCxnSpPr>
            <a:cxnSpLocks noChangeShapeType="1"/>
          </p:cNvCxnSpPr>
          <p:nvPr/>
        </p:nvCxnSpPr>
        <p:spPr bwMode="auto">
          <a:xfrm rot="10800000">
            <a:off x="1571604" y="2643182"/>
            <a:ext cx="714380" cy="158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2285984" y="2500306"/>
            <a:ext cx="1885950" cy="257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Обработка связь</a:t>
            </a:r>
            <a:endParaRPr kumimoji="0" lang="ru-RU" sz="12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cxnSp>
        <p:nvCxnSpPr>
          <p:cNvPr id="28683" name="AutoShape 11"/>
          <p:cNvCxnSpPr>
            <a:cxnSpLocks noChangeShapeType="1"/>
          </p:cNvCxnSpPr>
          <p:nvPr/>
        </p:nvCxnSpPr>
        <p:spPr bwMode="auto">
          <a:xfrm flipH="1">
            <a:off x="4143372" y="2643182"/>
            <a:ext cx="1295400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4" name="AutoShape 12"/>
          <p:cNvCxnSpPr>
            <a:cxnSpLocks noChangeShapeType="1"/>
          </p:cNvCxnSpPr>
          <p:nvPr/>
        </p:nvCxnSpPr>
        <p:spPr bwMode="auto">
          <a:xfrm flipH="1">
            <a:off x="5429256" y="2285992"/>
            <a:ext cx="800100" cy="34290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6000760" y="1071546"/>
            <a:ext cx="1428760" cy="13541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Персонал организации или другая ИС </a:t>
            </a:r>
            <a:endParaRPr kumimoji="0" lang="ru-RU" sz="12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785786" y="3000372"/>
            <a:ext cx="735808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Информационная система определяется следующими свойствами: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любая информационная система может быть подвергнута анализу, построена и управляема на основе общих принципов построения систем;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информационная система является динамичной и развивающейся;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 построении информационной системы необходимо использовать системный подход;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выходной продукцией ИС является информация, на основе которой принимаются решения;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 следует воспринимать как </a:t>
            </a:r>
            <a:r>
              <a:rPr kumimoji="0" lang="ru-RU" sz="1400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человеко-компьютерную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систему обработки информации.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785794"/>
            <a:ext cx="76763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 Понятие экономической ИС.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Понятие экономической системы можно определить как на макро-, так и на </a:t>
            </a:r>
            <a:r>
              <a:rPr kumimoji="0" lang="ru-RU" sz="1400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микроуровне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00034" y="1714488"/>
            <a:ext cx="75724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Экономическая система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макроуровне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это совокупность механизмов и институтов для принятия и реализации реше­ний, касающихся производства, дохода и потребления в рамках определенной географической территории.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Цель таких систем - эффективное развитие человеческого общества и удовлетворение его потребностей. Примерами мак­роэкономических систем, окружающих нас, являются: образование и транспорт, связь и энергетика, государственные управ­ления и другие отрасли экономики.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pic>
        <p:nvPicPr>
          <p:cNvPr id="29700" name="Picture 4" descr="http://www.bpfpgu.ru/uploads/posts/2012-04/1333394600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4357718" cy="28932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57224" y="928670"/>
            <a:ext cx="72152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 существуют и системы, соответствующие </a:t>
            </a:r>
            <a:r>
              <a:rPr kumimoji="0" lang="ru-RU" sz="1400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микроуровню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Такие микроэкономические системы часто называют органи­зационно-экономическими, так как они соответствуют уровню организаций, учреждений, предприятий.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Примером этого может служить типичная бизнес-система, соответствующая частной фирме, включающая такие подсис­темы, как маркетинг, производство, сбыт, транспорт, учет, кадры, складское хозяйство, исследование и развитие и т.д., взаимодействующие для достижения единой цели - получения прибыли или услуг, удовлетворяющих потребности служащих,, акционеров или учредителей данной фирмы.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pic>
        <p:nvPicPr>
          <p:cNvPr id="30723" name="Picture 3" descr="http://cs5940.userapi.com/u142686059/-14/x_eb94e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71810"/>
            <a:ext cx="5072098" cy="3453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85786" y="1000108"/>
            <a:ext cx="742955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Свойства экономических информационных систем: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целостность</a:t>
            </a:r>
            <a:r>
              <a:rPr kumimoji="0" lang="ru-RU" sz="14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система существует, как единое целое, которое может быть разделено на составляющие части. При этом все элементы и части экономической системы должны служить общей цели;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сложность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экономическая система обладает большим количеством прямых и обратных связей между элементами;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структурированность</a:t>
            </a:r>
            <a:r>
              <a:rPr kumimoji="0" lang="ru-RU" sz="14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наличие совокупности систем, подсистем, элементов и взаимодействий между ними, опре­деляющих внутреннюю организацию целостной системы;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иерархичность</a:t>
            </a:r>
            <a:r>
              <a:rPr kumimoji="0" lang="ru-RU" sz="14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составные части системы могут рассматриваться не только как составная часть целой системы, но и как целая система, в свою очередь состоящая из элементов;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целенаправленность</a:t>
            </a:r>
            <a:r>
              <a:rPr kumimoji="0" lang="ru-RU" sz="14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 экономической системы есть цель ее развития и она стремиться к ее достижению;</a:t>
            </a: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42976" y="2511318"/>
            <a:ext cx="68580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Система. Элементы системы. Виды систем.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Понятие ИС, ее структура и свойства.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Понятие экономической ИС.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План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750099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адаптивность</a:t>
            </a:r>
            <a:r>
              <a:rPr lang="ru-RU" sz="1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экономическая система в процессе функционирования может приспосабливаться к изменению внутренних и внешних условий с целью повышения качества управления;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непрерывность функционирования </a:t>
            </a:r>
            <a:r>
              <a:rPr lang="ru-RU" sz="1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экономическая система существует до тех пор, пока она функционирует;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управляемость</a:t>
            </a:r>
            <a:r>
              <a:rPr lang="ru-RU" sz="1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экономическая система подвержена сознательной организации целенаправленного функционирова­ния ее самой и входящих в ее состав элементов;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развиваемость</a:t>
            </a:r>
            <a:r>
              <a:rPr lang="ru-RU" sz="1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экономическая система является динамической системой, постоянно изменяющей свои свойства и совершенствующей уровень организации;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оптимальность функционирования </a:t>
            </a:r>
            <a:r>
              <a:rPr lang="ru-RU" sz="1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экономическая система должна функционировать оптимальным образом;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неопределенность развития </a:t>
            </a:r>
            <a:r>
              <a:rPr lang="ru-RU" sz="1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конкретный путь эволюции экономической системы всегда неизвестен. Есть возмож­ность лишь прогнозировать общее направление развития системы.</a:t>
            </a:r>
            <a:endParaRPr lang="ru-RU" sz="1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nfo-solo.ru/uploads/posts/2013-12/1387368873_internet_technolog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1. Система. Элементы системы. Виды систем.</a:t>
            </a:r>
            <a:endParaRPr kumimoji="0" lang="ru-RU" sz="24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42910" y="1214423"/>
            <a:ext cx="75724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 </a:t>
            </a: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системой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понимают совокупность взаимосвязанных элементов, образующую единое целое, которое выполняет не­которую функцию.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Элемент</a:t>
            </a:r>
            <a:r>
              <a:rPr kumimoji="0" lang="ru-RU" sz="14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наименьшее звено в структуре системы. Элементы, входящие в состав системы, должны быть взаимозависи­мыми и взаимодействующими.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Подсистема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это система, являющаяся частью более крупной системы.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Системы значительно отличаются между собой как по составу, так и по главным целям.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Приведем несколько систем, состоящих из разных элементов и направленных на реализацию разных целей.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4071942"/>
          <a:ext cx="7286676" cy="2357453"/>
        </p:xfrm>
        <a:graphic>
          <a:graphicData uri="http://schemas.openxmlformats.org/drawingml/2006/table">
            <a:tbl>
              <a:tblPr/>
              <a:tblGrid>
                <a:gridCol w="1609821"/>
                <a:gridCol w="3782063"/>
                <a:gridCol w="1894792"/>
              </a:tblGrid>
              <a:tr h="329735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Система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Элементы системы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Главная цель системы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8962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b="0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Организация</a:t>
                      </a:r>
                      <a:endParaRPr lang="ru-RU" sz="1200" b="0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b="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Люди, оборудование, материалы, здания и др.</a:t>
                      </a:r>
                      <a:endParaRPr lang="ru-RU" sz="1200" b="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b="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Производство товаров.</a:t>
                      </a:r>
                      <a:endParaRPr lang="ru-RU" sz="1200" b="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2502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b="0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Компьютер</a:t>
                      </a:r>
                      <a:endParaRPr lang="ru-RU" sz="1200" b="0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Электронные и электронно-механические элементы, линии связи и др.</a:t>
                      </a:r>
                      <a:endParaRPr lang="ru-RU" sz="1200" b="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b="0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Обработка данных</a:t>
                      </a:r>
                      <a:endParaRPr lang="ru-RU" sz="1200" b="0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2502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b="0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Компьютерная сеть</a:t>
                      </a:r>
                      <a:endParaRPr lang="ru-RU" sz="1200" b="0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Компьютеры, модемы, кабели, сетевое программное обеспечение</a:t>
                      </a:r>
                      <a:endParaRPr lang="ru-RU" sz="1200" b="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b="0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Передача информации</a:t>
                      </a:r>
                      <a:endParaRPr lang="ru-RU" sz="1200" b="0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3752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b="0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Информационная</a:t>
                      </a:r>
                      <a:endParaRPr lang="ru-RU" sz="1200" b="0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b="0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система</a:t>
                      </a:r>
                      <a:endParaRPr lang="ru-RU" sz="1200" b="0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Компьютеры, компьютерные сети, люди, информаци­онное и программное обеспечение</a:t>
                      </a:r>
                      <a:endParaRPr lang="ru-RU" sz="1200" b="0" cap="none" spc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Производство профес­сиональной информации</a:t>
                      </a:r>
                      <a:endParaRPr lang="ru-RU" sz="1200" b="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42976" y="714356"/>
            <a:ext cx="692945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типам связей с окружением системы могут быть: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открытыми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взаимодействуют с другими системами в своем окружении;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закрытыми -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не возможно получить информацию об элементах образующих систему и взаимосвязях между ни­ми;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изолированные -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системы, закрытые от каких-либо воздействий;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адаптивные -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способны изменять свое состояние и окружающую ее среду.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pic>
        <p:nvPicPr>
          <p:cNvPr id="41987" name="Picture 3" descr="http://www.nngasu.ru/images/teachers_ist/ist_19_10_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67056"/>
            <a:ext cx="4071966" cy="33623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Понятие ИС, ее структура и свойства.</a:t>
            </a:r>
            <a:endParaRPr kumimoji="0" lang="ru-RU" sz="24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57158" y="1164937"/>
            <a:ext cx="82868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Добавление к понятию "система" слова "информационная" отражает цель ее создания и функционирования. Информацион­ные системы обеспечивают сбор, хранение, обработку, поиск, выдачу информации, необходимой в процессе принятия реше­ний задач из любой области.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Т. о., </a:t>
            </a:r>
            <a:r>
              <a:rPr kumimoji="0" lang="ru-RU" sz="14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это взаимосвязанная совокупность средств, методов и персонала, используемых для хранения, обработки и выда­чи информации в интересах достижения поставленной цели.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Современное понимание ИС предполагает использование в качестве основного технического средства переработки инфор­мации персонального компьютера. Но необходимо понимать разницу между компьютерами и ИС. Компьютеры, оснащенные специализированными программными средствами, являются технической базой и инструментом для ИС. В тоже время ИС не­мыслима без персонала, взаимодействующего с компьютерами и телекоммуникациями.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pic>
        <p:nvPicPr>
          <p:cNvPr id="43012" name="Picture 4" descr="http://www.toporets.ru/sites/default/files/styles/oe_slide/public/slides/slide02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929066"/>
            <a:ext cx="8953500" cy="2286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000100" y="857232"/>
            <a:ext cx="707233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Структуру информационной системы 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составляет совокупность отдельных ее частей, называемых </a:t>
            </a:r>
            <a:r>
              <a:rPr kumimoji="0" lang="ru-RU" sz="14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подсистемами.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Общую структуру ИС можно рассматривать как совокупность подсистем независимо от сферы применения. Среди подсистем обычно выделяют информационное, техническое, математическое, программное, организационное и право­вое обеспечение.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000100" y="3000372"/>
            <a:ext cx="2338394" cy="78581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Техническое обеспечение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1071538" y="4071942"/>
            <a:ext cx="2214566" cy="85725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Математическое обеспечение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071538" y="5072074"/>
            <a:ext cx="2049468" cy="78581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Программное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обеспечение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29" name="AutoShape 5"/>
          <p:cNvCxnSpPr>
            <a:cxnSpLocks noChangeShapeType="1"/>
            <a:stCxn id="1028" idx="6"/>
          </p:cNvCxnSpPr>
          <p:nvPr/>
        </p:nvCxnSpPr>
        <p:spPr bwMode="auto">
          <a:xfrm flipV="1">
            <a:off x="3121006" y="4572010"/>
            <a:ext cx="793756" cy="892973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3786182" y="4286256"/>
            <a:ext cx="828675" cy="42862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ИС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3286116" y="4500570"/>
            <a:ext cx="528637" cy="158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 rot="16200000" flipH="1">
            <a:off x="3171814" y="3614740"/>
            <a:ext cx="776289" cy="69056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AutoShape 9"/>
          <p:cNvCxnSpPr>
            <a:cxnSpLocks noChangeShapeType="1"/>
            <a:endCxn id="1030" idx="7"/>
          </p:cNvCxnSpPr>
          <p:nvPr/>
        </p:nvCxnSpPr>
        <p:spPr bwMode="auto">
          <a:xfrm rot="5400000">
            <a:off x="4429928" y="3564012"/>
            <a:ext cx="848588" cy="721443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5143504" y="2928934"/>
            <a:ext cx="2214578" cy="92869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Информационное обеспечение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4572000" y="4500570"/>
            <a:ext cx="428628" cy="158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5000628" y="4071942"/>
            <a:ext cx="2500330" cy="86042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Организационное обеспечение</a:t>
            </a:r>
            <a:endParaRPr kumimoji="0" lang="ru-RU" sz="1400" i="0" u="none" strike="noStrike" normalizeH="0" baseline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>
            <a:off x="4500562" y="4643446"/>
            <a:ext cx="857256" cy="64294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5286380" y="5072074"/>
            <a:ext cx="2000264" cy="78581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Правовое обеспечение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714356"/>
            <a:ext cx="650082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Назначение подсистемы информационного обеспечения состоит в своевременном формировании и выдаче достоверной информации для принятия управленческих решений.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sng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Информационное обеспечение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- совокупность единой системы классификации и кодирования информации, унифициро­ванных систем документации, схем информационных потоков, циркулирующих в организации, а также методология построе­ния баз данных.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Задача информационного обеспечения - устранение следующих недостатков: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чрезвычайно большого объема документов для ручной обработки;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дублирования одних и те же показателей в разных документах;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работу с большим количеством документов, которая отвлекает специалистов от решения непосредственных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показателей, которые создаются, но не используются, и др.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57290" y="714356"/>
            <a:ext cx="62150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400" i="0" u="sng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Техническое обеспечение</a:t>
            </a: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это комплекс технических средств, предназначенных для работы информационной системы, а также соответствующая документация на эти средства и технологические процессы.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Комплекс технических средств составляют: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компьютеры любых моделей;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устройства сбора, накопления, обработки, передачи, вывода данных;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устройства передачи данных и линий связи;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оргтехника и устройства автоматического съема информации;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эксплуатационные материалы и др.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pic>
        <p:nvPicPr>
          <p:cNvPr id="20483" name="Picture 3" descr="http://www.dotsky.ru/images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929066"/>
            <a:ext cx="3671875" cy="27042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857232"/>
            <a:ext cx="707233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Документацию можно условно разделить на три группы: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общесистемную, включающую государственные и отраслевые стандарты по техническому обеспечению;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специализированную, содержащую комплекс методик по всем этапам разработки технического обеспечения;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нормативно-справочную, используемую при выполнении расчетов по техническому обеспечению.</a:t>
            </a:r>
            <a:endParaRPr kumimoji="0" lang="ru-RU" sz="14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pic>
        <p:nvPicPr>
          <p:cNvPr id="21507" name="Picture 3" descr="http://bankovskaja-garantiya.ru/images/konkurs-dokumen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14686"/>
            <a:ext cx="5857916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1574</Words>
  <Application>Microsoft Office PowerPoint</Application>
  <PresentationFormat>Экран (4:3)</PresentationFormat>
  <Paragraphs>178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Class5</cp:lastModifiedBy>
  <cp:revision>13</cp:revision>
  <dcterms:modified xsi:type="dcterms:W3CDTF">2014-10-31T10:41:57Z</dcterms:modified>
</cp:coreProperties>
</file>