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847" autoAdjust="0"/>
  </p:normalViewPr>
  <p:slideViewPr>
    <p:cSldViewPr>
      <p:cViewPr varScale="1">
        <p:scale>
          <a:sx n="86" d="100"/>
          <a:sy n="86" d="100"/>
        </p:scale>
        <p:origin x="-109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11.11.2014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transition spd="med">
    <p:wheel spokes="3"/>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spd="med">
    <p:wheel spokes="3"/>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spd="med">
    <p:wheel spokes="3"/>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transition spd="med">
    <p:wheel spokes="3"/>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3"/>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3"/>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p:wheel spokes="3"/>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3"/>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11.11.2014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spd="med">
    <p:wheel spokes="3"/>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11.11.2014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spd="med">
    <p:wheel spokes="3"/>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11.11.2014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wheel spokes="3"/>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11.11.2014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p:wheel spokes="3"/>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Program Files\Microsoft Office\MEDIA\CAGCAT10\j0195384.wmf"/>
          <p:cNvPicPr>
            <a:picLocks noGrp="1" noChangeAspect="1" noChangeArrowheads="1"/>
          </p:cNvPicPr>
          <p:nvPr>
            <p:ph idx="1"/>
          </p:nvPr>
        </p:nvPicPr>
        <p:blipFill>
          <a:blip r:embed="rId2"/>
          <a:stretch>
            <a:fillRect/>
          </a:stretch>
        </p:blipFill>
        <p:spPr bwMode="auto">
          <a:xfrm>
            <a:off x="6134981" y="3786166"/>
            <a:ext cx="3009019" cy="3071834"/>
          </a:xfrm>
          <a:prstGeom prst="rect">
            <a:avLst/>
          </a:prstGeom>
          <a:noFill/>
        </p:spPr>
      </p:pic>
      <p:sp>
        <p:nvSpPr>
          <p:cNvPr id="2" name="Заголовок 1"/>
          <p:cNvSpPr>
            <a:spLocks noGrp="1"/>
          </p:cNvSpPr>
          <p:nvPr>
            <p:ph type="title"/>
          </p:nvPr>
        </p:nvSpPr>
        <p:spPr>
          <a:xfrm>
            <a:off x="571472" y="714356"/>
            <a:ext cx="7643866" cy="3929090"/>
          </a:xfrm>
        </p:spPr>
        <p:txBody>
          <a:bodyPr>
            <a:noAutofit/>
          </a:bodyPr>
          <a:lstStyle/>
          <a:p>
            <a:r>
              <a:rPr lang="ru-RU" sz="5400" dirty="0" smtClean="0">
                <a:solidFill>
                  <a:schemeClr val="bg2">
                    <a:lumMod val="50000"/>
                  </a:schemeClr>
                </a:solidFill>
              </a:rPr>
              <a:t>Тема: «Компьютерные сети, интернет».</a:t>
            </a:r>
            <a:endParaRPr lang="ru-RU" sz="5400" dirty="0">
              <a:solidFill>
                <a:schemeClr val="bg2">
                  <a:lumMod val="50000"/>
                </a:schemeClr>
              </a:solidFill>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2000"/>
                                        <p:tgtEl>
                                          <p:spTgt spid="2"/>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1026"/>
                                        </p:tgtEl>
                                        <p:attrNameLst>
                                          <p:attrName>style.visibility</p:attrName>
                                        </p:attrNameLst>
                                      </p:cBhvr>
                                      <p:to>
                                        <p:strVal val="visible"/>
                                      </p:to>
                                    </p:set>
                                    <p:animEffect transition="in" filter="wipe(down)">
                                      <p:cBhvr>
                                        <p:cTn id="11"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302146298.jpg"/>
          <p:cNvPicPr>
            <a:picLocks noGrp="1" noChangeAspect="1"/>
          </p:cNvPicPr>
          <p:nvPr>
            <p:ph sz="half" idx="2"/>
          </p:nvPr>
        </p:nvPicPr>
        <p:blipFill>
          <a:blip r:embed="rId2" cstate="print"/>
          <a:stretch>
            <a:fillRect/>
          </a:stretch>
        </p:blipFill>
        <p:spPr>
          <a:xfrm>
            <a:off x="6000760" y="142852"/>
            <a:ext cx="3008337" cy="1692190"/>
          </a:xfrm>
        </p:spPr>
      </p:pic>
      <p:sp>
        <p:nvSpPr>
          <p:cNvPr id="2" name="Содержимое 1"/>
          <p:cNvSpPr>
            <a:spLocks noGrp="1"/>
          </p:cNvSpPr>
          <p:nvPr>
            <p:ph sz="half" idx="1"/>
          </p:nvPr>
        </p:nvSpPr>
        <p:spPr>
          <a:xfrm>
            <a:off x="0" y="1928802"/>
            <a:ext cx="8429684" cy="2019109"/>
          </a:xfrm>
        </p:spPr>
        <p:txBody>
          <a:bodyPr>
            <a:noAutofit/>
          </a:bodyPr>
          <a:lstStyle/>
          <a:p>
            <a:pPr algn="just">
              <a:buNone/>
            </a:pPr>
            <a:r>
              <a:rPr lang="ru-RU" sz="2400" dirty="0" smtClean="0"/>
              <a:t>   </a:t>
            </a:r>
            <a:r>
              <a:rPr lang="ru-RU" dirty="0" smtClean="0"/>
              <a:t>Это </a:t>
            </a:r>
            <a:r>
              <a:rPr lang="ru-RU" dirty="0" smtClean="0"/>
              <a:t>единство информационных ресурсов, которые связаны между собой средствами телекоммуникаций и основаны на гипертекстовом представлении данных, разбросанных по всему </a:t>
            </a:r>
            <a:r>
              <a:rPr lang="ru-RU" dirty="0" smtClean="0"/>
              <a:t>миру.</a:t>
            </a:r>
            <a:endParaRPr lang="ru-RU" sz="2400" dirty="0"/>
          </a:p>
        </p:txBody>
      </p:sp>
      <p:sp>
        <p:nvSpPr>
          <p:cNvPr id="4" name="Заголовок 3"/>
          <p:cNvSpPr>
            <a:spLocks noGrp="1"/>
          </p:cNvSpPr>
          <p:nvPr>
            <p:ph type="title"/>
          </p:nvPr>
        </p:nvSpPr>
        <p:spPr>
          <a:xfrm>
            <a:off x="214282" y="142852"/>
            <a:ext cx="6143668" cy="1643074"/>
          </a:xfrm>
        </p:spPr>
        <p:txBody>
          <a:bodyPr>
            <a:normAutofit/>
          </a:bodyPr>
          <a:lstStyle/>
          <a:p>
            <a:r>
              <a:rPr lang="en-US" sz="4800" b="0" i="1" dirty="0" smtClean="0">
                <a:solidFill>
                  <a:schemeClr val="accent1">
                    <a:lumMod val="40000"/>
                    <a:lumOff val="60000"/>
                  </a:schemeClr>
                </a:solidFill>
                <a:latin typeface="Times New Roman" pitchFamily="18" charset="0"/>
                <a:cs typeface="Times New Roman" pitchFamily="18" charset="0"/>
              </a:rPr>
              <a:t>World </a:t>
            </a:r>
            <a:r>
              <a:rPr lang="en-US" sz="4800" b="0" i="1" dirty="0" smtClean="0">
                <a:solidFill>
                  <a:schemeClr val="accent1">
                    <a:lumMod val="40000"/>
                    <a:lumOff val="60000"/>
                  </a:schemeClr>
                </a:solidFill>
                <a:latin typeface="Times New Roman" pitchFamily="18" charset="0"/>
                <a:cs typeface="Times New Roman" pitchFamily="18" charset="0"/>
              </a:rPr>
              <a:t>Wide </a:t>
            </a:r>
            <a:r>
              <a:rPr lang="en-US" sz="4800" b="0" i="1" dirty="0" smtClean="0">
                <a:solidFill>
                  <a:schemeClr val="accent1">
                    <a:lumMod val="40000"/>
                    <a:lumOff val="60000"/>
                  </a:schemeClr>
                </a:solidFill>
                <a:latin typeface="Times New Roman" pitchFamily="18" charset="0"/>
                <a:cs typeface="Times New Roman" pitchFamily="18" charset="0"/>
              </a:rPr>
              <a:t>Web</a:t>
            </a:r>
            <a:endParaRPr lang="ru-RU" sz="4800" dirty="0">
              <a:solidFill>
                <a:schemeClr val="accent1">
                  <a:lumMod val="40000"/>
                  <a:lumOff val="60000"/>
                </a:schemeClr>
              </a:solidFill>
              <a:latin typeface="Times New Roman" pitchFamily="18" charset="0"/>
              <a:cs typeface="Times New Roman" pitchFamily="18" charset="0"/>
            </a:endParaRPr>
          </a:p>
        </p:txBody>
      </p:sp>
      <p:sp>
        <p:nvSpPr>
          <p:cNvPr id="6" name="Прямоугольник 5"/>
          <p:cNvSpPr/>
          <p:nvPr/>
        </p:nvSpPr>
        <p:spPr>
          <a:xfrm>
            <a:off x="4572000" y="4286256"/>
            <a:ext cx="4429124" cy="1938992"/>
          </a:xfrm>
          <a:prstGeom prst="rect">
            <a:avLst/>
          </a:prstGeom>
        </p:spPr>
        <p:txBody>
          <a:bodyPr wrap="square">
            <a:spAutoFit/>
          </a:bodyPr>
          <a:lstStyle/>
          <a:p>
            <a:r>
              <a:rPr lang="ru-RU" sz="2400" dirty="0" smtClean="0"/>
              <a:t>Годом рождения Всемирной паутины считается 1989 </a:t>
            </a:r>
            <a:r>
              <a:rPr lang="ru-RU" sz="2400" dirty="0" smtClean="0"/>
              <a:t>год. </a:t>
            </a:r>
            <a:r>
              <a:rPr lang="ru-RU" sz="2400" dirty="0" smtClean="0"/>
              <a:t>Создатель «паутины» Тим </a:t>
            </a:r>
            <a:r>
              <a:rPr lang="ru-RU" sz="2400" dirty="0" smtClean="0"/>
              <a:t>Бернес-Ли.</a:t>
            </a:r>
            <a:endParaRPr lang="ru-RU" sz="2400" dirty="0"/>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wipe(down)">
                                      <p:cBhvr>
                                        <p:cTn id="15" dur="500"/>
                                        <p:tgtEl>
                                          <p:spTgt spid="2">
                                            <p:txEl>
                                              <p:pRg st="0" end="0"/>
                                            </p:txEl>
                                          </p:spTgt>
                                        </p:tgtEl>
                                      </p:cBhvr>
                                    </p:animEffect>
                                  </p:childTnLst>
                                </p:cTn>
                              </p:par>
                            </p:childTnLst>
                          </p:cTn>
                        </p:par>
                        <p:par>
                          <p:cTn id="16" fill="hold">
                            <p:stCondLst>
                              <p:cond delay="2000"/>
                            </p:stCondLst>
                            <p:childTnLst>
                              <p:par>
                                <p:cTn id="17" presetID="18" presetClass="entr" presetSubtype="1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strips(downLeft)">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a:xfrm>
            <a:off x="428596" y="2285992"/>
            <a:ext cx="4110038" cy="3590745"/>
          </a:xfrm>
          <a:ln w="28575">
            <a:solidFill>
              <a:schemeClr val="tx2">
                <a:lumMod val="25000"/>
              </a:schemeClr>
            </a:solidFill>
          </a:ln>
        </p:spPr>
        <p:txBody>
          <a:bodyPr>
            <a:noAutofit/>
          </a:bodyPr>
          <a:lstStyle/>
          <a:p>
            <a:pPr algn="just">
              <a:buNone/>
            </a:pPr>
            <a:r>
              <a:rPr lang="ru-RU" sz="1800" dirty="0" smtClean="0"/>
              <a:t>    Обычно </a:t>
            </a:r>
            <a:r>
              <a:rPr lang="ru-RU" sz="1800" dirty="0" smtClean="0"/>
              <a:t>гипертекст представляется набором текстов, содержащих узлы перехода между ними, которые позволяют избирать читаемые сведения или последовательность чтения. Общеизвестным и ярко выраженным примером гипертекста служат </a:t>
            </a:r>
            <a:r>
              <a:rPr lang="ru-RU" sz="1800" dirty="0" err="1" smtClean="0"/>
              <a:t>веб-страницы</a:t>
            </a:r>
            <a:r>
              <a:rPr lang="ru-RU" sz="1800" dirty="0" smtClean="0"/>
              <a:t> — документы HTML (язык разметки гипертекста) , размещённые в Сети.</a:t>
            </a:r>
            <a:endParaRPr lang="ru-RU" sz="1800" dirty="0"/>
          </a:p>
        </p:txBody>
      </p:sp>
      <p:sp>
        <p:nvSpPr>
          <p:cNvPr id="3" name="Содержимое 2"/>
          <p:cNvSpPr>
            <a:spLocks noGrp="1"/>
          </p:cNvSpPr>
          <p:nvPr>
            <p:ph sz="half" idx="2"/>
          </p:nvPr>
        </p:nvSpPr>
        <p:spPr>
          <a:xfrm>
            <a:off x="4714876" y="1857364"/>
            <a:ext cx="4038600" cy="3929090"/>
          </a:xfrm>
          <a:ln w="38100">
            <a:solidFill>
              <a:schemeClr val="tx2">
                <a:lumMod val="25000"/>
              </a:schemeClr>
            </a:solidFill>
          </a:ln>
        </p:spPr>
        <p:txBody>
          <a:bodyPr>
            <a:noAutofit/>
          </a:bodyPr>
          <a:lstStyle/>
          <a:p>
            <a:pPr algn="just">
              <a:buNone/>
            </a:pPr>
            <a:r>
              <a:rPr lang="ru-RU" sz="1800" dirty="0" smtClean="0"/>
              <a:t>   В </a:t>
            </a:r>
            <a:r>
              <a:rPr lang="ru-RU" sz="1800" dirty="0" smtClean="0"/>
              <a:t>более широком понимании термина, гипертекстом является любая повесть, словарь или энциклопедия, где встречаются отсылки к другим частям данного текста, имеющие отношения к данному термину. В компьютерной терминологии, гипертекст — текст, сформированный с помощью языка разметки, потенциально содержащий в себе гиперссылки.</a:t>
            </a:r>
            <a:endParaRPr lang="ru-RU" sz="1800" dirty="0"/>
          </a:p>
        </p:txBody>
      </p:sp>
      <p:sp>
        <p:nvSpPr>
          <p:cNvPr id="4" name="Заголовок 3"/>
          <p:cNvSpPr>
            <a:spLocks noGrp="1"/>
          </p:cNvSpPr>
          <p:nvPr>
            <p:ph type="title"/>
          </p:nvPr>
        </p:nvSpPr>
        <p:spPr>
          <a:xfrm>
            <a:off x="285720" y="428603"/>
            <a:ext cx="8229600" cy="1857388"/>
          </a:xfrm>
        </p:spPr>
        <p:txBody>
          <a:bodyPr>
            <a:noAutofit/>
          </a:bodyPr>
          <a:lstStyle/>
          <a:p>
            <a:r>
              <a:rPr lang="ru-RU" sz="2800" b="0" dirty="0" err="1" smtClean="0"/>
              <a:t>Гиперте́кст</a:t>
            </a:r>
            <a:r>
              <a:rPr lang="ru-RU" sz="2800" b="0" dirty="0" smtClean="0"/>
              <a:t> — термин, введённый </a:t>
            </a:r>
            <a:r>
              <a:rPr lang="ru-RU" sz="2800" b="0" dirty="0" err="1" smtClean="0"/>
              <a:t>Тедом</a:t>
            </a:r>
            <a:r>
              <a:rPr lang="ru-RU" sz="2800" b="0" dirty="0" smtClean="0"/>
              <a:t> Нельсоном в 1965 году для обозначения «текста ветвящегося или выполняющего действия по запросу» .</a:t>
            </a:r>
            <a:endParaRPr lang="ru-RU" sz="2800" dirty="0"/>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 calcmode="lin" valueType="num">
                                      <p:cBhvr>
                                        <p:cTn id="12"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3">
                                            <p:bg/>
                                          </p:spTgt>
                                        </p:tgtEl>
                                        <p:attrNameLst>
                                          <p:attrName>style.visibility</p:attrName>
                                        </p:attrNameLst>
                                      </p:cBhvr>
                                      <p:to>
                                        <p:strVal val="visible"/>
                                      </p:to>
                                    </p:set>
                                    <p:anim calcmode="lin" valueType="num">
                                      <p:cBhvr>
                                        <p:cTn id="17" dur="500" fill="hold"/>
                                        <p:tgtEl>
                                          <p:spTgt spid="3">
                                            <p:bg/>
                                          </p:spTgt>
                                        </p:tgtEl>
                                        <p:attrNameLst>
                                          <p:attrName>ppt_w</p:attrName>
                                        </p:attrNameLst>
                                      </p:cBhvr>
                                      <p:tavLst>
                                        <p:tav tm="0">
                                          <p:val>
                                            <p:fltVal val="0"/>
                                          </p:val>
                                        </p:tav>
                                        <p:tav tm="100000">
                                          <p:val>
                                            <p:strVal val="#ppt_w"/>
                                          </p:val>
                                        </p:tav>
                                      </p:tavLst>
                                    </p:anim>
                                    <p:anim calcmode="lin" valueType="num">
                                      <p:cBhvr>
                                        <p:cTn id="18" dur="500" fill="hold"/>
                                        <p:tgtEl>
                                          <p:spTgt spid="3">
                                            <p:bg/>
                                          </p:spTgt>
                                        </p:tgtEl>
                                        <p:attrNameLst>
                                          <p:attrName>ppt_h</p:attrName>
                                        </p:attrNameLst>
                                      </p:cBhvr>
                                      <p:tavLst>
                                        <p:tav tm="0">
                                          <p:val>
                                            <p:strVal val="#ppt_h"/>
                                          </p:val>
                                        </p:tav>
                                        <p:tav tm="100000">
                                          <p:val>
                                            <p:strVal val="#ppt_h"/>
                                          </p:val>
                                        </p:tav>
                                      </p:tavLst>
                                    </p:anim>
                                  </p:childTnLst>
                                </p:cTn>
                              </p:par>
                            </p:childTnLst>
                          </p:cTn>
                        </p:par>
                        <p:par>
                          <p:cTn id="19" fill="hold">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 calcmode="lin" valueType="num">
                                      <p:cBhvr>
                                        <p:cTn id="2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24" fill="hold">
                            <p:stCondLst>
                              <p:cond delay="2000"/>
                            </p:stCondLst>
                            <p:childTnLst>
                              <p:par>
                                <p:cTn id="25" presetID="17" presetClass="entr" presetSubtype="1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3" grpId="0" build="p" animBg="1"/>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website-translation.png"/>
          <p:cNvPicPr>
            <a:picLocks noGrp="1" noChangeAspect="1"/>
          </p:cNvPicPr>
          <p:nvPr>
            <p:ph idx="1"/>
          </p:nvPr>
        </p:nvPicPr>
        <p:blipFill>
          <a:blip r:embed="rId2"/>
          <a:stretch>
            <a:fillRect/>
          </a:stretch>
        </p:blipFill>
        <p:spPr>
          <a:xfrm>
            <a:off x="214282" y="142852"/>
            <a:ext cx="5429288" cy="3248429"/>
          </a:xfrm>
        </p:spPr>
      </p:pic>
      <p:sp>
        <p:nvSpPr>
          <p:cNvPr id="3" name="Заголовок 2"/>
          <p:cNvSpPr>
            <a:spLocks noGrp="1"/>
          </p:cNvSpPr>
          <p:nvPr>
            <p:ph type="title"/>
          </p:nvPr>
        </p:nvSpPr>
        <p:spPr>
          <a:xfrm>
            <a:off x="3071802" y="2500306"/>
            <a:ext cx="5500694" cy="3643338"/>
          </a:xfrm>
        </p:spPr>
        <p:txBody>
          <a:bodyPr>
            <a:normAutofit fontScale="90000"/>
          </a:bodyPr>
          <a:lstStyle/>
          <a:p>
            <a:pPr algn="just"/>
            <a:r>
              <a:rPr lang="ru-RU" sz="3200" dirty="0" err="1" smtClean="0">
                <a:solidFill>
                  <a:schemeClr val="tx2">
                    <a:lumMod val="25000"/>
                  </a:schemeClr>
                </a:solidFill>
              </a:rPr>
              <a:t>Веб-сайт</a:t>
            </a:r>
            <a:r>
              <a:rPr lang="ru-RU" sz="3200" b="0" dirty="0" smtClean="0">
                <a:solidFill>
                  <a:schemeClr val="tx2">
                    <a:lumMod val="25000"/>
                  </a:schemeClr>
                </a:solidFill>
              </a:rPr>
              <a:t> — это </a:t>
            </a:r>
            <a:r>
              <a:rPr lang="ru-RU" sz="3200" b="0" dirty="0" smtClean="0">
                <a:solidFill>
                  <a:schemeClr val="tx2">
                    <a:lumMod val="25000"/>
                  </a:schemeClr>
                </a:solidFill>
              </a:rPr>
              <a:t>   совокупность </a:t>
            </a:r>
            <a:r>
              <a:rPr lang="ru-RU" sz="3200" b="0" dirty="0" smtClean="0">
                <a:solidFill>
                  <a:schemeClr val="tx2">
                    <a:lumMod val="25000"/>
                  </a:schemeClr>
                </a:solidFill>
              </a:rPr>
              <a:t>логически связанной гипертекстовой информации, оформленной в виде отдельных страниц и доступной в сети Интернет</a:t>
            </a:r>
            <a:endParaRPr lang="ru-RU" sz="3200" dirty="0">
              <a:solidFill>
                <a:schemeClr val="tx2">
                  <a:lumMod val="25000"/>
                </a:schemeClr>
              </a:solidFill>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12" presetClass="entr" presetSubtype="4"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slide(fromBottom)">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285720" y="357166"/>
            <a:ext cx="7772400" cy="4226798"/>
          </a:xfrm>
          <a:prstGeom prst="rect">
            <a:avLst/>
          </a:prstGeom>
        </p:spPr>
        <p:txBody>
          <a:bodyPr wrap="square">
            <a:spAutoFit/>
          </a:bodyPr>
          <a:lstStyle/>
          <a:p>
            <a:pPr algn="just"/>
            <a:r>
              <a:rPr lang="ru-RU" sz="1800" dirty="0" err="1" smtClean="0">
                <a:solidFill>
                  <a:schemeClr val="tx2">
                    <a:lumMod val="25000"/>
                  </a:schemeClr>
                </a:solidFill>
                <a:latin typeface="Times New Roman" pitchFamily="18" charset="0"/>
                <a:cs typeface="Times New Roman" pitchFamily="18" charset="0"/>
              </a:rPr>
              <a:t>Веб-сайт</a:t>
            </a:r>
            <a:r>
              <a:rPr lang="ru-RU" sz="1800" dirty="0" smtClean="0">
                <a:solidFill>
                  <a:schemeClr val="tx2">
                    <a:lumMod val="25000"/>
                  </a:schemeClr>
                </a:solidFill>
                <a:latin typeface="Times New Roman" pitchFamily="18" charset="0"/>
                <a:cs typeface="Times New Roman" pitchFamily="18" charset="0"/>
              </a:rPr>
              <a:t> выполняет следующие основные задачи</a:t>
            </a:r>
            <a:r>
              <a:rPr lang="ru-RU" sz="1800" dirty="0" smtClean="0">
                <a:solidFill>
                  <a:schemeClr val="tx2">
                    <a:lumMod val="25000"/>
                  </a:schemeClr>
                </a:solidFill>
                <a:latin typeface="Times New Roman" pitchFamily="18" charset="0"/>
                <a:cs typeface="Times New Roman" pitchFamily="18" charset="0"/>
              </a:rPr>
              <a:t>:</a:t>
            </a:r>
          </a:p>
          <a:p>
            <a:pPr algn="just"/>
            <a:endParaRPr lang="ru-RU" sz="1800" dirty="0" smtClean="0">
              <a:solidFill>
                <a:schemeClr val="tx2">
                  <a:lumMod val="25000"/>
                </a:schemeClr>
              </a:solidFill>
              <a:latin typeface="Times New Roman" pitchFamily="18" charset="0"/>
              <a:cs typeface="Times New Roman" pitchFamily="18" charset="0"/>
            </a:endParaRPr>
          </a:p>
          <a:p>
            <a:pPr algn="just"/>
            <a:r>
              <a:rPr lang="ru-RU" sz="1800" dirty="0" smtClean="0">
                <a:solidFill>
                  <a:schemeClr val="tx2">
                    <a:lumMod val="25000"/>
                  </a:schemeClr>
                </a:solidFill>
                <a:latin typeface="Times New Roman" pitchFamily="18" charset="0"/>
                <a:cs typeface="Times New Roman" pitchFamily="18" charset="0"/>
              </a:rPr>
              <a:t>	1) реклама </a:t>
            </a:r>
            <a:r>
              <a:rPr lang="ru-RU" sz="1800" dirty="0" smtClean="0">
                <a:solidFill>
                  <a:schemeClr val="tx2">
                    <a:lumMod val="25000"/>
                  </a:schemeClr>
                </a:solidFill>
                <a:latin typeface="Times New Roman" pitchFamily="18" charset="0"/>
                <a:cs typeface="Times New Roman" pitchFamily="18" charset="0"/>
              </a:rPr>
              <a:t>продукции, услуг, идей. Правильно сделанный </a:t>
            </a:r>
            <a:r>
              <a:rPr lang="ru-RU" sz="1800" dirty="0" err="1" smtClean="0">
                <a:solidFill>
                  <a:schemeClr val="tx2">
                    <a:lumMod val="25000"/>
                  </a:schemeClr>
                </a:solidFill>
                <a:latin typeface="Times New Roman" pitchFamily="18" charset="0"/>
                <a:cs typeface="Times New Roman" pitchFamily="18" charset="0"/>
              </a:rPr>
              <a:t>веб-сайт</a:t>
            </a:r>
            <a:r>
              <a:rPr lang="ru-RU" sz="1800" dirty="0" smtClean="0">
                <a:solidFill>
                  <a:schemeClr val="tx2">
                    <a:lumMod val="25000"/>
                  </a:schemeClr>
                </a:solidFill>
                <a:latin typeface="Times New Roman" pitchFamily="18" charset="0"/>
                <a:cs typeface="Times New Roman" pitchFamily="18" charset="0"/>
              </a:rPr>
              <a:t> с легкостью приведет клиента к заключению о необходимости покупки товара, или услуг, или идей, пропагандируемых на нем;</a:t>
            </a:r>
          </a:p>
          <a:p>
            <a:pPr algn="just"/>
            <a:r>
              <a:rPr lang="ru-RU" sz="1800" dirty="0" smtClean="0">
                <a:solidFill>
                  <a:schemeClr val="tx2">
                    <a:lumMod val="25000"/>
                  </a:schemeClr>
                </a:solidFill>
                <a:latin typeface="Times New Roman" pitchFamily="18" charset="0"/>
                <a:cs typeface="Times New Roman" pitchFamily="18" charset="0"/>
              </a:rPr>
              <a:t>	2) продажа </a:t>
            </a:r>
            <a:r>
              <a:rPr lang="ru-RU" sz="1800" dirty="0" smtClean="0">
                <a:solidFill>
                  <a:schemeClr val="tx2">
                    <a:lumMod val="25000"/>
                  </a:schemeClr>
                </a:solidFill>
                <a:latin typeface="Times New Roman" pitchFamily="18" charset="0"/>
                <a:cs typeface="Times New Roman" pitchFamily="18" charset="0"/>
              </a:rPr>
              <a:t>товаров, услуг, информации, идей. У современного человека нет много времени для ходьбы по магазинам. Поэтому возможность заказа товаров и услуг, не отходя от компьютера, значительно расширяет возможности и клиента, и продавца;</a:t>
            </a:r>
          </a:p>
          <a:p>
            <a:pPr algn="just"/>
            <a:r>
              <a:rPr lang="ru-RU" sz="1800" dirty="0" smtClean="0">
                <a:solidFill>
                  <a:schemeClr val="tx2">
                    <a:lumMod val="25000"/>
                  </a:schemeClr>
                </a:solidFill>
                <a:latin typeface="Times New Roman" pitchFamily="18" charset="0"/>
                <a:cs typeface="Times New Roman" pitchFamily="18" charset="0"/>
              </a:rPr>
              <a:t>	3) бесплатное </a:t>
            </a:r>
            <a:r>
              <a:rPr lang="ru-RU" sz="1800" dirty="0" smtClean="0">
                <a:solidFill>
                  <a:schemeClr val="tx2">
                    <a:lumMod val="25000"/>
                  </a:schemeClr>
                </a:solidFill>
                <a:latin typeface="Times New Roman" pitchFamily="18" charset="0"/>
                <a:cs typeface="Times New Roman" pitchFamily="18" charset="0"/>
              </a:rPr>
              <a:t>предоставление информации или услуг. На самом деле предоставление информации или услуг — это средство привлечения посетителей к данному ресурсу для получения, к примеру, статистической информации либо для показа рекламы, если это рекламная площадка;</a:t>
            </a:r>
          </a:p>
          <a:p>
            <a:pPr algn="just"/>
            <a:r>
              <a:rPr lang="ru-RU" sz="1800" dirty="0" smtClean="0">
                <a:solidFill>
                  <a:schemeClr val="tx2">
                    <a:lumMod val="25000"/>
                  </a:schemeClr>
                </a:solidFill>
                <a:latin typeface="Times New Roman" pitchFamily="18" charset="0"/>
                <a:cs typeface="Times New Roman" pitchFamily="18" charset="0"/>
              </a:rPr>
              <a:t>	4) поддержка </a:t>
            </a:r>
            <a:r>
              <a:rPr lang="ru-RU" sz="1800" dirty="0" smtClean="0">
                <a:solidFill>
                  <a:schemeClr val="tx2">
                    <a:lumMod val="25000"/>
                  </a:schemeClr>
                </a:solidFill>
                <a:latin typeface="Times New Roman" pitchFamily="18" charset="0"/>
                <a:cs typeface="Times New Roman" pitchFamily="18" charset="0"/>
              </a:rPr>
              <a:t>клиентов.</a:t>
            </a:r>
            <a:endParaRPr lang="ru-RU" sz="1800" dirty="0">
              <a:solidFill>
                <a:schemeClr val="tx2">
                  <a:lumMod val="25000"/>
                </a:schemeClr>
              </a:solidFill>
              <a:latin typeface="Times New Roman" pitchFamily="18" charset="0"/>
              <a:cs typeface="Times New Roman" pitchFamily="18" charset="0"/>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down)">
                                      <p:cBhvr>
                                        <p:cTn id="11" dur="500"/>
                                        <p:tgtEl>
                                          <p:spTgt spid="5">
                                            <p:txEl>
                                              <p:pRg st="2" end="2"/>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wipe(down)">
                                      <p:cBhvr>
                                        <p:cTn id="15" dur="500"/>
                                        <p:tgtEl>
                                          <p:spTgt spid="5">
                                            <p:txEl>
                                              <p:pRg st="3" end="3"/>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wipe(down)">
                                      <p:cBhvr>
                                        <p:cTn id="19" dur="500"/>
                                        <p:tgtEl>
                                          <p:spTgt spid="5">
                                            <p:txEl>
                                              <p:pRg st="4" end="4"/>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wipe(down)">
                                      <p:cBhvr>
                                        <p:cTn id="23"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raskrutka-veb-saytov-raskrutka-web-saytov-raskrutka-veb-saytov-raskrutka-i-optimizatsiya-saytov.jpg"/>
          <p:cNvPicPr>
            <a:picLocks noChangeAspect="1"/>
          </p:cNvPicPr>
          <p:nvPr/>
        </p:nvPicPr>
        <p:blipFill>
          <a:blip r:embed="rId2"/>
          <a:stretch>
            <a:fillRect/>
          </a:stretch>
        </p:blipFill>
        <p:spPr>
          <a:xfrm>
            <a:off x="4429124" y="3500438"/>
            <a:ext cx="4429125" cy="2886075"/>
          </a:xfrm>
          <a:prstGeom prst="rect">
            <a:avLst/>
          </a:prstGeom>
        </p:spPr>
      </p:pic>
      <p:sp>
        <p:nvSpPr>
          <p:cNvPr id="2" name="Содержимое 1"/>
          <p:cNvSpPr>
            <a:spLocks noGrp="1"/>
          </p:cNvSpPr>
          <p:nvPr>
            <p:ph sz="half" idx="1"/>
          </p:nvPr>
        </p:nvSpPr>
        <p:spPr>
          <a:xfrm>
            <a:off x="457200" y="428604"/>
            <a:ext cx="7829576" cy="5578687"/>
          </a:xfrm>
        </p:spPr>
        <p:txBody>
          <a:bodyPr>
            <a:normAutofit/>
          </a:bodyPr>
          <a:lstStyle/>
          <a:p>
            <a:pPr>
              <a:buNone/>
            </a:pPr>
            <a:r>
              <a:rPr lang="ru-RU" sz="5400" dirty="0" smtClean="0">
                <a:solidFill>
                  <a:schemeClr val="accent1">
                    <a:lumMod val="60000"/>
                    <a:lumOff val="40000"/>
                  </a:schemeClr>
                </a:solidFill>
                <a:latin typeface="Times New Roman" pitchFamily="18" charset="0"/>
                <a:cs typeface="Times New Roman" pitchFamily="18" charset="0"/>
              </a:rPr>
              <a:t>Типы </a:t>
            </a:r>
            <a:r>
              <a:rPr lang="ru-RU" sz="5400" dirty="0" err="1" smtClean="0">
                <a:solidFill>
                  <a:schemeClr val="accent1">
                    <a:lumMod val="60000"/>
                    <a:lumOff val="40000"/>
                  </a:schemeClr>
                </a:solidFill>
                <a:latin typeface="Times New Roman" pitchFamily="18" charset="0"/>
                <a:cs typeface="Times New Roman" pitchFamily="18" charset="0"/>
              </a:rPr>
              <a:t>веб-сайтов</a:t>
            </a:r>
            <a:r>
              <a:rPr lang="ru-RU" sz="5400" dirty="0" smtClean="0">
                <a:solidFill>
                  <a:schemeClr val="accent1">
                    <a:lumMod val="60000"/>
                    <a:lumOff val="40000"/>
                  </a:schemeClr>
                </a:solidFill>
                <a:latin typeface="Times New Roman" pitchFamily="18" charset="0"/>
                <a:cs typeface="Times New Roman" pitchFamily="18" charset="0"/>
              </a:rPr>
              <a:t>:</a:t>
            </a:r>
          </a:p>
          <a:p>
            <a:pPr lvl="1" algn="just"/>
            <a:r>
              <a:rPr lang="ru-RU" b="1" dirty="0" smtClean="0">
                <a:solidFill>
                  <a:schemeClr val="accent1">
                    <a:lumMod val="40000"/>
                    <a:lumOff val="60000"/>
                  </a:schemeClr>
                </a:solidFill>
              </a:rPr>
              <a:t>Рекламные </a:t>
            </a:r>
            <a:r>
              <a:rPr lang="ru-RU" b="1" dirty="0" err="1" smtClean="0">
                <a:solidFill>
                  <a:schemeClr val="accent1">
                    <a:lumMod val="40000"/>
                    <a:lumOff val="60000"/>
                  </a:schemeClr>
                </a:solidFill>
              </a:rPr>
              <a:t>веб-сайты</a:t>
            </a:r>
            <a:endParaRPr lang="ru-RU" b="1" dirty="0" smtClean="0">
              <a:solidFill>
                <a:schemeClr val="accent1">
                  <a:lumMod val="40000"/>
                  <a:lumOff val="60000"/>
                </a:schemeClr>
              </a:solidFill>
            </a:endParaRPr>
          </a:p>
          <a:p>
            <a:pPr lvl="1" algn="just"/>
            <a:r>
              <a:rPr lang="ru-RU" b="1" dirty="0" err="1" smtClean="0">
                <a:solidFill>
                  <a:schemeClr val="accent1">
                    <a:lumMod val="40000"/>
                    <a:lumOff val="60000"/>
                  </a:schemeClr>
                </a:solidFill>
              </a:rPr>
              <a:t>Веб-сайты-продавцы</a:t>
            </a:r>
            <a:endParaRPr lang="ru-RU" b="1" dirty="0" smtClean="0">
              <a:solidFill>
                <a:schemeClr val="accent1">
                  <a:lumMod val="40000"/>
                  <a:lumOff val="60000"/>
                </a:schemeClr>
              </a:solidFill>
            </a:endParaRPr>
          </a:p>
          <a:p>
            <a:pPr lvl="1" algn="just"/>
            <a:r>
              <a:rPr lang="ru-RU" b="1" dirty="0" err="1" smtClean="0">
                <a:solidFill>
                  <a:schemeClr val="accent1">
                    <a:lumMod val="40000"/>
                    <a:lumOff val="60000"/>
                  </a:schemeClr>
                </a:solidFill>
              </a:rPr>
              <a:t>Веб-сайты</a:t>
            </a:r>
            <a:r>
              <a:rPr lang="ru-RU" b="1" dirty="0" smtClean="0">
                <a:solidFill>
                  <a:schemeClr val="accent1">
                    <a:lumMod val="40000"/>
                    <a:lumOff val="60000"/>
                  </a:schemeClr>
                </a:solidFill>
              </a:rPr>
              <a:t>-</a:t>
            </a:r>
            <a:r>
              <a:rPr lang="ru-RU" b="1" dirty="0" smtClean="0">
                <a:solidFill>
                  <a:schemeClr val="accent1">
                    <a:lumMod val="40000"/>
                    <a:lumOff val="60000"/>
                  </a:schemeClr>
                </a:solidFill>
              </a:rPr>
              <a:t>"</a:t>
            </a:r>
            <a:r>
              <a:rPr lang="ru-RU" b="1" dirty="0" smtClean="0">
                <a:solidFill>
                  <a:schemeClr val="accent1">
                    <a:lumMod val="40000"/>
                    <a:lumOff val="60000"/>
                  </a:schemeClr>
                </a:solidFill>
              </a:rPr>
              <a:t>альтруисты«</a:t>
            </a:r>
            <a:endParaRPr lang="ru-RU" b="1" dirty="0" smtClean="0">
              <a:solidFill>
                <a:schemeClr val="accent1">
                  <a:lumMod val="40000"/>
                  <a:lumOff val="60000"/>
                </a:schemeClr>
              </a:solidFill>
            </a:endParaRPr>
          </a:p>
          <a:p>
            <a:pPr lvl="1" algn="just"/>
            <a:r>
              <a:rPr lang="ru-RU" b="1" dirty="0" err="1" smtClean="0">
                <a:solidFill>
                  <a:schemeClr val="accent1">
                    <a:lumMod val="40000"/>
                    <a:lumOff val="60000"/>
                  </a:schemeClr>
                </a:solidFill>
              </a:rPr>
              <a:t>Веб-сайты</a:t>
            </a:r>
            <a:r>
              <a:rPr lang="ru-RU" b="1" dirty="0" smtClean="0">
                <a:solidFill>
                  <a:schemeClr val="accent1">
                    <a:lumMod val="40000"/>
                    <a:lumOff val="60000"/>
                  </a:schemeClr>
                </a:solidFill>
              </a:rPr>
              <a:t> </a:t>
            </a:r>
            <a:r>
              <a:rPr lang="ru-RU" b="1" dirty="0" smtClean="0">
                <a:solidFill>
                  <a:schemeClr val="accent1">
                    <a:lumMod val="40000"/>
                    <a:lumOff val="60000"/>
                  </a:schemeClr>
                </a:solidFill>
              </a:rPr>
              <a:t>для поддержки</a:t>
            </a:r>
          </a:p>
          <a:p>
            <a:pPr lvl="1" algn="just"/>
            <a:r>
              <a:rPr lang="ru-RU" dirty="0" smtClean="0">
                <a:solidFill>
                  <a:schemeClr val="accent1">
                    <a:lumMod val="40000"/>
                    <a:lumOff val="60000"/>
                  </a:schemeClr>
                </a:solidFill>
              </a:rPr>
              <a:t>Последний тип </a:t>
            </a:r>
            <a:r>
              <a:rPr lang="ru-RU" dirty="0" err="1" smtClean="0">
                <a:solidFill>
                  <a:schemeClr val="accent1">
                    <a:lumMod val="40000"/>
                    <a:lumOff val="60000"/>
                  </a:schemeClr>
                </a:solidFill>
              </a:rPr>
              <a:t>веб-сайтов</a:t>
            </a:r>
            <a:r>
              <a:rPr lang="ru-RU" dirty="0" smtClean="0">
                <a:solidFill>
                  <a:schemeClr val="accent1">
                    <a:lumMod val="40000"/>
                    <a:lumOff val="60000"/>
                  </a:schemeClr>
                </a:solidFill>
              </a:rPr>
              <a:t> — это поддержка клиентов. </a:t>
            </a:r>
          </a:p>
          <a:p>
            <a:endParaRPr lang="ru-RU" dirty="0"/>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000"/>
                                        <p:tgtEl>
                                          <p:spTgt spid="5"/>
                                        </p:tgtEl>
                                      </p:cBhvr>
                                    </p:animEffect>
                                  </p:childTnLst>
                                </p:cTn>
                              </p:par>
                            </p:childTnLst>
                          </p:cTn>
                        </p:par>
                        <p:par>
                          <p:cTn id="8" fill="hold">
                            <p:stCondLst>
                              <p:cond delay="1000"/>
                            </p:stCondLst>
                            <p:childTnLst>
                              <p:par>
                                <p:cTn id="9" presetID="6" presetClass="entr" presetSubtype="16" fill="hold" grpId="0" nodeType="after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circle(in)">
                                      <p:cBhvr>
                                        <p:cTn id="11" dur="1000"/>
                                        <p:tgtEl>
                                          <p:spTgt spid="2">
                                            <p:txEl>
                                              <p:pRg st="0" end="0"/>
                                            </p:txEl>
                                          </p:spTgt>
                                        </p:tgtEl>
                                      </p:cBhvr>
                                    </p:animEffect>
                                  </p:childTnLst>
                                </p:cTn>
                              </p:par>
                            </p:childTnLst>
                          </p:cTn>
                        </p:par>
                        <p:par>
                          <p:cTn id="12" fill="hold">
                            <p:stCondLst>
                              <p:cond delay="2000"/>
                            </p:stCondLst>
                            <p:childTnLst>
                              <p:par>
                                <p:cTn id="13" presetID="6" presetClass="entr" presetSubtype="16" fill="hold" grpId="0" nodeType="after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circle(in)">
                                      <p:cBhvr>
                                        <p:cTn id="15" dur="1000"/>
                                        <p:tgtEl>
                                          <p:spTgt spid="2">
                                            <p:txEl>
                                              <p:pRg st="1" end="1"/>
                                            </p:txEl>
                                          </p:spTgt>
                                        </p:tgtEl>
                                      </p:cBhvr>
                                    </p:animEffect>
                                  </p:childTnLst>
                                </p:cTn>
                              </p:par>
                            </p:childTnLst>
                          </p:cTn>
                        </p:par>
                        <p:par>
                          <p:cTn id="16" fill="hold">
                            <p:stCondLst>
                              <p:cond delay="3000"/>
                            </p:stCondLst>
                            <p:childTnLst>
                              <p:par>
                                <p:cTn id="17" presetID="6" presetClass="entr" presetSubtype="16" fill="hold" grpId="0" nodeType="after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circle(in)">
                                      <p:cBhvr>
                                        <p:cTn id="19" dur="1000"/>
                                        <p:tgtEl>
                                          <p:spTgt spid="2">
                                            <p:txEl>
                                              <p:pRg st="2" end="2"/>
                                            </p:txEl>
                                          </p:spTgt>
                                        </p:tgtEl>
                                      </p:cBhvr>
                                    </p:animEffect>
                                  </p:childTnLst>
                                </p:cTn>
                              </p:par>
                            </p:childTnLst>
                          </p:cTn>
                        </p:par>
                        <p:par>
                          <p:cTn id="20" fill="hold">
                            <p:stCondLst>
                              <p:cond delay="4000"/>
                            </p:stCondLst>
                            <p:childTnLst>
                              <p:par>
                                <p:cTn id="21" presetID="6" presetClass="entr" presetSubtype="16" fill="hold" grpId="0" nodeType="after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circle(in)">
                                      <p:cBhvr>
                                        <p:cTn id="23" dur="1000"/>
                                        <p:tgtEl>
                                          <p:spTgt spid="2">
                                            <p:txEl>
                                              <p:pRg st="3" end="3"/>
                                            </p:txEl>
                                          </p:spTgt>
                                        </p:tgtEl>
                                      </p:cBhvr>
                                    </p:animEffect>
                                  </p:childTnLst>
                                </p:cTn>
                              </p:par>
                            </p:childTnLst>
                          </p:cTn>
                        </p:par>
                        <p:par>
                          <p:cTn id="24" fill="hold">
                            <p:stCondLst>
                              <p:cond delay="5000"/>
                            </p:stCondLst>
                            <p:childTnLst>
                              <p:par>
                                <p:cTn id="25" presetID="6" presetClass="entr" presetSubtype="16" fill="hold" grpId="0" nodeType="after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circle(in)">
                                      <p:cBhvr>
                                        <p:cTn id="27" dur="1000"/>
                                        <p:tgtEl>
                                          <p:spTgt spid="2">
                                            <p:txEl>
                                              <p:pRg st="4" end="4"/>
                                            </p:txEl>
                                          </p:spTgt>
                                        </p:tgtEl>
                                      </p:cBhvr>
                                    </p:animEffect>
                                  </p:childTnLst>
                                </p:cTn>
                              </p:par>
                            </p:childTnLst>
                          </p:cTn>
                        </p:par>
                        <p:par>
                          <p:cTn id="28" fill="hold">
                            <p:stCondLst>
                              <p:cond delay="6000"/>
                            </p:stCondLst>
                            <p:childTnLst>
                              <p:par>
                                <p:cTn id="29" presetID="6" presetClass="entr" presetSubtype="16" fill="hold" grpId="0" nodeType="after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circle(in)">
                                      <p:cBhvr>
                                        <p:cTn id="31"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1928802"/>
            <a:ext cx="7572428" cy="3368676"/>
          </a:xfrm>
        </p:spPr>
        <p:txBody>
          <a:bodyPr>
            <a:normAutofit/>
          </a:bodyPr>
          <a:lstStyle/>
          <a:p>
            <a:r>
              <a:rPr lang="ru-RU" dirty="0" smtClean="0">
                <a:solidFill>
                  <a:schemeClr val="bg2">
                    <a:lumMod val="50000"/>
                  </a:schemeClr>
                </a:solidFill>
              </a:rPr>
              <a:t>План:</a:t>
            </a:r>
            <a:br>
              <a:rPr lang="ru-RU" dirty="0" smtClean="0">
                <a:solidFill>
                  <a:schemeClr val="bg2">
                    <a:lumMod val="50000"/>
                  </a:schemeClr>
                </a:solidFill>
              </a:rPr>
            </a:br>
            <a:r>
              <a:rPr lang="ru-RU" dirty="0" smtClean="0">
                <a:solidFill>
                  <a:schemeClr val="bg2">
                    <a:lumMod val="50000"/>
                  </a:schemeClr>
                </a:solidFill>
              </a:rPr>
              <a:t>1. Сервисы интернет</a:t>
            </a:r>
            <a:br>
              <a:rPr lang="ru-RU" dirty="0" smtClean="0">
                <a:solidFill>
                  <a:schemeClr val="bg2">
                    <a:lumMod val="50000"/>
                  </a:schemeClr>
                </a:solidFill>
              </a:rPr>
            </a:br>
            <a:r>
              <a:rPr lang="ru-RU" dirty="0" smtClean="0">
                <a:solidFill>
                  <a:schemeClr val="bg2">
                    <a:lumMod val="50000"/>
                  </a:schemeClr>
                </a:solidFill>
              </a:rPr>
              <a:t>2. Электронная почта</a:t>
            </a:r>
            <a:br>
              <a:rPr lang="ru-RU" dirty="0" smtClean="0">
                <a:solidFill>
                  <a:schemeClr val="bg2">
                    <a:lumMod val="50000"/>
                  </a:schemeClr>
                </a:solidFill>
              </a:rPr>
            </a:br>
            <a:r>
              <a:rPr lang="ru-RU" dirty="0" smtClean="0">
                <a:solidFill>
                  <a:schemeClr val="bg2">
                    <a:lumMod val="50000"/>
                  </a:schemeClr>
                </a:solidFill>
              </a:rPr>
              <a:t>3. </a:t>
            </a:r>
            <a:r>
              <a:rPr lang="en-US" dirty="0" smtClean="0">
                <a:solidFill>
                  <a:schemeClr val="bg2">
                    <a:lumMod val="50000"/>
                  </a:schemeClr>
                </a:solidFill>
              </a:rPr>
              <a:t>WWW, </a:t>
            </a:r>
            <a:r>
              <a:rPr lang="ru-RU" dirty="0" smtClean="0">
                <a:solidFill>
                  <a:schemeClr val="bg2">
                    <a:lumMod val="50000"/>
                  </a:schemeClr>
                </a:solidFill>
              </a:rPr>
              <a:t>гипертекст, </a:t>
            </a:r>
            <a:r>
              <a:rPr lang="en-US" dirty="0" smtClean="0">
                <a:solidFill>
                  <a:schemeClr val="bg2">
                    <a:lumMod val="50000"/>
                  </a:schemeClr>
                </a:solidFill>
              </a:rPr>
              <a:t>Web</a:t>
            </a:r>
            <a:r>
              <a:rPr lang="ru-RU" dirty="0" smtClean="0">
                <a:solidFill>
                  <a:schemeClr val="bg2">
                    <a:lumMod val="50000"/>
                  </a:schemeClr>
                </a:solidFill>
              </a:rPr>
              <a:t> - сайты</a:t>
            </a:r>
            <a:endParaRPr lang="ru-RU" dirty="0">
              <a:solidFill>
                <a:schemeClr val="bg2">
                  <a:lumMod val="50000"/>
                </a:schemeClr>
              </a:solidFill>
            </a:endParaRPr>
          </a:p>
        </p:txBody>
      </p:sp>
      <p:pic>
        <p:nvPicPr>
          <p:cNvPr id="2052" name="Picture 4" descr="C:\Program Files\Microsoft Office\MEDIA\CAGCAT10\j0285750.wmf"/>
          <p:cNvPicPr>
            <a:picLocks noChangeAspect="1" noChangeArrowheads="1"/>
          </p:cNvPicPr>
          <p:nvPr/>
        </p:nvPicPr>
        <p:blipFill>
          <a:blip r:embed="rId2"/>
          <a:srcRect/>
          <a:stretch>
            <a:fillRect/>
          </a:stretch>
        </p:blipFill>
        <p:spPr bwMode="auto">
          <a:xfrm>
            <a:off x="5715008" y="500042"/>
            <a:ext cx="2789929" cy="1714512"/>
          </a:xfrm>
          <a:prstGeom prst="rect">
            <a:avLst/>
          </a:prstGeom>
          <a:noFill/>
        </p:spPr>
      </p:pic>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checkerboard(across)">
                                      <p:cBhvr>
                                        <p:cTn id="7" dur="1000"/>
                                        <p:tgtEl>
                                          <p:spTgt spid="2052"/>
                                        </p:tgtEl>
                                      </p:cBhvr>
                                    </p:animEffect>
                                  </p:childTnLst>
                                </p:cTn>
                              </p:par>
                            </p:childTnLst>
                          </p:cTn>
                        </p:par>
                        <p:par>
                          <p:cTn id="8" fill="hold">
                            <p:stCondLst>
                              <p:cond delay="1000"/>
                            </p:stCondLst>
                            <p:childTnLst>
                              <p:par>
                                <p:cTn id="9" presetID="52"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Scale>
                                      <p:cBhvr>
                                        <p:cTn id="11"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2"/>
                                        </p:tgtEl>
                                        <p:attrNameLst>
                                          <p:attrName>ppt_x</p:attrName>
                                          <p:attrName>ppt_y</p:attrName>
                                        </p:attrNameLst>
                                      </p:cBhvr>
                                    </p:animMotion>
                                    <p:animEffect transition="in" filter="fade">
                                      <p:cBhvr>
                                        <p:cTn id="13"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half" idx="2"/>
          </p:nvPr>
        </p:nvSpPr>
        <p:spPr/>
        <p:txBody>
          <a:bodyPr>
            <a:normAutofit lnSpcReduction="10000"/>
          </a:bodyPr>
          <a:lstStyle/>
          <a:p>
            <a:r>
              <a:rPr lang="ru-RU" dirty="0" smtClean="0"/>
              <a:t>Часто понимают, что Интернет это то множество сайтов, которые мы видим во всемирной паутине WWW, однако она сама является одним из сервисов Интернет.</a:t>
            </a:r>
            <a:endParaRPr lang="ru-RU" dirty="0"/>
          </a:p>
        </p:txBody>
      </p:sp>
      <p:pic>
        <p:nvPicPr>
          <p:cNvPr id="5" name="Рисунок 4" descr="Sotsialnyie-zakladki.jpg"/>
          <p:cNvPicPr>
            <a:picLocks noGrp="1" noChangeAspect="1"/>
          </p:cNvPicPr>
          <p:nvPr>
            <p:ph type="pic" idx="1"/>
          </p:nvPr>
        </p:nvPicPr>
        <p:blipFill>
          <a:blip r:embed="rId2"/>
          <a:srcRect t="12584" b="12584"/>
          <a:stretch>
            <a:fillRect/>
          </a:stretch>
        </p:blipFill>
        <p:spPr>
          <a:xfrm>
            <a:off x="285720" y="285728"/>
            <a:ext cx="8341875" cy="4214842"/>
          </a:xfrm>
        </p:spPr>
      </p:pic>
      <p:sp>
        <p:nvSpPr>
          <p:cNvPr id="4" name="Заголовок 3"/>
          <p:cNvSpPr>
            <a:spLocks noGrp="1"/>
          </p:cNvSpPr>
          <p:nvPr>
            <p:ph type="title"/>
          </p:nvPr>
        </p:nvSpPr>
        <p:spPr/>
        <p:txBody>
          <a:bodyPr/>
          <a:lstStyle/>
          <a:p>
            <a:r>
              <a:rPr lang="ru-RU" dirty="0" smtClean="0">
                <a:solidFill>
                  <a:schemeClr val="accent1">
                    <a:lumMod val="20000"/>
                    <a:lumOff val="80000"/>
                  </a:schemeClr>
                </a:solidFill>
              </a:rPr>
              <a:t>Сервисы интернет</a:t>
            </a:r>
            <a:endParaRPr lang="ru-RU" dirty="0">
              <a:solidFill>
                <a:schemeClr val="accent1">
                  <a:lumMod val="20000"/>
                  <a:lumOff val="80000"/>
                </a:schemeClr>
              </a:solidFill>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wipe(down)">
                                      <p:cBhvr>
                                        <p:cTn id="1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7923304" cy="2857520"/>
          </a:xfrm>
        </p:spPr>
        <p:txBody>
          <a:bodyPr>
            <a:normAutofit/>
          </a:bodyPr>
          <a:lstStyle/>
          <a:p>
            <a:pPr algn="l">
              <a:buFont typeface="Wingdings" pitchFamily="2" charset="2"/>
              <a:buChar char="Ø"/>
            </a:pPr>
            <a:r>
              <a:rPr lang="ru-RU" sz="2400" dirty="0" smtClean="0">
                <a:solidFill>
                  <a:schemeClr val="tx2">
                    <a:lumMod val="10000"/>
                  </a:schemeClr>
                </a:solidFill>
                <a:latin typeface="Times New Roman" pitchFamily="18" charset="0"/>
                <a:cs typeface="Times New Roman" pitchFamily="18" charset="0"/>
              </a:rPr>
              <a:t> Сервис Электронная почта (</a:t>
            </a:r>
            <a:r>
              <a:rPr lang="ru-RU" sz="2400" dirty="0" err="1" smtClean="0">
                <a:solidFill>
                  <a:schemeClr val="tx2">
                    <a:lumMod val="10000"/>
                  </a:schemeClr>
                </a:solidFill>
                <a:latin typeface="Times New Roman" pitchFamily="18" charset="0"/>
                <a:cs typeface="Times New Roman" pitchFamily="18" charset="0"/>
              </a:rPr>
              <a:t>E-mail</a:t>
            </a:r>
            <a:r>
              <a:rPr lang="ru-RU" sz="2400" dirty="0" smtClean="0">
                <a:solidFill>
                  <a:schemeClr val="tx2">
                    <a:lumMod val="10000"/>
                  </a:schemeClr>
                </a:solidFill>
                <a:latin typeface="Times New Roman" pitchFamily="18" charset="0"/>
                <a:cs typeface="Times New Roman" pitchFamily="18" charset="0"/>
              </a:rPr>
              <a:t>)</a:t>
            </a:r>
            <a:r>
              <a:rPr lang="ru-RU" sz="2400" b="0" dirty="0" smtClean="0">
                <a:solidFill>
                  <a:schemeClr val="tx2">
                    <a:lumMod val="10000"/>
                  </a:schemeClr>
                </a:solidFill>
                <a:latin typeface="Times New Roman" pitchFamily="18" charset="0"/>
                <a:cs typeface="Times New Roman" pitchFamily="18" charset="0"/>
              </a:rPr>
              <a:t/>
            </a:r>
            <a:br>
              <a:rPr lang="ru-RU" sz="2400" b="0" dirty="0" smtClean="0">
                <a:solidFill>
                  <a:schemeClr val="tx2">
                    <a:lumMod val="10000"/>
                  </a:schemeClr>
                </a:solidFill>
                <a:latin typeface="Times New Roman" pitchFamily="18" charset="0"/>
                <a:cs typeface="Times New Roman" pitchFamily="18" charset="0"/>
              </a:rPr>
            </a:br>
            <a:r>
              <a:rPr lang="ru-RU" sz="2400" b="0" dirty="0" smtClean="0">
                <a:solidFill>
                  <a:schemeClr val="tx2">
                    <a:lumMod val="10000"/>
                  </a:schemeClr>
                </a:solidFill>
                <a:latin typeface="Times New Roman" pitchFamily="18" charset="0"/>
                <a:cs typeface="Times New Roman" pitchFamily="18" charset="0"/>
              </a:rPr>
              <a:t>Электронная почта -  служба, обеспечивающая передачу электронного письма (сообщения) за считанные секунды или минуты на любой компьютер или даже мобильный телефон, находящийся в сети, в любую точку мира, независимо от времени суток.</a:t>
            </a:r>
            <a:r>
              <a:rPr lang="ru-RU" sz="1600" b="0" dirty="0" smtClean="0">
                <a:solidFill>
                  <a:schemeClr val="tx2">
                    <a:lumMod val="75000"/>
                  </a:schemeClr>
                </a:solidFill>
              </a:rPr>
              <a:t/>
            </a:r>
            <a:br>
              <a:rPr lang="ru-RU" sz="1600" b="0" dirty="0" smtClean="0">
                <a:solidFill>
                  <a:schemeClr val="tx2">
                    <a:lumMod val="75000"/>
                  </a:schemeClr>
                </a:solidFill>
              </a:rPr>
            </a:br>
            <a:endParaRPr lang="ru-RU" sz="1600" dirty="0">
              <a:solidFill>
                <a:schemeClr val="tx2">
                  <a:lumMod val="75000"/>
                </a:schemeClr>
              </a:solidFill>
            </a:endParaRPr>
          </a:p>
        </p:txBody>
      </p:sp>
      <p:sp>
        <p:nvSpPr>
          <p:cNvPr id="3" name="Текст 2"/>
          <p:cNvSpPr>
            <a:spLocks noGrp="1"/>
          </p:cNvSpPr>
          <p:nvPr>
            <p:ph type="body" idx="1"/>
          </p:nvPr>
        </p:nvSpPr>
        <p:spPr>
          <a:xfrm>
            <a:off x="4000496" y="3071810"/>
            <a:ext cx="5000628" cy="2928958"/>
          </a:xfrm>
        </p:spPr>
        <p:txBody>
          <a:bodyPr>
            <a:noAutofit/>
          </a:bodyPr>
          <a:lstStyle/>
          <a:p>
            <a:r>
              <a:rPr lang="ru-RU" sz="2000" b="1" dirty="0" smtClean="0">
                <a:solidFill>
                  <a:schemeClr val="tx2">
                    <a:lumMod val="10000"/>
                  </a:schemeClr>
                </a:solidFill>
                <a:latin typeface="Times New Roman" pitchFamily="18" charset="0"/>
                <a:cs typeface="Times New Roman" pitchFamily="18" charset="0"/>
              </a:rPr>
              <a:t>Сервис Сетевые новости </a:t>
            </a:r>
            <a:r>
              <a:rPr lang="ru-RU" sz="2000" b="1" dirty="0" err="1" smtClean="0">
                <a:solidFill>
                  <a:schemeClr val="tx2">
                    <a:lumMod val="10000"/>
                  </a:schemeClr>
                </a:solidFill>
                <a:latin typeface="Times New Roman" pitchFamily="18" charset="0"/>
                <a:cs typeface="Times New Roman" pitchFamily="18" charset="0"/>
              </a:rPr>
              <a:t>Usenet</a:t>
            </a:r>
            <a:endParaRPr lang="ru-RU" sz="2000" dirty="0" smtClean="0">
              <a:solidFill>
                <a:schemeClr val="tx2">
                  <a:lumMod val="10000"/>
                </a:schemeClr>
              </a:solidFill>
              <a:latin typeface="Times New Roman" pitchFamily="18" charset="0"/>
              <a:cs typeface="Times New Roman" pitchFamily="18" charset="0"/>
            </a:endParaRPr>
          </a:p>
          <a:p>
            <a:r>
              <a:rPr lang="ru-RU" sz="2000" dirty="0" smtClean="0">
                <a:solidFill>
                  <a:schemeClr val="tx2">
                    <a:lumMod val="10000"/>
                  </a:schemeClr>
                </a:solidFill>
                <a:latin typeface="Times New Roman" pitchFamily="18" charset="0"/>
                <a:cs typeface="Times New Roman" pitchFamily="18" charset="0"/>
              </a:rPr>
              <a:t>Система </a:t>
            </a:r>
            <a:r>
              <a:rPr lang="ru-RU" sz="2000" dirty="0" err="1" smtClean="0">
                <a:solidFill>
                  <a:schemeClr val="tx2">
                    <a:lumMod val="10000"/>
                  </a:schemeClr>
                </a:solidFill>
                <a:latin typeface="Times New Roman" pitchFamily="18" charset="0"/>
                <a:cs typeface="Times New Roman" pitchFamily="18" charset="0"/>
              </a:rPr>
              <a:t>Usenet</a:t>
            </a:r>
            <a:r>
              <a:rPr lang="ru-RU" sz="2000" dirty="0" smtClean="0">
                <a:solidFill>
                  <a:schemeClr val="tx2">
                    <a:lumMod val="10000"/>
                  </a:schemeClr>
                </a:solidFill>
                <a:latin typeface="Times New Roman" pitchFamily="18" charset="0"/>
                <a:cs typeface="Times New Roman" pitchFamily="18" charset="0"/>
              </a:rPr>
              <a:t>  (Сетевые новости, Телеконференции) появилась как средство общения групп людей со сходными интересами. Сетевые  новости  </a:t>
            </a:r>
            <a:r>
              <a:rPr lang="ru-RU" sz="2000" dirty="0" err="1" smtClean="0">
                <a:solidFill>
                  <a:schemeClr val="tx2">
                    <a:lumMod val="10000"/>
                  </a:schemeClr>
                </a:solidFill>
                <a:latin typeface="Times New Roman" pitchFamily="18" charset="0"/>
                <a:cs typeface="Times New Roman" pitchFamily="18" charset="0"/>
              </a:rPr>
              <a:t>Usenet</a:t>
            </a:r>
            <a:r>
              <a:rPr lang="ru-RU" sz="2000" dirty="0" smtClean="0">
                <a:solidFill>
                  <a:schemeClr val="tx2">
                    <a:lumMod val="10000"/>
                  </a:schemeClr>
                </a:solidFill>
                <a:latin typeface="Times New Roman" pitchFamily="18" charset="0"/>
                <a:cs typeface="Times New Roman" pitchFamily="18" charset="0"/>
              </a:rPr>
              <a:t> - это, пожалуй, второй по  распространенности  сервис Интернета. Сетевые  новости  передают  сообщения  "от  одного к многим".</a:t>
            </a:r>
          </a:p>
          <a:p>
            <a:endParaRPr lang="ru-RU" sz="2000" dirty="0">
              <a:solidFill>
                <a:schemeClr val="tx2">
                  <a:lumMod val="10000"/>
                </a:schemeClr>
              </a:solidFill>
              <a:latin typeface="Times New Roman" pitchFamily="18" charset="0"/>
              <a:cs typeface="Times New Roman" pitchFamily="18" charset="0"/>
            </a:endParaRPr>
          </a:p>
        </p:txBody>
      </p:sp>
      <p:pic>
        <p:nvPicPr>
          <p:cNvPr id="3075" name="Picture 3" descr="C:\Program Files\Microsoft Office\MEDIA\CAGCAT10\j0300520.gif"/>
          <p:cNvPicPr>
            <a:picLocks noChangeAspect="1" noChangeArrowheads="1" noCrop="1"/>
          </p:cNvPicPr>
          <p:nvPr/>
        </p:nvPicPr>
        <p:blipFill>
          <a:blip r:embed="rId2"/>
          <a:srcRect/>
          <a:stretch>
            <a:fillRect/>
          </a:stretch>
        </p:blipFill>
        <p:spPr bwMode="auto">
          <a:xfrm>
            <a:off x="642910" y="3357562"/>
            <a:ext cx="2741225" cy="2357454"/>
          </a:xfrm>
          <a:prstGeom prst="rect">
            <a:avLst/>
          </a:prstGeom>
          <a:noFill/>
        </p:spPr>
      </p:pic>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3075"/>
                                        </p:tgtEl>
                                        <p:attrNameLst>
                                          <p:attrName>style.visibility</p:attrName>
                                        </p:attrNameLst>
                                      </p:cBhvr>
                                      <p:to>
                                        <p:strVal val="visible"/>
                                      </p:to>
                                    </p:set>
                                    <p:animEffect transition="in" filter="wipe(down)">
                                      <p:cBhvr>
                                        <p:cTn id="19"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ervis_rassilok.jpg"/>
          <p:cNvPicPr>
            <a:picLocks noChangeAspect="1"/>
          </p:cNvPicPr>
          <p:nvPr/>
        </p:nvPicPr>
        <p:blipFill>
          <a:blip r:embed="rId2"/>
          <a:stretch>
            <a:fillRect/>
          </a:stretch>
        </p:blipFill>
        <p:spPr>
          <a:xfrm>
            <a:off x="642910" y="142852"/>
            <a:ext cx="2126252" cy="1285860"/>
          </a:xfrm>
          <a:prstGeom prst="rect">
            <a:avLst/>
          </a:prstGeom>
        </p:spPr>
      </p:pic>
      <p:sp>
        <p:nvSpPr>
          <p:cNvPr id="2" name="Заголовок 1"/>
          <p:cNvSpPr>
            <a:spLocks noGrp="1"/>
          </p:cNvSpPr>
          <p:nvPr>
            <p:ph type="ctrTitle"/>
          </p:nvPr>
        </p:nvSpPr>
        <p:spPr>
          <a:xfrm>
            <a:off x="214282" y="1142984"/>
            <a:ext cx="4214842" cy="3929066"/>
          </a:xfrm>
        </p:spPr>
        <p:txBody>
          <a:bodyPr>
            <a:noAutofit/>
          </a:bodyPr>
          <a:lstStyle/>
          <a:p>
            <a:pPr algn="just"/>
            <a:r>
              <a:rPr lang="ru-RU" sz="1800" dirty="0" smtClean="0">
                <a:solidFill>
                  <a:schemeClr val="tx2">
                    <a:lumMod val="25000"/>
                  </a:schemeClr>
                </a:solidFill>
                <a:latin typeface="Times New Roman" pitchFamily="18" charset="0"/>
                <a:cs typeface="Times New Roman" pitchFamily="18" charset="0"/>
              </a:rPr>
              <a:t>Сервис Списки рассылки (</a:t>
            </a:r>
            <a:r>
              <a:rPr lang="ru-RU" sz="1800" dirty="0" err="1" smtClean="0">
                <a:solidFill>
                  <a:schemeClr val="tx2">
                    <a:lumMod val="25000"/>
                  </a:schemeClr>
                </a:solidFill>
                <a:latin typeface="Times New Roman" pitchFamily="18" charset="0"/>
                <a:cs typeface="Times New Roman" pitchFamily="18" charset="0"/>
              </a:rPr>
              <a:t>Maillists</a:t>
            </a:r>
            <a:r>
              <a:rPr lang="ru-RU" sz="1800" dirty="0" smtClean="0">
                <a:solidFill>
                  <a:schemeClr val="tx2">
                    <a:lumMod val="25000"/>
                  </a:schemeClr>
                </a:solidFill>
                <a:latin typeface="Times New Roman" pitchFamily="18" charset="0"/>
                <a:cs typeface="Times New Roman" pitchFamily="18" charset="0"/>
              </a:rPr>
              <a:t>)</a:t>
            </a:r>
            <a:r>
              <a:rPr lang="ru-RU" sz="1800" b="0" dirty="0" smtClean="0">
                <a:solidFill>
                  <a:schemeClr val="tx2">
                    <a:lumMod val="25000"/>
                  </a:schemeClr>
                </a:solidFill>
                <a:latin typeface="Times New Roman" pitchFamily="18" charset="0"/>
                <a:cs typeface="Times New Roman" pitchFamily="18" charset="0"/>
              </a:rPr>
              <a:t/>
            </a:r>
            <a:br>
              <a:rPr lang="ru-RU" sz="1800" b="0" dirty="0" smtClean="0">
                <a:solidFill>
                  <a:schemeClr val="tx2">
                    <a:lumMod val="25000"/>
                  </a:schemeClr>
                </a:solidFill>
                <a:latin typeface="Times New Roman" pitchFamily="18" charset="0"/>
                <a:cs typeface="Times New Roman" pitchFamily="18" charset="0"/>
              </a:rPr>
            </a:br>
            <a:r>
              <a:rPr lang="ru-RU" sz="1800" b="0" dirty="0" smtClean="0">
                <a:solidFill>
                  <a:schemeClr val="tx2">
                    <a:lumMod val="25000"/>
                  </a:schemeClr>
                </a:solidFill>
                <a:latin typeface="Times New Roman" pitchFamily="18" charset="0"/>
                <a:cs typeface="Times New Roman" pitchFamily="18" charset="0"/>
              </a:rPr>
              <a:t>Списки рассылки </a:t>
            </a:r>
            <a:r>
              <a:rPr lang="ru-RU" sz="1800" b="0" dirty="0" err="1" smtClean="0">
                <a:solidFill>
                  <a:schemeClr val="tx2">
                    <a:lumMod val="25000"/>
                  </a:schemeClr>
                </a:solidFill>
                <a:latin typeface="Times New Roman" pitchFamily="18" charset="0"/>
                <a:cs typeface="Times New Roman" pitchFamily="18" charset="0"/>
              </a:rPr>
              <a:t>Maillists</a:t>
            </a:r>
            <a:r>
              <a:rPr lang="ru-RU" sz="1800" b="0" dirty="0" smtClean="0">
                <a:solidFill>
                  <a:schemeClr val="tx2">
                    <a:lumMod val="25000"/>
                  </a:schemeClr>
                </a:solidFill>
                <a:latin typeface="Times New Roman" pitchFamily="18" charset="0"/>
                <a:cs typeface="Times New Roman" pitchFamily="18" charset="0"/>
              </a:rPr>
              <a:t> - работают исключительно  через электронную почту. Идея  работы  списка рассылки состоит в том, что существует некий адрес электронной почты который, на самом деле, является общим адресом многих подписчиков этого списка рассылки.  Этот вид службы позволяет организовать обсуждение отдельных вопросов, не предназначенных для широкого круга лиц.</a:t>
            </a:r>
            <a:br>
              <a:rPr lang="ru-RU" sz="1800" b="0" dirty="0" smtClean="0">
                <a:solidFill>
                  <a:schemeClr val="tx2">
                    <a:lumMod val="25000"/>
                  </a:schemeClr>
                </a:solidFill>
                <a:latin typeface="Times New Roman" pitchFamily="18" charset="0"/>
                <a:cs typeface="Times New Roman" pitchFamily="18" charset="0"/>
              </a:rPr>
            </a:br>
            <a:endParaRPr lang="ru-RU" sz="1800" dirty="0">
              <a:solidFill>
                <a:schemeClr val="tx2">
                  <a:lumMod val="25000"/>
                </a:schemeClr>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786314" y="357166"/>
            <a:ext cx="4071966" cy="4857784"/>
          </a:xfrm>
        </p:spPr>
        <p:txBody>
          <a:bodyPr>
            <a:normAutofit/>
          </a:bodyPr>
          <a:lstStyle/>
          <a:p>
            <a:pPr algn="just"/>
            <a:r>
              <a:rPr lang="ru-RU" sz="1800" b="1" dirty="0" smtClean="0">
                <a:solidFill>
                  <a:schemeClr val="tx2">
                    <a:lumMod val="25000"/>
                  </a:schemeClr>
                </a:solidFill>
                <a:latin typeface="Times New Roman" pitchFamily="18" charset="0"/>
                <a:cs typeface="Times New Roman" pitchFamily="18" charset="0"/>
              </a:rPr>
              <a:t>Сервис FTP - передача файлов</a:t>
            </a:r>
            <a:endParaRPr lang="ru-RU" sz="1800" dirty="0" smtClean="0">
              <a:solidFill>
                <a:schemeClr val="tx2">
                  <a:lumMod val="25000"/>
                </a:schemeClr>
              </a:solidFill>
              <a:latin typeface="Times New Roman" pitchFamily="18" charset="0"/>
              <a:cs typeface="Times New Roman" pitchFamily="18" charset="0"/>
            </a:endParaRPr>
          </a:p>
          <a:p>
            <a:pPr algn="just"/>
            <a:r>
              <a:rPr lang="ru-RU" sz="1800" dirty="0" smtClean="0">
                <a:solidFill>
                  <a:schemeClr val="tx2">
                    <a:lumMod val="25000"/>
                  </a:schemeClr>
                </a:solidFill>
                <a:latin typeface="Times New Roman" pitchFamily="18" charset="0"/>
                <a:cs typeface="Times New Roman" pitchFamily="18" charset="0"/>
              </a:rPr>
              <a:t>Еще  один  широко  распространенный  сервис  Интернет:  FTP - протокол передачи  файлов,  но при этом имеется в виду не просто протокол, но  именно сервис - доступ к файлам в файловых архивах, к гигантским объемам информации в Интернет. Сервер FTP можно настраивается таким образом, что соединиться с ним можно не только под своим именем и паролем, но  и под условным именем </a:t>
            </a:r>
            <a:r>
              <a:rPr lang="ru-RU" sz="1800" dirty="0" err="1" smtClean="0">
                <a:solidFill>
                  <a:schemeClr val="tx2">
                    <a:lumMod val="25000"/>
                  </a:schemeClr>
                </a:solidFill>
                <a:latin typeface="Times New Roman" pitchFamily="18" charset="0"/>
                <a:cs typeface="Times New Roman" pitchFamily="18" charset="0"/>
              </a:rPr>
              <a:t>anonymous</a:t>
            </a:r>
            <a:r>
              <a:rPr lang="ru-RU" sz="1800" dirty="0" smtClean="0">
                <a:solidFill>
                  <a:schemeClr val="tx2">
                    <a:lumMod val="25000"/>
                  </a:schemeClr>
                </a:solidFill>
                <a:latin typeface="Times New Roman" pitchFamily="18" charset="0"/>
                <a:cs typeface="Times New Roman" pitchFamily="18" charset="0"/>
              </a:rPr>
              <a:t> - аноним. Тогда Вам становятся доступен только некоторый набор файлов на сервере - публичный  файловый  архив.</a:t>
            </a:r>
            <a:endParaRPr lang="ru-RU" sz="1800" dirty="0">
              <a:solidFill>
                <a:schemeClr val="tx2">
                  <a:lumMod val="25000"/>
                </a:schemeClr>
              </a:solidFill>
              <a:latin typeface="Times New Roman" pitchFamily="18" charset="0"/>
              <a:cs typeface="Times New Roman" pitchFamily="18" charset="0"/>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fmla="#ppt_w*sin(2.5*pi*$)">
                                          <p:val>
                                            <p:fltVal val="0"/>
                                          </p:val>
                                        </p:tav>
                                        <p:tav tm="100000">
                                          <p:val>
                                            <p:fltVal val="1"/>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1000"/>
                            </p:stCondLst>
                            <p:childTnLst>
                              <p:par>
                                <p:cTn id="10" presetID="19" presetClass="entr" presetSubtype="10" fill="hold" grpId="1"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fmla="#ppt_w*sin(2.5*pi*$)">
                                          <p:val>
                                            <p:fltVal val="0"/>
                                          </p:val>
                                        </p:tav>
                                        <p:tav tm="100000">
                                          <p:val>
                                            <p:fltVal val="1"/>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childTnLst>
                                </p:cTn>
                              </p:par>
                            </p:childTnLst>
                          </p:cTn>
                        </p:par>
                        <p:par>
                          <p:cTn id="14" fill="hold">
                            <p:stCondLst>
                              <p:cond delay="2000"/>
                            </p:stCondLst>
                            <p:childTnLst>
                              <p:par>
                                <p:cTn id="15" presetID="19" presetClass="entr" presetSubtype="10" fill="hold" grpId="1" nodeType="after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8" dur="1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par>
                          <p:cTn id="19" fill="hold">
                            <p:stCondLst>
                              <p:cond delay="3000"/>
                            </p:stCondLst>
                            <p:childTnLst>
                              <p:par>
                                <p:cTn id="20" presetID="19" presetClass="entr" presetSubtype="10" fill="hold" grpId="1"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1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500042"/>
            <a:ext cx="8329642" cy="1357322"/>
          </a:xfrm>
        </p:spPr>
        <p:txBody>
          <a:bodyPr>
            <a:noAutofit/>
          </a:bodyPr>
          <a:lstStyle/>
          <a:p>
            <a:r>
              <a:rPr lang="ru-RU" sz="2400" dirty="0" smtClean="0">
                <a:solidFill>
                  <a:schemeClr val="tx2">
                    <a:lumMod val="25000"/>
                  </a:schemeClr>
                </a:solidFill>
                <a:latin typeface="Times New Roman" pitchFamily="18" charset="0"/>
                <a:cs typeface="Times New Roman" pitchFamily="18" charset="0"/>
              </a:rPr>
              <a:t>Система поиска файлов </a:t>
            </a:r>
            <a:r>
              <a:rPr lang="ru-RU" sz="2400" dirty="0" err="1" smtClean="0">
                <a:solidFill>
                  <a:schemeClr val="tx2">
                    <a:lumMod val="25000"/>
                  </a:schemeClr>
                </a:solidFill>
                <a:latin typeface="Times New Roman" pitchFamily="18" charset="0"/>
                <a:cs typeface="Times New Roman" pitchFamily="18" charset="0"/>
              </a:rPr>
              <a:t>Archie</a:t>
            </a:r>
            <a:r>
              <a:rPr lang="ru-RU" sz="2400" b="0" dirty="0" smtClean="0">
                <a:solidFill>
                  <a:schemeClr val="tx2">
                    <a:lumMod val="25000"/>
                  </a:schemeClr>
                </a:solidFill>
                <a:latin typeface="Times New Roman" pitchFamily="18" charset="0"/>
                <a:cs typeface="Times New Roman" pitchFamily="18" charset="0"/>
              </a:rPr>
              <a:t/>
            </a:r>
            <a:br>
              <a:rPr lang="ru-RU" sz="2400" b="0" dirty="0" smtClean="0">
                <a:solidFill>
                  <a:schemeClr val="tx2">
                    <a:lumMod val="25000"/>
                  </a:schemeClr>
                </a:solidFill>
                <a:latin typeface="Times New Roman" pitchFamily="18" charset="0"/>
                <a:cs typeface="Times New Roman" pitchFamily="18" charset="0"/>
              </a:rPr>
            </a:br>
            <a:r>
              <a:rPr lang="ru-RU" sz="2400" b="0" dirty="0" err="1" smtClean="0">
                <a:solidFill>
                  <a:schemeClr val="tx2">
                    <a:lumMod val="25000"/>
                  </a:schemeClr>
                </a:solidFill>
                <a:latin typeface="Times New Roman" pitchFamily="18" charset="0"/>
                <a:cs typeface="Times New Roman" pitchFamily="18" charset="0"/>
              </a:rPr>
              <a:t>Archie</a:t>
            </a:r>
            <a:r>
              <a:rPr lang="ru-RU" sz="2400" b="0" dirty="0" smtClean="0">
                <a:solidFill>
                  <a:schemeClr val="tx2">
                    <a:lumMod val="25000"/>
                  </a:schemeClr>
                </a:solidFill>
                <a:latin typeface="Times New Roman" pitchFamily="18" charset="0"/>
                <a:cs typeface="Times New Roman" pitchFamily="18" charset="0"/>
              </a:rPr>
              <a:t> - это не самостоятельный сервис, но сервис, облегчающий работу с серверами </a:t>
            </a:r>
            <a:r>
              <a:rPr lang="ru-RU" sz="2400" b="0" dirty="0" err="1" smtClean="0">
                <a:solidFill>
                  <a:schemeClr val="tx2">
                    <a:lumMod val="25000"/>
                  </a:schemeClr>
                </a:solidFill>
                <a:latin typeface="Times New Roman" pitchFamily="18" charset="0"/>
                <a:cs typeface="Times New Roman" pitchFamily="18" charset="0"/>
              </a:rPr>
              <a:t>anonymous</a:t>
            </a:r>
            <a:r>
              <a:rPr lang="ru-RU" sz="2400" b="0" dirty="0" smtClean="0">
                <a:solidFill>
                  <a:schemeClr val="tx2">
                    <a:lumMod val="25000"/>
                  </a:schemeClr>
                </a:solidFill>
                <a:latin typeface="Times New Roman" pitchFamily="18" charset="0"/>
                <a:cs typeface="Times New Roman" pitchFamily="18" charset="0"/>
              </a:rPr>
              <a:t> FTP, обеспечивающий поиск файлов на таких серверах.  Серверы </a:t>
            </a:r>
            <a:r>
              <a:rPr lang="ru-RU" sz="2400" b="0" dirty="0" err="1" smtClean="0">
                <a:solidFill>
                  <a:schemeClr val="tx2">
                    <a:lumMod val="25000"/>
                  </a:schemeClr>
                </a:solidFill>
                <a:latin typeface="Times New Roman" pitchFamily="18" charset="0"/>
                <a:cs typeface="Times New Roman" pitchFamily="18" charset="0"/>
              </a:rPr>
              <a:t>archie</a:t>
            </a:r>
            <a:r>
              <a:rPr lang="ru-RU" sz="2400" b="0" dirty="0" smtClean="0">
                <a:solidFill>
                  <a:schemeClr val="tx2">
                    <a:lumMod val="25000"/>
                  </a:schemeClr>
                </a:solidFill>
                <a:latin typeface="Times New Roman" pitchFamily="18" charset="0"/>
                <a:cs typeface="Times New Roman" pitchFamily="18" charset="0"/>
              </a:rPr>
              <a:t> хранят списки всех  файлов .</a:t>
            </a:r>
            <a:r>
              <a:rPr lang="ru-RU" sz="2000" b="0" dirty="0" smtClean="0">
                <a:solidFill>
                  <a:schemeClr val="tx2">
                    <a:lumMod val="25000"/>
                  </a:schemeClr>
                </a:solidFill>
                <a:latin typeface="Times New Roman" pitchFamily="18" charset="0"/>
                <a:cs typeface="Times New Roman" pitchFamily="18" charset="0"/>
              </a:rPr>
              <a:t/>
            </a:r>
            <a:br>
              <a:rPr lang="ru-RU" sz="2000" b="0" dirty="0" smtClean="0">
                <a:solidFill>
                  <a:schemeClr val="tx2">
                    <a:lumMod val="25000"/>
                  </a:schemeClr>
                </a:solidFill>
                <a:latin typeface="Times New Roman" pitchFamily="18" charset="0"/>
                <a:cs typeface="Times New Roman" pitchFamily="18" charset="0"/>
              </a:rPr>
            </a:br>
            <a:endParaRPr lang="ru-RU" sz="2000" dirty="0">
              <a:solidFill>
                <a:schemeClr val="tx2">
                  <a:lumMod val="25000"/>
                </a:schemeClr>
              </a:solidFill>
              <a:latin typeface="Times New Roman" pitchFamily="18" charset="0"/>
              <a:cs typeface="Times New Roman" pitchFamily="18" charset="0"/>
            </a:endParaRPr>
          </a:p>
        </p:txBody>
      </p:sp>
      <p:sp>
        <p:nvSpPr>
          <p:cNvPr id="4" name="Текст 3"/>
          <p:cNvSpPr>
            <a:spLocks noGrp="1"/>
          </p:cNvSpPr>
          <p:nvPr>
            <p:ph type="body" sz="half" idx="3"/>
          </p:nvPr>
        </p:nvSpPr>
        <p:spPr>
          <a:xfrm>
            <a:off x="4645026" y="2071678"/>
            <a:ext cx="4041775" cy="4100522"/>
          </a:xfrm>
          <a:solidFill>
            <a:schemeClr val="tx2">
              <a:lumMod val="25000"/>
            </a:schemeClr>
          </a:solidFill>
        </p:spPr>
        <p:txBody>
          <a:bodyPr>
            <a:normAutofit fontScale="92500" lnSpcReduction="10000"/>
          </a:bodyPr>
          <a:lstStyle/>
          <a:p>
            <a:pPr algn="just"/>
            <a:r>
              <a:rPr lang="ru-RU" b="1" dirty="0" smtClean="0">
                <a:latin typeface="Times New Roman" pitchFamily="18" charset="0"/>
                <a:cs typeface="Times New Roman" pitchFamily="18" charset="0"/>
              </a:rPr>
              <a:t>Сервис MOO</a:t>
            </a:r>
            <a:endParaRPr lang="ru-RU" dirty="0" smtClean="0">
              <a:latin typeface="Times New Roman" pitchFamily="18" charset="0"/>
              <a:cs typeface="Times New Roman" pitchFamily="18" charset="0"/>
            </a:endParaRPr>
          </a:p>
          <a:p>
            <a:pPr algn="just"/>
            <a:r>
              <a:rPr lang="ru-RU" dirty="0" smtClean="0">
                <a:latin typeface="Times New Roman" pitchFamily="18" charset="0"/>
                <a:cs typeface="Times New Roman" pitchFamily="18" charset="0"/>
              </a:rPr>
              <a:t>MOO (</a:t>
            </a:r>
            <a:r>
              <a:rPr lang="ru-RU" dirty="0" err="1" smtClean="0">
                <a:latin typeface="Times New Roman" pitchFamily="18" charset="0"/>
                <a:cs typeface="Times New Roman" pitchFamily="18" charset="0"/>
              </a:rPr>
              <a:t>Object-Oriented</a:t>
            </a:r>
            <a:r>
              <a:rPr lang="ru-RU" dirty="0" smtClean="0">
                <a:latin typeface="Times New Roman" pitchFamily="18" charset="0"/>
                <a:cs typeface="Times New Roman" pitchFamily="18" charset="0"/>
              </a:rPr>
              <a:t> MUD) - объектно-ориентированный многопользовательский мир.  В  виртуальном   мире   MOO отсутствует  игра,  но  зато  создаются объекты и определяются их свойства и связи, что может иметь некоторое  применение  в  образовательных  целях. </a:t>
            </a:r>
          </a:p>
          <a:p>
            <a:endParaRPr lang="ru-RU" dirty="0">
              <a:latin typeface="Times New Roman" pitchFamily="18" charset="0"/>
              <a:cs typeface="Times New Roman" pitchFamily="18" charset="0"/>
            </a:endParaRPr>
          </a:p>
        </p:txBody>
      </p:sp>
      <p:sp>
        <p:nvSpPr>
          <p:cNvPr id="5" name="Содержимое 4"/>
          <p:cNvSpPr>
            <a:spLocks noGrp="1"/>
          </p:cNvSpPr>
          <p:nvPr>
            <p:ph sz="quarter" idx="2"/>
          </p:nvPr>
        </p:nvSpPr>
        <p:spPr>
          <a:xfrm>
            <a:off x="142844" y="2143116"/>
            <a:ext cx="4283106" cy="3000395"/>
          </a:xfrm>
        </p:spPr>
        <p:txBody>
          <a:bodyPr>
            <a:noAutofit/>
          </a:bodyPr>
          <a:lstStyle/>
          <a:p>
            <a:pPr algn="just">
              <a:buNone/>
            </a:pPr>
            <a:r>
              <a:rPr lang="ru-RU" b="1" dirty="0" smtClean="0">
                <a:solidFill>
                  <a:schemeClr val="tx2">
                    <a:lumMod val="25000"/>
                  </a:schemeClr>
                </a:solidFill>
                <a:latin typeface="Times New Roman" pitchFamily="18" charset="0"/>
                <a:cs typeface="Times New Roman" pitchFamily="18" charset="0"/>
              </a:rPr>
              <a:t>Гипертекстовая система </a:t>
            </a:r>
            <a:r>
              <a:rPr lang="ru-RU" b="1" dirty="0" err="1" smtClean="0">
                <a:solidFill>
                  <a:schemeClr val="tx2">
                    <a:lumMod val="25000"/>
                  </a:schemeClr>
                </a:solidFill>
                <a:latin typeface="Times New Roman" pitchFamily="18" charset="0"/>
                <a:cs typeface="Times New Roman" pitchFamily="18" charset="0"/>
              </a:rPr>
              <a:t>Gopher</a:t>
            </a:r>
            <a:r>
              <a:rPr lang="ru-RU" dirty="0" smtClean="0">
                <a:solidFill>
                  <a:schemeClr val="tx2">
                    <a:lumMod val="25000"/>
                  </a:schemeClr>
                </a:solidFill>
                <a:latin typeface="Times New Roman" pitchFamily="18" charset="0"/>
                <a:cs typeface="Times New Roman" pitchFamily="18" charset="0"/>
              </a:rPr>
              <a:t> (золотой суслик)  этот сервис  уже практически не развивается, но, тем  не  менее,  через </a:t>
            </a:r>
            <a:r>
              <a:rPr lang="ru-RU" dirty="0" err="1" smtClean="0">
                <a:solidFill>
                  <a:schemeClr val="tx2">
                    <a:lumMod val="25000"/>
                  </a:schemeClr>
                </a:solidFill>
                <a:latin typeface="Times New Roman" pitchFamily="18" charset="0"/>
                <a:cs typeface="Times New Roman" pitchFamily="18" charset="0"/>
              </a:rPr>
              <a:t>Gopher</a:t>
            </a:r>
            <a:r>
              <a:rPr lang="ru-RU" dirty="0" smtClean="0">
                <a:solidFill>
                  <a:schemeClr val="tx2">
                    <a:lumMod val="25000"/>
                  </a:schemeClr>
                </a:solidFill>
                <a:latin typeface="Times New Roman" pitchFamily="18" charset="0"/>
                <a:cs typeface="Times New Roman" pitchFamily="18" charset="0"/>
              </a:rPr>
              <a:t> доступно довольно большое количество хранящейся на нем информации.</a:t>
            </a:r>
          </a:p>
          <a:p>
            <a:pPr algn="just"/>
            <a:endParaRPr lang="ru-RU" dirty="0">
              <a:solidFill>
                <a:schemeClr val="tx2">
                  <a:lumMod val="25000"/>
                </a:schemeClr>
              </a:solidFill>
              <a:latin typeface="Times New Roman" pitchFamily="18" charset="0"/>
              <a:cs typeface="Times New Roman" pitchFamily="18" charset="0"/>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4">
                                            <p:bg/>
                                          </p:spTgt>
                                        </p:tgtEl>
                                        <p:attrNameLst>
                                          <p:attrName>style.visibility</p:attrName>
                                        </p:attrNameLst>
                                      </p:cBhvr>
                                      <p:to>
                                        <p:strVal val="visible"/>
                                      </p:to>
                                    </p:set>
                                    <p:animEffect transition="in" filter="fade">
                                      <p:cBhvr>
                                        <p:cTn id="14" dur="2000"/>
                                        <p:tgtEl>
                                          <p:spTgt spid="4">
                                            <p:bg/>
                                          </p:spTgt>
                                        </p:tgtEl>
                                      </p:cBhvr>
                                    </p:animEffect>
                                    <p:anim calcmode="lin" valueType="num">
                                      <p:cBhvr>
                                        <p:cTn id="15" dur="2000" fill="hold"/>
                                        <p:tgtEl>
                                          <p:spTgt spid="4">
                                            <p:bg/>
                                          </p:spTgt>
                                        </p:tgtEl>
                                        <p:attrNameLst>
                                          <p:attrName>style.rotation</p:attrName>
                                        </p:attrNameLst>
                                      </p:cBhvr>
                                      <p:tavLst>
                                        <p:tav tm="0">
                                          <p:val>
                                            <p:fltVal val="720"/>
                                          </p:val>
                                        </p:tav>
                                        <p:tav tm="100000">
                                          <p:val>
                                            <p:fltVal val="0"/>
                                          </p:val>
                                        </p:tav>
                                      </p:tavLst>
                                    </p:anim>
                                    <p:anim calcmode="lin" valueType="num">
                                      <p:cBhvr>
                                        <p:cTn id="16" dur="2000" fill="hold"/>
                                        <p:tgtEl>
                                          <p:spTgt spid="4">
                                            <p:bg/>
                                          </p:spTgt>
                                        </p:tgtEl>
                                        <p:attrNameLst>
                                          <p:attrName>ppt_h</p:attrName>
                                        </p:attrNameLst>
                                      </p:cBhvr>
                                      <p:tavLst>
                                        <p:tav tm="0">
                                          <p:val>
                                            <p:fltVal val="0"/>
                                          </p:val>
                                        </p:tav>
                                        <p:tav tm="100000">
                                          <p:val>
                                            <p:strVal val="#ppt_h"/>
                                          </p:val>
                                        </p:tav>
                                      </p:tavLst>
                                    </p:anim>
                                    <p:anim calcmode="lin" valueType="num">
                                      <p:cBhvr>
                                        <p:cTn id="17" dur="2000" fill="hold"/>
                                        <p:tgtEl>
                                          <p:spTgt spid="4">
                                            <p:bg/>
                                          </p:spTgt>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grpId="0" nodeType="after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2000"/>
                                        <p:tgtEl>
                                          <p:spTgt spid="4">
                                            <p:txEl>
                                              <p:pRg st="0" end="0"/>
                                            </p:txEl>
                                          </p:spTgt>
                                        </p:tgtEl>
                                      </p:cBhvr>
                                    </p:animEffect>
                                    <p:anim calcmode="lin" valueType="num">
                                      <p:cBhvr>
                                        <p:cTn id="22" dur="2000" fill="hold"/>
                                        <p:tgtEl>
                                          <p:spTgt spid="4">
                                            <p:txEl>
                                              <p:pRg st="0" end="0"/>
                                            </p:txEl>
                                          </p:spTgt>
                                        </p:tgtEl>
                                        <p:attrNameLst>
                                          <p:attrName>style.rotation</p:attrName>
                                        </p:attrNameLst>
                                      </p:cBhvr>
                                      <p:tavLst>
                                        <p:tav tm="0">
                                          <p:val>
                                            <p:fltVal val="720"/>
                                          </p:val>
                                        </p:tav>
                                        <p:tav tm="100000">
                                          <p:val>
                                            <p:fltVal val="0"/>
                                          </p:val>
                                        </p:tav>
                                      </p:tavLst>
                                    </p:anim>
                                    <p:anim calcmode="lin" valueType="num">
                                      <p:cBhvr>
                                        <p:cTn id="23" dur="2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24" dur="2000" fill="hold"/>
                                        <p:tgtEl>
                                          <p:spTgt spid="4">
                                            <p:txEl>
                                              <p:pRg st="0" end="0"/>
                                            </p:txEl>
                                          </p:spTgt>
                                        </p:tgtEl>
                                        <p:attrNameLst>
                                          <p:attrName>ppt_w</p:attrName>
                                        </p:attrNameLst>
                                      </p:cBhvr>
                                      <p:tavLst>
                                        <p:tav tm="0">
                                          <p:val>
                                            <p:fltVal val="0"/>
                                          </p:val>
                                        </p:tav>
                                        <p:tav tm="100000">
                                          <p:val>
                                            <p:strVal val="#ppt_w"/>
                                          </p:val>
                                        </p:tav>
                                      </p:tavLst>
                                    </p:anim>
                                  </p:childTnLst>
                                </p:cTn>
                              </p:par>
                            </p:childTnLst>
                          </p:cTn>
                        </p:par>
                        <p:par>
                          <p:cTn id="25" fill="hold">
                            <p:stCondLst>
                              <p:cond delay="6000"/>
                            </p:stCondLst>
                            <p:childTnLst>
                              <p:par>
                                <p:cTn id="26" presetID="35" presetClass="entr" presetSubtype="0" fill="hold" grpId="0" nodeType="after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2000"/>
                                        <p:tgtEl>
                                          <p:spTgt spid="4">
                                            <p:txEl>
                                              <p:pRg st="1" end="1"/>
                                            </p:txEl>
                                          </p:spTgt>
                                        </p:tgtEl>
                                      </p:cBhvr>
                                    </p:animEffect>
                                    <p:anim calcmode="lin" valueType="num">
                                      <p:cBhvr>
                                        <p:cTn id="29"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30"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31" dur="2000" fill="hold"/>
                                        <p:tgtEl>
                                          <p:spTgt spid="4">
                                            <p:txEl>
                                              <p:pRg st="1" end="1"/>
                                            </p:txEl>
                                          </p:spTgt>
                                        </p:tgtEl>
                                        <p:attrNameLst>
                                          <p:attrName>ppt_w</p:attrName>
                                        </p:attrNameLst>
                                      </p:cBhvr>
                                      <p:tavLst>
                                        <p:tav tm="0">
                                          <p:val>
                                            <p:fltVal val="0"/>
                                          </p:val>
                                        </p:tav>
                                        <p:tav tm="100000">
                                          <p:val>
                                            <p:strVal val="#ppt_w"/>
                                          </p:val>
                                        </p:tav>
                                      </p:tavLst>
                                    </p:anim>
                                  </p:childTnLst>
                                </p:cTn>
                              </p:par>
                            </p:childTnLst>
                          </p:cTn>
                        </p:par>
                        <p:par>
                          <p:cTn id="32" fill="hold">
                            <p:stCondLst>
                              <p:cond delay="8000"/>
                            </p:stCondLst>
                            <p:childTnLst>
                              <p:par>
                                <p:cTn id="33" presetID="35" presetClass="entr" presetSubtype="0" fill="hold" grpId="0" nodeType="after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Effect transition="in" filter="fade">
                                      <p:cBhvr>
                                        <p:cTn id="35" dur="2000"/>
                                        <p:tgtEl>
                                          <p:spTgt spid="5">
                                            <p:txEl>
                                              <p:pRg st="0" end="0"/>
                                            </p:txEl>
                                          </p:spTgt>
                                        </p:tgtEl>
                                      </p:cBhvr>
                                    </p:animEffect>
                                    <p:anim calcmode="lin" valueType="num">
                                      <p:cBhvr>
                                        <p:cTn id="36" dur="2000" fill="hold"/>
                                        <p:tgtEl>
                                          <p:spTgt spid="5">
                                            <p:txEl>
                                              <p:pRg st="0" end="0"/>
                                            </p:txEl>
                                          </p:spTgt>
                                        </p:tgtEl>
                                        <p:attrNameLst>
                                          <p:attrName>style.rotation</p:attrName>
                                        </p:attrNameLst>
                                      </p:cBhvr>
                                      <p:tavLst>
                                        <p:tav tm="0">
                                          <p:val>
                                            <p:fltVal val="720"/>
                                          </p:val>
                                        </p:tav>
                                        <p:tav tm="100000">
                                          <p:val>
                                            <p:fltVal val="0"/>
                                          </p:val>
                                        </p:tav>
                                      </p:tavLst>
                                    </p:anim>
                                    <p:anim calcmode="lin" valueType="num">
                                      <p:cBhvr>
                                        <p:cTn id="37"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38" dur="2000" fill="hold"/>
                                        <p:tgtEl>
                                          <p:spTgt spid="5">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animBg="1"/>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143240" y="1714488"/>
            <a:ext cx="5643602" cy="4286281"/>
          </a:xfrm>
        </p:spPr>
        <p:txBody>
          <a:bodyPr/>
          <a:lstStyle/>
          <a:p>
            <a:pPr algn="just">
              <a:buNone/>
            </a:pPr>
            <a:r>
              <a:rPr lang="ru-RU" dirty="0" smtClean="0"/>
              <a:t>  </a:t>
            </a:r>
            <a:r>
              <a:rPr lang="ru-RU" dirty="0" smtClean="0">
                <a:solidFill>
                  <a:schemeClr val="accent2">
                    <a:lumMod val="25000"/>
                  </a:schemeClr>
                </a:solidFill>
              </a:rPr>
              <a:t>Электронная почта (</a:t>
            </a:r>
            <a:r>
              <a:rPr lang="ru-RU" dirty="0" err="1" smtClean="0">
                <a:solidFill>
                  <a:schemeClr val="accent2">
                    <a:lumMod val="25000"/>
                  </a:schemeClr>
                </a:solidFill>
              </a:rPr>
              <a:t>e-mail</a:t>
            </a:r>
            <a:r>
              <a:rPr lang="ru-RU" dirty="0" smtClean="0">
                <a:solidFill>
                  <a:schemeClr val="accent2">
                    <a:lumMod val="25000"/>
                  </a:schemeClr>
                </a:solidFill>
              </a:rPr>
              <a:t>) - это специальный пакет программ для хранения и пересылки сообщений между пользователями ЭВМ. Посредством электронной почты реализуется служба безбумажных почтовых отношений.</a:t>
            </a:r>
            <a:endParaRPr lang="ru-RU" dirty="0">
              <a:solidFill>
                <a:schemeClr val="accent2">
                  <a:lumMod val="25000"/>
                </a:schemeClr>
              </a:solidFill>
            </a:endParaRPr>
          </a:p>
        </p:txBody>
      </p:sp>
      <p:sp>
        <p:nvSpPr>
          <p:cNvPr id="3" name="Заголовок 2"/>
          <p:cNvSpPr>
            <a:spLocks noGrp="1"/>
          </p:cNvSpPr>
          <p:nvPr>
            <p:ph type="title"/>
          </p:nvPr>
        </p:nvSpPr>
        <p:spPr>
          <a:xfrm>
            <a:off x="785786" y="214290"/>
            <a:ext cx="6786610" cy="1500198"/>
          </a:xfrm>
        </p:spPr>
        <p:txBody>
          <a:bodyPr>
            <a:normAutofit fontScale="90000"/>
          </a:bodyPr>
          <a:lstStyle/>
          <a:p>
            <a:pPr algn="r"/>
            <a:r>
              <a:rPr lang="ru-RU" sz="6000" dirty="0" smtClean="0">
                <a:solidFill>
                  <a:schemeClr val="tx2">
                    <a:lumMod val="25000"/>
                  </a:schemeClr>
                </a:solidFill>
              </a:rPr>
              <a:t>Электронная почта </a:t>
            </a:r>
            <a:endParaRPr lang="ru-RU" sz="6000" dirty="0">
              <a:solidFill>
                <a:schemeClr val="tx2">
                  <a:lumMod val="25000"/>
                </a:schemeClr>
              </a:solidFill>
            </a:endParaRPr>
          </a:p>
        </p:txBody>
      </p:sp>
      <p:pic>
        <p:nvPicPr>
          <p:cNvPr id="4098" name="Picture 2" descr="C:\Program Files\Microsoft Office\MEDIA\CAGCAT10\j0205582.wmf"/>
          <p:cNvPicPr>
            <a:picLocks noChangeAspect="1" noChangeArrowheads="1"/>
          </p:cNvPicPr>
          <p:nvPr/>
        </p:nvPicPr>
        <p:blipFill>
          <a:blip r:embed="rId2"/>
          <a:srcRect/>
          <a:stretch>
            <a:fillRect/>
          </a:stretch>
        </p:blipFill>
        <p:spPr bwMode="auto">
          <a:xfrm>
            <a:off x="0" y="2643182"/>
            <a:ext cx="3269641" cy="3000396"/>
          </a:xfrm>
          <a:prstGeom prst="rect">
            <a:avLst/>
          </a:prstGeom>
          <a:noFill/>
        </p:spPr>
      </p:pic>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1000"/>
                                        <p:tgtEl>
                                          <p:spTgt spid="2">
                                            <p:txEl>
                                              <p:pRg st="0" end="0"/>
                                            </p:txEl>
                                          </p:spTgt>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1000"/>
                                        <p:tgtEl>
                                          <p:spTgt spid="3"/>
                                        </p:tgtEl>
                                      </p:cBhvr>
                                    </p:animEffect>
                                  </p:childTnLst>
                                </p:cTn>
                              </p:par>
                            </p:childTnLst>
                          </p:cTn>
                        </p:par>
                        <p:par>
                          <p:cTn id="12" fill="hold">
                            <p:stCondLst>
                              <p:cond delay="2000"/>
                            </p:stCondLst>
                            <p:childTnLst>
                              <p:par>
                                <p:cTn id="13" presetID="22" presetClass="entr" presetSubtype="4" fill="hold" nodeType="afterEffect">
                                  <p:stCondLst>
                                    <p:cond delay="0"/>
                                  </p:stCondLst>
                                  <p:childTnLst>
                                    <p:set>
                                      <p:cBhvr>
                                        <p:cTn id="14" dur="1" fill="hold">
                                          <p:stCondLst>
                                            <p:cond delay="0"/>
                                          </p:stCondLst>
                                        </p:cTn>
                                        <p:tgtEl>
                                          <p:spTgt spid="4098"/>
                                        </p:tgtEl>
                                        <p:attrNameLst>
                                          <p:attrName>style.visibility</p:attrName>
                                        </p:attrNameLst>
                                      </p:cBhvr>
                                      <p:to>
                                        <p:strVal val="visible"/>
                                      </p:to>
                                    </p:set>
                                    <p:animEffect transition="in" filter="wipe(down)">
                                      <p:cBhvr>
                                        <p:cTn id="15" dur="10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833_big.jpg"/>
          <p:cNvPicPr>
            <a:picLocks noChangeAspect="1"/>
          </p:cNvPicPr>
          <p:nvPr/>
        </p:nvPicPr>
        <p:blipFill>
          <a:blip r:embed="rId2"/>
          <a:stretch>
            <a:fillRect/>
          </a:stretch>
        </p:blipFill>
        <p:spPr>
          <a:xfrm>
            <a:off x="285720" y="285728"/>
            <a:ext cx="4071966" cy="3640659"/>
          </a:xfrm>
          <a:prstGeom prst="rect">
            <a:avLst/>
          </a:prstGeom>
        </p:spPr>
      </p:pic>
      <p:sp>
        <p:nvSpPr>
          <p:cNvPr id="2" name="Заголовок 1"/>
          <p:cNvSpPr>
            <a:spLocks noGrp="1"/>
          </p:cNvSpPr>
          <p:nvPr>
            <p:ph type="title"/>
          </p:nvPr>
        </p:nvSpPr>
        <p:spPr>
          <a:xfrm>
            <a:off x="4572000" y="142852"/>
            <a:ext cx="4357718" cy="6072230"/>
          </a:xfrm>
        </p:spPr>
        <p:txBody>
          <a:bodyPr>
            <a:noAutofit/>
          </a:bodyPr>
          <a:lstStyle/>
          <a:p>
            <a:pPr algn="just"/>
            <a:r>
              <a:rPr lang="ru-RU" sz="2500" b="0" dirty="0" smtClean="0">
                <a:solidFill>
                  <a:schemeClr val="tx2">
                    <a:lumMod val="10000"/>
                  </a:schemeClr>
                </a:solidFill>
                <a:latin typeface="Times New Roman" pitchFamily="18" charset="0"/>
                <a:cs typeface="Times New Roman" pitchFamily="18" charset="0"/>
              </a:rPr>
              <a:t>Электронная почта является чрезвычайно важным информационным ресурсом Интернет. Помимо того, что она представляет собой самое массовое средство электронных коммуникаций, через нее можно принять или послать сообщения еще в два десятка международных компьютерных сетей, часть из которых вовсе не имеют </a:t>
            </a:r>
            <a:r>
              <a:rPr lang="ru-RU" sz="2500" b="0" dirty="0" err="1" smtClean="0">
                <a:solidFill>
                  <a:schemeClr val="tx2">
                    <a:lumMod val="10000"/>
                  </a:schemeClr>
                </a:solidFill>
                <a:latin typeface="Times New Roman" pitchFamily="18" charset="0"/>
                <a:cs typeface="Times New Roman" pitchFamily="18" charset="0"/>
              </a:rPr>
              <a:t>on-line</a:t>
            </a:r>
            <a:r>
              <a:rPr lang="ru-RU" sz="2500" b="0" dirty="0" smtClean="0">
                <a:solidFill>
                  <a:schemeClr val="tx2">
                    <a:lumMod val="10000"/>
                  </a:schemeClr>
                </a:solidFill>
                <a:latin typeface="Times New Roman" pitchFamily="18" charset="0"/>
                <a:cs typeface="Times New Roman" pitchFamily="18" charset="0"/>
              </a:rPr>
              <a:t> сервиса, т.е. прямого подключения к Интернет.</a:t>
            </a:r>
            <a:endParaRPr lang="ru-RU" sz="2500" dirty="0">
              <a:solidFill>
                <a:schemeClr val="tx2">
                  <a:lumMod val="10000"/>
                </a:schemeClr>
              </a:solidFill>
              <a:latin typeface="Times New Roman" pitchFamily="18" charset="0"/>
              <a:cs typeface="Times New Roman" pitchFamily="18" charset="0"/>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fmla="#ppt_w*sin(2.5*pi*$)">
                                          <p:val>
                                            <p:fltVal val="0"/>
                                          </p:val>
                                        </p:tav>
                                        <p:tav tm="100000">
                                          <p:val>
                                            <p:fltVal val="1"/>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1000"/>
                            </p:stCondLst>
                            <p:childTnLst>
                              <p:par>
                                <p:cTn id="10" presetID="19" presetClass="entr" presetSubtype="1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ppt_w</p:attrName>
                                        </p:attrNameLst>
                                      </p:cBhvr>
                                      <p:tavLst>
                                        <p:tav tm="0" fmla="#ppt_w*sin(2.5*pi*$)">
                                          <p:val>
                                            <p:fltVal val="0"/>
                                          </p:val>
                                        </p:tav>
                                        <p:tav tm="100000">
                                          <p:val>
                                            <p:fltVal val="1"/>
                                          </p:val>
                                        </p:tav>
                                      </p:tavLst>
                                    </p:anim>
                                    <p:anim calcmode="lin" valueType="num">
                                      <p:cBhvr>
                                        <p:cTn id="13" dur="1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20110409.jpg"/>
          <p:cNvPicPr>
            <a:picLocks noGrp="1" noChangeAspect="1"/>
          </p:cNvPicPr>
          <p:nvPr>
            <p:ph sz="half" idx="1"/>
          </p:nvPr>
        </p:nvPicPr>
        <p:blipFill>
          <a:blip r:embed="rId2"/>
          <a:stretch>
            <a:fillRect/>
          </a:stretch>
        </p:blipFill>
        <p:spPr>
          <a:xfrm>
            <a:off x="4857752" y="3357562"/>
            <a:ext cx="4143404" cy="3314723"/>
          </a:xfrm>
        </p:spPr>
      </p:pic>
      <p:sp>
        <p:nvSpPr>
          <p:cNvPr id="3" name="Текст 2"/>
          <p:cNvSpPr>
            <a:spLocks noGrp="1"/>
          </p:cNvSpPr>
          <p:nvPr>
            <p:ph type="body" idx="2"/>
          </p:nvPr>
        </p:nvSpPr>
        <p:spPr>
          <a:xfrm>
            <a:off x="285720" y="214290"/>
            <a:ext cx="5822456" cy="4269262"/>
          </a:xfrm>
        </p:spPr>
        <p:txBody>
          <a:bodyPr>
            <a:noAutofit/>
          </a:bodyPr>
          <a:lstStyle/>
          <a:p>
            <a:pPr algn="just"/>
            <a:r>
              <a:rPr lang="ru-RU" sz="1800" dirty="0" smtClean="0">
                <a:solidFill>
                  <a:schemeClr val="tx2">
                    <a:lumMod val="10000"/>
                  </a:schemeClr>
                </a:solidFill>
                <a:latin typeface="Times New Roman" pitchFamily="18" charset="0"/>
                <a:cs typeface="Times New Roman" pitchFamily="18" charset="0"/>
              </a:rPr>
              <a:t>У всех тех, кто пользуется электронной почтой, имеется свой личный адрес, с помощью которого пользователь может связаться с другими пользователями, у которых есть свой электронный адрес и почта. Адрес электронной почты имеет формат: имя </a:t>
            </a:r>
            <a:r>
              <a:rPr lang="ru-RU" sz="1800" dirty="0" err="1" smtClean="0">
                <a:solidFill>
                  <a:schemeClr val="tx2">
                    <a:lumMod val="10000"/>
                  </a:schemeClr>
                </a:solidFill>
                <a:latin typeface="Times New Roman" pitchFamily="18" charset="0"/>
                <a:cs typeface="Times New Roman" pitchFamily="18" charset="0"/>
              </a:rPr>
              <a:t>пользователя@имя</a:t>
            </a:r>
            <a:r>
              <a:rPr lang="ru-RU" sz="1800" dirty="0" smtClean="0">
                <a:solidFill>
                  <a:schemeClr val="tx2">
                    <a:lumMod val="10000"/>
                  </a:schemeClr>
                </a:solidFill>
                <a:latin typeface="Times New Roman" pitchFamily="18" charset="0"/>
                <a:cs typeface="Times New Roman" pitchFamily="18" charset="0"/>
              </a:rPr>
              <a:t> домена, например, </a:t>
            </a:r>
            <a:r>
              <a:rPr lang="ru-RU" sz="1800" dirty="0" err="1" smtClean="0">
                <a:solidFill>
                  <a:schemeClr val="tx2">
                    <a:lumMod val="10000"/>
                  </a:schemeClr>
                </a:solidFill>
                <a:latin typeface="Times New Roman" pitchFamily="18" charset="0"/>
                <a:cs typeface="Times New Roman" pitchFamily="18" charset="0"/>
              </a:rPr>
              <a:t>Tumanova@mail.ru</a:t>
            </a:r>
            <a:r>
              <a:rPr lang="ru-RU" sz="1800" dirty="0" smtClean="0">
                <a:solidFill>
                  <a:schemeClr val="tx2">
                    <a:lumMod val="10000"/>
                  </a:schemeClr>
                </a:solidFill>
                <a:latin typeface="Times New Roman" pitchFamily="18" charset="0"/>
                <a:cs typeface="Times New Roman" pitchFamily="18" charset="0"/>
              </a:rPr>
              <a:t> Часть слева от значка «@» - это имя почтового ящика (</a:t>
            </a:r>
            <a:r>
              <a:rPr lang="ru-RU" sz="1800" dirty="0" err="1" smtClean="0">
                <a:solidFill>
                  <a:schemeClr val="tx2">
                    <a:lumMod val="10000"/>
                  </a:schemeClr>
                </a:solidFill>
                <a:latin typeface="Times New Roman" pitchFamily="18" charset="0"/>
                <a:cs typeface="Times New Roman" pitchFamily="18" charset="0"/>
              </a:rPr>
              <a:t>E-mail</a:t>
            </a:r>
            <a:r>
              <a:rPr lang="ru-RU" sz="1800" dirty="0" smtClean="0">
                <a:solidFill>
                  <a:schemeClr val="tx2">
                    <a:lumMod val="10000"/>
                  </a:schemeClr>
                </a:solidFill>
                <a:latin typeface="Times New Roman" pitchFamily="18" charset="0"/>
                <a:cs typeface="Times New Roman" pitchFamily="18" charset="0"/>
              </a:rPr>
              <a:t> </a:t>
            </a:r>
            <a:r>
              <a:rPr lang="ru-RU" sz="1800" dirty="0" err="1" smtClean="0">
                <a:solidFill>
                  <a:schemeClr val="tx2">
                    <a:lumMod val="10000"/>
                  </a:schemeClr>
                </a:solidFill>
                <a:latin typeface="Times New Roman" pitchFamily="18" charset="0"/>
                <a:cs typeface="Times New Roman" pitchFamily="18" charset="0"/>
              </a:rPr>
              <a:t>Account</a:t>
            </a:r>
            <a:r>
              <a:rPr lang="ru-RU" sz="1800" dirty="0" smtClean="0">
                <a:solidFill>
                  <a:schemeClr val="tx2">
                    <a:lumMod val="10000"/>
                  </a:schemeClr>
                </a:solidFill>
                <a:latin typeface="Times New Roman" pitchFamily="18" charset="0"/>
                <a:cs typeface="Times New Roman" pitchFamily="18" charset="0"/>
              </a:rPr>
              <a:t> </a:t>
            </a:r>
            <a:r>
              <a:rPr lang="ru-RU" sz="1800" dirty="0" err="1" smtClean="0">
                <a:solidFill>
                  <a:schemeClr val="tx2">
                    <a:lumMod val="10000"/>
                  </a:schemeClr>
                </a:solidFill>
                <a:latin typeface="Times New Roman" pitchFamily="18" charset="0"/>
                <a:cs typeface="Times New Roman" pitchFamily="18" charset="0"/>
              </a:rPr>
              <a:t>Name</a:t>
            </a:r>
            <a:r>
              <a:rPr lang="ru-RU" sz="1800" dirty="0" smtClean="0">
                <a:solidFill>
                  <a:schemeClr val="tx2">
                    <a:lumMod val="10000"/>
                  </a:schemeClr>
                </a:solidFill>
                <a:latin typeface="Times New Roman" pitchFamily="18" charset="0"/>
                <a:cs typeface="Times New Roman" pitchFamily="18" charset="0"/>
              </a:rPr>
              <a:t>) на сервере, из которого владелец адреса забирает письма (в данном примере - </a:t>
            </a:r>
            <a:r>
              <a:rPr lang="ru-RU" sz="1800" dirty="0" err="1" smtClean="0">
                <a:solidFill>
                  <a:schemeClr val="tx2">
                    <a:lumMod val="10000"/>
                  </a:schemeClr>
                </a:solidFill>
                <a:latin typeface="Times New Roman" pitchFamily="18" charset="0"/>
                <a:cs typeface="Times New Roman" pitchFamily="18" charset="0"/>
              </a:rPr>
              <a:t>Tumanova</a:t>
            </a:r>
            <a:r>
              <a:rPr lang="ru-RU" sz="1800" dirty="0" smtClean="0">
                <a:solidFill>
                  <a:schemeClr val="tx2">
                    <a:lumMod val="10000"/>
                  </a:schemeClr>
                </a:solidFill>
                <a:latin typeface="Times New Roman" pitchFamily="18" charset="0"/>
                <a:cs typeface="Times New Roman" pitchFamily="18" charset="0"/>
              </a:rPr>
              <a:t>). Как правило, имя пользователя совпадает с именем почтового ящика. Часть справа от значка «@» называется доменом и указывает на местонахождение этого почтового ящика. Следует отметить, что, как правило, адрес электронной почты определяет не адрес домашнего компьютера пользователя, а адрес сервера, на котором он получает почту.</a:t>
            </a:r>
          </a:p>
          <a:p>
            <a:pPr algn="just"/>
            <a:endParaRPr lang="ru-RU" sz="1800" dirty="0">
              <a:solidFill>
                <a:schemeClr val="tx2">
                  <a:lumMod val="10000"/>
                </a:schemeClr>
              </a:solidFill>
            </a:endParaRPr>
          </a:p>
        </p:txBody>
      </p:sp>
    </p:spTree>
  </p:cSld>
  <p:clrMapOvr>
    <a:masterClrMapping/>
  </p:clrMapOvr>
  <p:transition spd="med" advClick="0" advTm="4000">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style.rotation</p:attrName>
                                        </p:attrNameLst>
                                      </p:cBhvr>
                                      <p:tavLst>
                                        <p:tav tm="0">
                                          <p:val>
                                            <p:fltVal val="720"/>
                                          </p:val>
                                        </p:tav>
                                        <p:tav tm="100000">
                                          <p:val>
                                            <p:fltVal val="0"/>
                                          </p:val>
                                        </p:tav>
                                      </p:tavLst>
                                    </p:anim>
                                    <p:anim calcmode="lin" valueType="num">
                                      <p:cBhvr>
                                        <p:cTn id="9" dur="1000" fill="hold"/>
                                        <p:tgtEl>
                                          <p:spTgt spid="5"/>
                                        </p:tgtEl>
                                        <p:attrNameLst>
                                          <p:attrName>ppt_h</p:attrName>
                                        </p:attrNameLst>
                                      </p:cBhvr>
                                      <p:tavLst>
                                        <p:tav tm="0">
                                          <p:val>
                                            <p:fltVal val="0"/>
                                          </p:val>
                                        </p:tav>
                                        <p:tav tm="100000">
                                          <p:val>
                                            <p:strVal val="#ppt_h"/>
                                          </p:val>
                                        </p:tav>
                                      </p:tavLst>
                                    </p:anim>
                                    <p:anim calcmode="lin" valueType="num">
                                      <p:cBhvr>
                                        <p:cTn id="10" dur="1000" fill="hold"/>
                                        <p:tgtEl>
                                          <p:spTgt spid="5"/>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22" presetClass="entr" presetSubtype="4"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Другая 14">
      <a:dk1>
        <a:srgbClr val="0075A2"/>
      </a:dk1>
      <a:lt1>
        <a:srgbClr val="C8EFF5"/>
      </a:lt1>
      <a:dk2>
        <a:srgbClr val="B2E9F2"/>
      </a:dk2>
      <a:lt2>
        <a:srgbClr val="DBF5F9"/>
      </a:lt2>
      <a:accent1>
        <a:srgbClr val="94F6DB"/>
      </a:accent1>
      <a:accent2>
        <a:srgbClr val="E6F8F5"/>
      </a:accent2>
      <a:accent3>
        <a:srgbClr val="93F5F9"/>
      </a:accent3>
      <a:accent4>
        <a:srgbClr val="76D9E8"/>
      </a:accent4>
      <a:accent5>
        <a:srgbClr val="7CCA62"/>
      </a:accent5>
      <a:accent6>
        <a:srgbClr val="A5C249"/>
      </a:accent6>
      <a:hlink>
        <a:srgbClr val="E2D700"/>
      </a:hlink>
      <a:folHlink>
        <a:srgbClr val="85DFD0"/>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TotalTime>
  <Words>490</Words>
  <PresentationFormat>Экран (4:3)</PresentationFormat>
  <Paragraphs>37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Открытая</vt:lpstr>
      <vt:lpstr>Тема: «Компьютерные сети, интернет».</vt:lpstr>
      <vt:lpstr>План: 1. Сервисы интернет 2. Электронная почта 3. WWW, гипертекст, Web - сайты</vt:lpstr>
      <vt:lpstr>Сервисы интернет</vt:lpstr>
      <vt:lpstr> Сервис Электронная почта (E-mail) Электронная почта -  служба, обеспечивающая передачу электронного письма (сообщения) за считанные секунды или минуты на любой компьютер или даже мобильный телефон, находящийся в сети, в любую точку мира, независимо от времени суток. </vt:lpstr>
      <vt:lpstr>Сервис Списки рассылки (Maillists) Списки рассылки Maillists - работают исключительно  через электронную почту. Идея  работы  списка рассылки состоит в том, что существует некий адрес электронной почты который, на самом деле, является общим адресом многих подписчиков этого списка рассылки.  Этот вид службы позволяет организовать обсуждение отдельных вопросов, не предназначенных для широкого круга лиц. </vt:lpstr>
      <vt:lpstr>Система поиска файлов Archie Archie - это не самостоятельный сервис, но сервис, облегчающий работу с серверами anonymous FTP, обеспечивающий поиск файлов на таких серверах.  Серверы archie хранят списки всех  файлов . </vt:lpstr>
      <vt:lpstr>Электронная почта </vt:lpstr>
      <vt:lpstr>Электронная почта является чрезвычайно важным информационным ресурсом Интернет. Помимо того, что она представляет собой самое массовое средство электронных коммуникаций, через нее можно принять или послать сообщения еще в два десятка международных компьютерных сетей, часть из которых вовсе не имеют on-line сервиса, т.е. прямого подключения к Интернет.</vt:lpstr>
      <vt:lpstr>Слайд 9</vt:lpstr>
      <vt:lpstr>World Wide Web</vt:lpstr>
      <vt:lpstr>Гиперте́кст — термин, введённый Тедом Нельсоном в 1965 году для обозначения «текста ветвящегося или выполняющего действия по запросу» .</vt:lpstr>
      <vt:lpstr>Веб-сайт — это    совокупность логически связанной гипертекстовой информации, оформленной в виде отдельных страниц и доступной в сети Интернет</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«Компьютерные сети, интернет».</dc:title>
  <cp:lastModifiedBy>Class5</cp:lastModifiedBy>
  <cp:revision>10</cp:revision>
  <dcterms:modified xsi:type="dcterms:W3CDTF">2014-11-11T11:49:39Z</dcterms:modified>
</cp:coreProperties>
</file>