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7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BF7"/>
    <a:srgbClr val="73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4660"/>
  </p:normalViewPr>
  <p:slideViewPr>
    <p:cSldViewPr>
      <p:cViewPr varScale="1">
        <p:scale>
          <a:sx n="88" d="100"/>
          <a:sy n="88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1C1A1-CD86-4DB1-9FEF-6AB7BEF4BA5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AB79E-8F94-420E-95E0-6114EADD3E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7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AB79E-8F94-420E-95E0-6114EADD3E8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FBF7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Лекция 4.</a:t>
            </a:r>
            <a:br>
              <a:rPr lang="ru-RU" sz="3000" dirty="0" smtClean="0">
                <a:latin typeface="Arial" pitchFamily="34" charset="0"/>
                <a:cs typeface="Arial" pitchFamily="34" charset="0"/>
              </a:rPr>
            </a:br>
            <a:r>
              <a:rPr lang="ru-RU" sz="3000" dirty="0" smtClean="0">
                <a:latin typeface="Arial" pitchFamily="34" charset="0"/>
                <a:cs typeface="Arial" pitchFamily="34" charset="0"/>
              </a:rPr>
              <a:t>Тема 1.3. Электромагнетизм.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изучить основные законы  электромагнетизма.</a:t>
            </a:r>
          </a:p>
          <a:p>
            <a:pPr algn="ctr">
              <a:buNone/>
            </a:pPr>
            <a:endParaRPr lang="ru-RU" sz="2000" b="1" i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i="1" smtClean="0">
                <a:latin typeface="Arial" pitchFamily="34" charset="0"/>
                <a:cs typeface="Arial" pitchFamily="34" charset="0"/>
              </a:rPr>
              <a:t>Знания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и умения: 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определять основные характеристики магнитного поля; 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определять величину и направление электромагнитной силы, действующей на проводник с током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определять величину и направление ЭДС электромагнитной индукции в проводнике формулировать правило Ленца;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знать свойства ферромагнитных материалов и области их применения;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иметь представление о расчёте магнитных цепей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42976" y="714356"/>
            <a:ext cx="7000924" cy="5643602"/>
            <a:chOff x="1214414" y="285728"/>
            <a:chExt cx="7000924" cy="564360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14414" y="285728"/>
              <a:ext cx="7000924" cy="56436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/>
            <p:nvPr/>
          </p:nvPicPr>
          <p:blipFill>
            <a:blip r:embed="rId2"/>
            <a:srcRect t="6313" r="2999" b="8226"/>
            <a:stretch>
              <a:fillRect/>
            </a:stretch>
          </p:blipFill>
          <p:spPr bwMode="auto">
            <a:xfrm>
              <a:off x="2143108" y="605684"/>
              <a:ext cx="5072098" cy="4966456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14414" y="500066"/>
            <a:ext cx="6929486" cy="5929330"/>
            <a:chOff x="1428728" y="0"/>
            <a:chExt cx="6929486" cy="59293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428728" y="0"/>
              <a:ext cx="6929486" cy="592933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/>
            <p:nvPr/>
          </p:nvPicPr>
          <p:blipFill>
            <a:blip r:embed="rId2"/>
            <a:srcRect l="7040" t="13235" r="6866" b="13430"/>
            <a:stretch>
              <a:fillRect/>
            </a:stretch>
          </p:blipFill>
          <p:spPr bwMode="auto">
            <a:xfrm>
              <a:off x="2428860" y="357166"/>
              <a:ext cx="4816528" cy="5286412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357290" y="214314"/>
            <a:ext cx="6572296" cy="6357958"/>
            <a:chOff x="1571604" y="0"/>
            <a:chExt cx="6572296" cy="635795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571604" y="0"/>
              <a:ext cx="6572296" cy="635795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/>
            <p:nvPr/>
          </p:nvPicPr>
          <p:blipFill>
            <a:blip r:embed="rId2"/>
            <a:srcRect l="2600" t="7436" r="13565" b="4615"/>
            <a:stretch>
              <a:fillRect/>
            </a:stretch>
          </p:blipFill>
          <p:spPr bwMode="auto">
            <a:xfrm>
              <a:off x="2500298" y="357166"/>
              <a:ext cx="4606744" cy="5682256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Индуктивность взаимная и коэффициент магнитной связи.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Электромагнитные силы.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Сила, действующая на проводник с током в магнитном поле.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Энергия магнитного поля.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Применение ферромагнитных материалов.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Разветвленные магнитные цепи.</a:t>
            </a:r>
          </a:p>
          <a:p>
            <a:pPr algn="ctr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Гальперин М.В, Электронная техника: учебник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спо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– 2-е изд.,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 err="1">
                <a:latin typeface="Arial" pitchFamily="34" charset="0"/>
                <a:cs typeface="Arial" pitchFamily="34" charset="0"/>
              </a:rPr>
              <a:t>исправ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и доп. – М.: Форум: ИНФРА-М, 2014. – 351 с</a:t>
            </a:r>
            <a:r>
              <a:rPr lang="ru-RU" sz="2000" dirty="0"/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§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3.1-3.6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lang="ru-RU" sz="3300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ru-RU" sz="3300" dirty="0" smtClean="0">
                <a:latin typeface="Arial" pitchFamily="34" charset="0"/>
              </a:rPr>
              <a:t>План</a:t>
            </a:r>
            <a:r>
              <a:rPr lang="ru-RU" sz="33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ru-RU" sz="4800" dirty="0" smtClean="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lang="ru-RU" sz="4800" dirty="0" smtClean="0">
                <a:solidFill>
                  <a:schemeClr val="tx2"/>
                </a:solidFill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Основные свойства и характеристики магнитного  поля.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Ферромагнитные вещества и их намагничивание. 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Кривые намагничивания. Явление  гистерезиса 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Потери энергии при гистерезисе.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Общие сведения о магнитных цепях.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Закон полного тока.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Неразветвленные магнитные цепи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Характеристики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Сила Ампера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Напряженность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/м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Магнитная индукция   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В=μμ</a:t>
            </a:r>
            <a:r>
              <a:rPr lang="ru-RU" sz="20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  (Тл)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Магнитная проницаемость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ru-RU" sz="20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=4π10 </a:t>
            </a:r>
            <a:r>
              <a:rPr lang="ru-RU" sz="2000" i="1" baseline="30000" dirty="0" smtClean="0">
                <a:latin typeface="Arial" pitchFamily="34" charset="0"/>
                <a:cs typeface="Arial" pitchFamily="34" charset="0"/>
              </a:rPr>
              <a:t>-7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Ф/м;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μ</a:t>
            </a:r>
            <a:r>
              <a:rPr lang="ru-RU" sz="2000" i="1" baseline="-25000" dirty="0" err="1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 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μ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μ</a:t>
            </a:r>
            <a:r>
              <a:rPr lang="ru-RU" sz="2000" i="1" baseline="-25000" dirty="0" err="1" smtClean="0">
                <a:latin typeface="Arial" pitchFamily="34" charset="0"/>
                <a:cs typeface="Arial" pitchFamily="34" charset="0"/>
              </a:rPr>
              <a:t>а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/ μ</a:t>
            </a:r>
            <a:r>
              <a:rPr lang="ru-RU" sz="2000" i="1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Магнитный поток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Ф = В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·S 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Вб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Индуктивность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857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142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5338" y="5324492"/>
            <a:ext cx="1924050" cy="533400"/>
          </a:xfrm>
          <a:prstGeom prst="rect">
            <a:avLst/>
          </a:prstGeom>
          <a:noFill/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357298"/>
            <a:ext cx="2038350" cy="619125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85852" y="642918"/>
            <a:ext cx="6858048" cy="5500726"/>
            <a:chOff x="1285852" y="285728"/>
            <a:chExt cx="6858048" cy="550072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85852" y="285728"/>
              <a:ext cx="6858048" cy="55007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/>
            <p:nvPr/>
          </p:nvPicPr>
          <p:blipFill>
            <a:blip r:embed="rId2"/>
            <a:srcRect l="4304" t="8081" b="6508"/>
            <a:stretch>
              <a:fillRect/>
            </a:stretch>
          </p:blipFill>
          <p:spPr bwMode="auto">
            <a:xfrm>
              <a:off x="2000232" y="571481"/>
              <a:ext cx="5286412" cy="4857783"/>
            </a:xfrm>
            <a:prstGeom prst="rect">
              <a:avLst/>
            </a:prstGeom>
            <a:noFill/>
            <a:ln w="9525">
              <a:solidFill>
                <a:schemeClr val="accent5">
                  <a:lumMod val="75000"/>
                </a:schemeClr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8"/>
          <p:cNvSpPr>
            <a:spLocks noChangeArrowheads="1"/>
          </p:cNvSpPr>
          <p:nvPr/>
        </p:nvSpPr>
        <p:spPr bwMode="auto">
          <a:xfrm>
            <a:off x="571472" y="1428736"/>
            <a:ext cx="8247091" cy="5040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Ферромагнитные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вещества и их намагничивание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1435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ru-RU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 1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диамагнетики 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                       цинк, медь, золото, серебро, кремний, воздух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&gt; 1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парамагнетики 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олово, алюминий, платина, вольфрам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ru-RU" sz="1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μ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&gt;&gt; 1</a:t>
            </a:r>
            <a:r>
              <a:rPr lang="ru-RU" sz="1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ферромагнетики 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                       железо, никель, чугун, кобальт</a:t>
            </a:r>
          </a:p>
          <a:p>
            <a:pPr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File02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14752"/>
            <a:ext cx="2786082" cy="24694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1428728" y="3786190"/>
            <a:ext cx="2901950" cy="2309812"/>
            <a:chOff x="5891" y="11102"/>
            <a:chExt cx="4569" cy="3638"/>
          </a:xfrm>
        </p:grpSpPr>
        <p:grpSp>
          <p:nvGrpSpPr>
            <p:cNvPr id="18448" name="Group 16"/>
            <p:cNvGrpSpPr>
              <a:grpSpLocks/>
            </p:cNvGrpSpPr>
            <p:nvPr/>
          </p:nvGrpSpPr>
          <p:grpSpPr bwMode="auto">
            <a:xfrm>
              <a:off x="5891" y="11102"/>
              <a:ext cx="4569" cy="3638"/>
              <a:chOff x="5625" y="10820"/>
              <a:chExt cx="3960" cy="2960"/>
            </a:xfrm>
          </p:grpSpPr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5625" y="10820"/>
                <a:ext cx="3960" cy="29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8450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6453" y="11104"/>
                <a:ext cx="0" cy="24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451" name="Freeform 19"/>
              <p:cNvSpPr>
                <a:spLocks/>
              </p:cNvSpPr>
              <p:nvPr/>
            </p:nvSpPr>
            <p:spPr bwMode="auto">
              <a:xfrm>
                <a:off x="6509" y="11231"/>
                <a:ext cx="1339" cy="1092"/>
              </a:xfrm>
              <a:custGeom>
                <a:avLst/>
                <a:gdLst/>
                <a:ahLst/>
                <a:cxnLst>
                  <a:cxn ang="0">
                    <a:pos x="0" y="1800"/>
                  </a:cxn>
                  <a:cxn ang="0">
                    <a:pos x="561" y="0"/>
                  </a:cxn>
                  <a:cxn ang="0">
                    <a:pos x="1122" y="1800"/>
                  </a:cxn>
                </a:cxnLst>
                <a:rect l="0" t="0" r="r" b="b"/>
                <a:pathLst>
                  <a:path w="1122" h="1800">
                    <a:moveTo>
                      <a:pt x="0" y="1800"/>
                    </a:moveTo>
                    <a:cubicBezTo>
                      <a:pt x="187" y="900"/>
                      <a:pt x="374" y="0"/>
                      <a:pt x="561" y="0"/>
                    </a:cubicBezTo>
                    <a:cubicBezTo>
                      <a:pt x="748" y="0"/>
                      <a:pt x="1029" y="1500"/>
                      <a:pt x="1122" y="1800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2" name="Freeform 20"/>
              <p:cNvSpPr>
                <a:spLocks/>
              </p:cNvSpPr>
              <p:nvPr/>
            </p:nvSpPr>
            <p:spPr bwMode="auto">
              <a:xfrm flipV="1">
                <a:off x="7848" y="12323"/>
                <a:ext cx="1336" cy="1093"/>
              </a:xfrm>
              <a:custGeom>
                <a:avLst/>
                <a:gdLst/>
                <a:ahLst/>
                <a:cxnLst>
                  <a:cxn ang="0">
                    <a:pos x="0" y="1800"/>
                  </a:cxn>
                  <a:cxn ang="0">
                    <a:pos x="561" y="0"/>
                  </a:cxn>
                  <a:cxn ang="0">
                    <a:pos x="1122" y="1800"/>
                  </a:cxn>
                </a:cxnLst>
                <a:rect l="0" t="0" r="r" b="b"/>
                <a:pathLst>
                  <a:path w="1122" h="1800">
                    <a:moveTo>
                      <a:pt x="0" y="1800"/>
                    </a:moveTo>
                    <a:cubicBezTo>
                      <a:pt x="187" y="900"/>
                      <a:pt x="374" y="0"/>
                      <a:pt x="561" y="0"/>
                    </a:cubicBezTo>
                    <a:cubicBezTo>
                      <a:pt x="748" y="0"/>
                      <a:pt x="1029" y="1500"/>
                      <a:pt x="1122" y="1800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8453" name="AutoShape 21"/>
              <p:cNvCxnSpPr>
                <a:cxnSpLocks noChangeShapeType="1"/>
              </p:cNvCxnSpPr>
              <p:nvPr/>
            </p:nvCxnSpPr>
            <p:spPr bwMode="auto">
              <a:xfrm>
                <a:off x="5930" y="12323"/>
                <a:ext cx="35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454" name="AutoShape 22"/>
              <p:cNvSpPr>
                <a:spLocks noChangeArrowheads="1"/>
              </p:cNvSpPr>
              <p:nvPr/>
            </p:nvSpPr>
            <p:spPr bwMode="auto">
              <a:xfrm>
                <a:off x="9161" y="12275"/>
                <a:ext cx="84" cy="85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5" name="AutoShape 23"/>
              <p:cNvSpPr>
                <a:spLocks noChangeArrowheads="1"/>
              </p:cNvSpPr>
              <p:nvPr/>
            </p:nvSpPr>
            <p:spPr bwMode="auto">
              <a:xfrm>
                <a:off x="6425" y="12275"/>
                <a:ext cx="84" cy="85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6" name="AutoShape 24"/>
              <p:cNvSpPr>
                <a:spLocks noChangeArrowheads="1"/>
              </p:cNvSpPr>
              <p:nvPr/>
            </p:nvSpPr>
            <p:spPr bwMode="auto">
              <a:xfrm>
                <a:off x="7117" y="11194"/>
                <a:ext cx="84" cy="85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7" name="AutoShape 25"/>
              <p:cNvSpPr>
                <a:spLocks noChangeArrowheads="1"/>
              </p:cNvSpPr>
              <p:nvPr/>
            </p:nvSpPr>
            <p:spPr bwMode="auto">
              <a:xfrm>
                <a:off x="7812" y="12275"/>
                <a:ext cx="84" cy="85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8" name="AutoShape 26"/>
              <p:cNvSpPr>
                <a:spLocks noChangeArrowheads="1"/>
              </p:cNvSpPr>
              <p:nvPr/>
            </p:nvSpPr>
            <p:spPr bwMode="auto">
              <a:xfrm>
                <a:off x="7947" y="12620"/>
                <a:ext cx="84" cy="85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9" name="AutoShape 27"/>
              <p:cNvSpPr>
                <a:spLocks noChangeArrowheads="1"/>
              </p:cNvSpPr>
              <p:nvPr/>
            </p:nvSpPr>
            <p:spPr bwMode="auto">
              <a:xfrm>
                <a:off x="8465" y="13367"/>
                <a:ext cx="84" cy="85"/>
              </a:xfrm>
              <a:prstGeom prst="flowChartConnector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6350" y="11551"/>
              <a:ext cx="496" cy="2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61" name="Text Box 29"/>
            <p:cNvSpPr txBox="1">
              <a:spLocks noChangeArrowheads="1"/>
            </p:cNvSpPr>
            <p:nvPr/>
          </p:nvSpPr>
          <p:spPr bwMode="auto">
            <a:xfrm>
              <a:off x="7454" y="11230"/>
              <a:ext cx="496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62" name="Text Box 30"/>
            <p:cNvSpPr txBox="1">
              <a:spLocks noChangeArrowheads="1"/>
            </p:cNvSpPr>
            <p:nvPr/>
          </p:nvSpPr>
          <p:spPr bwMode="auto">
            <a:xfrm>
              <a:off x="8297" y="12465"/>
              <a:ext cx="496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8171" y="13210"/>
              <a:ext cx="496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993" y="13807"/>
              <a:ext cx="496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65" name="Text Box 33"/>
            <p:cNvSpPr txBox="1">
              <a:spLocks noChangeArrowheads="1"/>
            </p:cNvSpPr>
            <p:nvPr/>
          </p:nvSpPr>
          <p:spPr bwMode="auto">
            <a:xfrm>
              <a:off x="9673" y="12465"/>
              <a:ext cx="643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5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Кривые намагничивания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43509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Магнитный гистерезис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– явление запаздывания изменения магнитной индукции  от изменения напряженности магнитного поля.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 –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магнитомягкие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материалы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 –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магнтотвёрдые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материалы</a:t>
            </a: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File02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357430"/>
            <a:ext cx="391693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File02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85992"/>
            <a:ext cx="2552704" cy="304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468313" y="1412875"/>
            <a:ext cx="8135937" cy="5040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Магнитная цепь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1739" t="10976"/>
          <a:stretch>
            <a:fillRect/>
          </a:stretch>
        </p:blipFill>
        <p:spPr bwMode="auto">
          <a:xfrm>
            <a:off x="1357290" y="2000240"/>
            <a:ext cx="6419315" cy="414340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468313" y="1412875"/>
            <a:ext cx="8135937" cy="5040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Закон электромагнитной индукции</a:t>
            </a:r>
            <a:endParaRPr lang="ru-RU" sz="30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 l="6493" t="13652" r="4879" b="8395"/>
          <a:stretch>
            <a:fillRect/>
          </a:stretch>
        </p:blipFill>
        <p:spPr bwMode="auto">
          <a:xfrm>
            <a:off x="1714480" y="1928802"/>
            <a:ext cx="5857916" cy="371477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468313" y="1412875"/>
            <a:ext cx="8135937" cy="5040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Закон электромагнитной индукции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933" t="13255" b="7214"/>
          <a:stretch>
            <a:fillRect/>
          </a:stretch>
        </p:blipFill>
        <p:spPr bwMode="auto">
          <a:xfrm>
            <a:off x="1428728" y="2000240"/>
            <a:ext cx="6429420" cy="38576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310</Words>
  <Application>Microsoft Office PowerPoint</Application>
  <PresentationFormat>Экран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4. Тема 1.3. Электромагнетизм.</vt:lpstr>
      <vt:lpstr> План  </vt:lpstr>
      <vt:lpstr>Характеристики</vt:lpstr>
      <vt:lpstr>Презентация PowerPoint</vt:lpstr>
      <vt:lpstr>Ферромагнитные   вещества и их намагничивание</vt:lpstr>
      <vt:lpstr>Кривые намагничивания</vt:lpstr>
      <vt:lpstr>Магнитная цепь</vt:lpstr>
      <vt:lpstr>Закон электромагнитной индукции</vt:lpstr>
      <vt:lpstr>Закон электромагнитной индукции</vt:lpstr>
      <vt:lpstr>Презентация PowerPoint</vt:lpstr>
      <vt:lpstr>Презентация PowerPoint</vt:lpstr>
      <vt:lpstr>Презентация PowerPoint</vt:lpstr>
      <vt:lpstr>Самостоятельная работа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2015-03-17T16:01:52Z</dcterms:modified>
</cp:coreProperties>
</file>