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3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33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Лекция №13</a:t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Тема 1.10. Электрические и магнитные элементы.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071678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изучить классификацию и принцип действия элементов  автоматических устройств.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Знания и умения</a:t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1. Знать типы и принцип действия  исполнительных элементов.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2. Знать устройство электромеханических промежуточных элементов и ферромагнитных элементов систем автоматики.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3.Уметь классифицировать элементы систем автоматики по назначению.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4348" y="2428868"/>
            <a:ext cx="2428892" cy="2643206"/>
            <a:chOff x="714348" y="2214554"/>
            <a:chExt cx="2428892" cy="26432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4348" y="2214554"/>
              <a:ext cx="2428892" cy="2643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6" name="Picture 2" descr="File0454"/>
            <p:cNvPicPr>
              <a:picLocks noChangeAspect="1" noChangeArrowheads="1"/>
            </p:cNvPicPr>
            <p:nvPr/>
          </p:nvPicPr>
          <p:blipFill>
            <a:blip r:embed="rId2"/>
            <a:srcRect t="-2103"/>
            <a:stretch>
              <a:fillRect/>
            </a:stretch>
          </p:blipFill>
          <p:spPr bwMode="auto">
            <a:xfrm rot="-170184">
              <a:off x="773856" y="2216720"/>
              <a:ext cx="2286000" cy="2567486"/>
            </a:xfrm>
            <a:prstGeom prst="rect">
              <a:avLst/>
            </a:prstGeom>
            <a:noFill/>
          </p:spPr>
        </p:pic>
      </p:grpSp>
      <p:pic>
        <p:nvPicPr>
          <p:cNvPr id="21507" name="Picture 3" descr="File0440"/>
          <p:cNvPicPr>
            <a:picLocks noChangeAspect="1" noChangeArrowheads="1"/>
          </p:cNvPicPr>
          <p:nvPr/>
        </p:nvPicPr>
        <p:blipFill>
          <a:blip r:embed="rId3"/>
          <a:srcRect b="14402"/>
          <a:stretch>
            <a:fillRect/>
          </a:stretch>
        </p:blipFill>
        <p:spPr bwMode="auto">
          <a:xfrm>
            <a:off x="5357818" y="2500306"/>
            <a:ext cx="2873828" cy="25717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576844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Термоэлектрический датчик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температуры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64291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Пьезоэлектрический датчик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давления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ПРОМЕЖУТОЧНЫЕ ЭЛЕМЕНТЫ</a:t>
            </a:r>
            <a:endParaRPr lang="ru-RU" sz="28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28596" y="2357430"/>
            <a:ext cx="8215370" cy="3226852"/>
            <a:chOff x="428596" y="2357430"/>
            <a:chExt cx="8215370" cy="32268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28596" y="2357430"/>
              <a:ext cx="4357718" cy="2571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00694" y="2357430"/>
              <a:ext cx="3143272" cy="2500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447676" y="2428870"/>
              <a:ext cx="4267200" cy="2428775"/>
              <a:chOff x="2554" y="8235"/>
              <a:chExt cx="6720" cy="3824"/>
            </a:xfrm>
            <a:solidFill>
              <a:schemeClr val="bg1"/>
            </a:solidFill>
          </p:grpSpPr>
          <p:pic>
            <p:nvPicPr>
              <p:cNvPr id="22531" name="Picture 3" descr="File048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4" y="8235"/>
                <a:ext cx="6720" cy="38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3" name="Text Box 5"/>
              <p:cNvSpPr txBox="1">
                <a:spLocks noChangeArrowheads="1"/>
              </p:cNvSpPr>
              <p:nvPr/>
            </p:nvSpPr>
            <p:spPr bwMode="auto">
              <a:xfrm>
                <a:off x="6246" y="11755"/>
                <a:ext cx="1704" cy="3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5429256" y="2643182"/>
              <a:ext cx="2705365" cy="2067674"/>
              <a:chOff x="1702" y="1140"/>
              <a:chExt cx="4260" cy="3257"/>
            </a:xfrm>
          </p:grpSpPr>
          <p:grpSp>
            <p:nvGrpSpPr>
              <p:cNvPr id="22535" name="Group 7"/>
              <p:cNvGrpSpPr>
                <a:grpSpLocks/>
              </p:cNvGrpSpPr>
              <p:nvPr/>
            </p:nvGrpSpPr>
            <p:grpSpPr bwMode="auto">
              <a:xfrm>
                <a:off x="1702" y="1140"/>
                <a:ext cx="4260" cy="2980"/>
                <a:chOff x="1702" y="1140"/>
                <a:chExt cx="8520" cy="5959"/>
              </a:xfrm>
            </p:grpSpPr>
            <p:grpSp>
              <p:nvGrpSpPr>
                <p:cNvPr id="22536" name="Group 8"/>
                <p:cNvGrpSpPr>
                  <a:grpSpLocks/>
                </p:cNvGrpSpPr>
                <p:nvPr/>
              </p:nvGrpSpPr>
              <p:grpSpPr bwMode="auto">
                <a:xfrm>
                  <a:off x="4052" y="1140"/>
                  <a:ext cx="3836" cy="5203"/>
                  <a:chOff x="2838" y="1135"/>
                  <a:chExt cx="3976" cy="2840"/>
                </a:xfrm>
              </p:grpSpPr>
              <p:sp>
                <p:nvSpPr>
                  <p:cNvPr id="22537" name="Rectangle 9" descr="Светлый диагональный 2"/>
                  <p:cNvSpPr>
                    <a:spLocks noChangeArrowheads="1"/>
                  </p:cNvSpPr>
                  <p:nvPr/>
                </p:nvSpPr>
                <p:spPr bwMode="auto">
                  <a:xfrm>
                    <a:off x="2838" y="1135"/>
                    <a:ext cx="3976" cy="2840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538" name="Rectangle 10" descr="10%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249"/>
                    <a:ext cx="3773" cy="2600"/>
                  </a:xfrm>
                  <a:prstGeom prst="rect">
                    <a:avLst/>
                  </a:prstGeom>
                  <a:pattFill prst="pct10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539" name="Rectangle 11"/>
                <p:cNvSpPr>
                  <a:spLocks noChangeArrowheads="1"/>
                </p:cNvSpPr>
                <p:nvPr/>
              </p:nvSpPr>
              <p:spPr bwMode="auto">
                <a:xfrm>
                  <a:off x="6760" y="3656"/>
                  <a:ext cx="3458" cy="2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280" y="3692"/>
                  <a:ext cx="3114" cy="2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1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5602" y="3667"/>
                  <a:ext cx="2130" cy="19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2" name="Rectangle 14" descr="75%"/>
                <p:cNvSpPr>
                  <a:spLocks noChangeArrowheads="1"/>
                </p:cNvSpPr>
                <p:nvPr/>
              </p:nvSpPr>
              <p:spPr bwMode="auto">
                <a:xfrm rot="5400000">
                  <a:off x="5408" y="3667"/>
                  <a:ext cx="2130" cy="193"/>
                </a:xfrm>
                <a:prstGeom prst="rect">
                  <a:avLst/>
                </a:prstGeom>
                <a:pattFill prst="pct75">
                  <a:fgClr>
                    <a:srgbClr val="000000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3" name="Rectangle 15"/>
                <p:cNvSpPr>
                  <a:spLocks noChangeArrowheads="1"/>
                </p:cNvSpPr>
                <p:nvPr/>
              </p:nvSpPr>
              <p:spPr bwMode="auto">
                <a:xfrm rot="-5400000">
                  <a:off x="4427" y="3662"/>
                  <a:ext cx="2130" cy="19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4" name="Rectangle 16" descr="75%"/>
                <p:cNvSpPr>
                  <a:spLocks noChangeArrowheads="1"/>
                </p:cNvSpPr>
                <p:nvPr/>
              </p:nvSpPr>
              <p:spPr bwMode="auto">
                <a:xfrm rot="-5400000">
                  <a:off x="4621" y="3662"/>
                  <a:ext cx="2130" cy="193"/>
                </a:xfrm>
                <a:prstGeom prst="rect">
                  <a:avLst/>
                </a:prstGeom>
                <a:pattFill prst="pct75">
                  <a:fgClr>
                    <a:srgbClr val="000000"/>
                  </a:fgClr>
                  <a:bgClr>
                    <a:srgbClr val="FFFFFF"/>
                  </a:bgClr>
                </a:patt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5" name="Rectangle 17" descr="Контурные ромбики"/>
                <p:cNvSpPr>
                  <a:spLocks noChangeArrowheads="1"/>
                </p:cNvSpPr>
                <p:nvPr/>
              </p:nvSpPr>
              <p:spPr bwMode="auto">
                <a:xfrm>
                  <a:off x="4140" y="5776"/>
                  <a:ext cx="3602" cy="309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6" name="Rectangle 18" descr="Контурные ромбики"/>
                <p:cNvSpPr>
                  <a:spLocks noChangeArrowheads="1"/>
                </p:cNvSpPr>
                <p:nvPr/>
              </p:nvSpPr>
              <p:spPr bwMode="auto">
                <a:xfrm>
                  <a:off x="4156" y="1368"/>
                  <a:ext cx="3602" cy="328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702" y="3975"/>
                  <a:ext cx="1136" cy="31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406" y="6247"/>
                  <a:ext cx="852" cy="8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49" name="Line 21"/>
                <p:cNvSpPr>
                  <a:spLocks noChangeShapeType="1"/>
                </p:cNvSpPr>
                <p:nvPr/>
              </p:nvSpPr>
              <p:spPr bwMode="auto">
                <a:xfrm>
                  <a:off x="5110" y="5963"/>
                  <a:ext cx="568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542" y="4543"/>
                  <a:ext cx="852" cy="25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1" name="Line 23"/>
                <p:cNvSpPr>
                  <a:spLocks noChangeShapeType="1"/>
                </p:cNvSpPr>
                <p:nvPr/>
              </p:nvSpPr>
              <p:spPr bwMode="auto">
                <a:xfrm>
                  <a:off x="5678" y="4827"/>
                  <a:ext cx="852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2" name="Line 24"/>
                <p:cNvSpPr>
                  <a:spLocks noChangeShapeType="1"/>
                </p:cNvSpPr>
                <p:nvPr/>
              </p:nvSpPr>
              <p:spPr bwMode="auto">
                <a:xfrm>
                  <a:off x="6814" y="5395"/>
                  <a:ext cx="568" cy="17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3" name="Line 25"/>
                <p:cNvSpPr>
                  <a:spLocks noChangeShapeType="1"/>
                </p:cNvSpPr>
                <p:nvPr/>
              </p:nvSpPr>
              <p:spPr bwMode="auto">
                <a:xfrm>
                  <a:off x="9086" y="3691"/>
                  <a:ext cx="568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4" name="Line 26"/>
                <p:cNvSpPr>
                  <a:spLocks noChangeShapeType="1"/>
                </p:cNvSpPr>
                <p:nvPr/>
              </p:nvSpPr>
              <p:spPr bwMode="auto">
                <a:xfrm>
                  <a:off x="1702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5" name="Line 27"/>
                <p:cNvSpPr>
                  <a:spLocks noChangeShapeType="1"/>
                </p:cNvSpPr>
                <p:nvPr/>
              </p:nvSpPr>
              <p:spPr bwMode="auto">
                <a:xfrm>
                  <a:off x="3406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>
                  <a:off x="4542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7" name="Line 29"/>
                <p:cNvSpPr>
                  <a:spLocks noChangeShapeType="1"/>
                </p:cNvSpPr>
                <p:nvPr/>
              </p:nvSpPr>
              <p:spPr bwMode="auto">
                <a:xfrm>
                  <a:off x="5678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8" name="Line 30"/>
                <p:cNvSpPr>
                  <a:spLocks noChangeShapeType="1"/>
                </p:cNvSpPr>
                <p:nvPr/>
              </p:nvSpPr>
              <p:spPr bwMode="auto">
                <a:xfrm>
                  <a:off x="6530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59" name="Line 31"/>
                <p:cNvSpPr>
                  <a:spLocks noChangeShapeType="1"/>
                </p:cNvSpPr>
                <p:nvPr/>
              </p:nvSpPr>
              <p:spPr bwMode="auto">
                <a:xfrm>
                  <a:off x="7382" y="7099"/>
                  <a:ext cx="85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560" name="Line 32"/>
                <p:cNvSpPr>
                  <a:spLocks noChangeShapeType="1"/>
                </p:cNvSpPr>
                <p:nvPr/>
              </p:nvSpPr>
              <p:spPr bwMode="auto">
                <a:xfrm>
                  <a:off x="9654" y="709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2562" name="Text Box 34"/>
              <p:cNvSpPr txBox="1">
                <a:spLocks noChangeArrowheads="1"/>
              </p:cNvSpPr>
              <p:nvPr/>
            </p:nvSpPr>
            <p:spPr bwMode="auto">
              <a:xfrm>
                <a:off x="1771" y="3812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3" name="Text Box 35"/>
              <p:cNvSpPr txBox="1">
                <a:spLocks noChangeArrowheads="1"/>
              </p:cNvSpPr>
              <p:nvPr/>
            </p:nvSpPr>
            <p:spPr bwMode="auto">
              <a:xfrm>
                <a:off x="2637" y="3829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4" name="Text Box 36"/>
              <p:cNvSpPr txBox="1">
                <a:spLocks noChangeArrowheads="1"/>
              </p:cNvSpPr>
              <p:nvPr/>
            </p:nvSpPr>
            <p:spPr bwMode="auto">
              <a:xfrm>
                <a:off x="3195" y="3827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5" name="Text Box 37"/>
              <p:cNvSpPr txBox="1">
                <a:spLocks noChangeArrowheads="1"/>
              </p:cNvSpPr>
              <p:nvPr/>
            </p:nvSpPr>
            <p:spPr bwMode="auto">
              <a:xfrm>
                <a:off x="3706" y="3812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6" name="Text Box 38"/>
              <p:cNvSpPr txBox="1">
                <a:spLocks noChangeArrowheads="1"/>
              </p:cNvSpPr>
              <p:nvPr/>
            </p:nvSpPr>
            <p:spPr bwMode="auto">
              <a:xfrm>
                <a:off x="4155" y="3812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7" name="Text Box 39"/>
              <p:cNvSpPr txBox="1">
                <a:spLocks noChangeArrowheads="1"/>
              </p:cNvSpPr>
              <p:nvPr/>
            </p:nvSpPr>
            <p:spPr bwMode="auto">
              <a:xfrm>
                <a:off x="4620" y="3812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8" name="Text Box 40"/>
              <p:cNvSpPr txBox="1">
                <a:spLocks noChangeArrowheads="1"/>
              </p:cNvSpPr>
              <p:nvPr/>
            </p:nvSpPr>
            <p:spPr bwMode="auto">
              <a:xfrm>
                <a:off x="5678" y="3799"/>
                <a:ext cx="2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71472" y="5214950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Электромагнитная  муфта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86380" y="5072074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Порошковая   муфта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0034" y="714356"/>
            <a:ext cx="8415800" cy="5410652"/>
            <a:chOff x="500034" y="714356"/>
            <a:chExt cx="8415800" cy="5410652"/>
          </a:xfrm>
        </p:grpSpPr>
        <p:pic>
          <p:nvPicPr>
            <p:cNvPr id="23555" name="Picture 3" descr="File0485"/>
            <p:cNvPicPr>
              <a:picLocks noChangeAspect="1" noChangeArrowheads="1"/>
            </p:cNvPicPr>
            <p:nvPr/>
          </p:nvPicPr>
          <p:blipFill>
            <a:blip r:embed="rId2"/>
            <a:srcRect b="5259"/>
            <a:stretch>
              <a:fillRect/>
            </a:stretch>
          </p:blipFill>
          <p:spPr bwMode="auto">
            <a:xfrm>
              <a:off x="500034" y="714356"/>
              <a:ext cx="3165410" cy="4214842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6" descr="File04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3857628"/>
              <a:ext cx="4915338" cy="16764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7" descr="File0482"/>
            <p:cNvPicPr>
              <a:picLocks noChangeAspect="1" noChangeArrowheads="1"/>
            </p:cNvPicPr>
            <p:nvPr/>
          </p:nvPicPr>
          <p:blipFill>
            <a:blip r:embed="rId4"/>
            <a:srcRect b="21205"/>
            <a:stretch>
              <a:fillRect/>
            </a:stretch>
          </p:blipFill>
          <p:spPr bwMode="auto">
            <a:xfrm>
              <a:off x="4462095" y="714356"/>
              <a:ext cx="4110433" cy="2428892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72000" y="3286124"/>
              <a:ext cx="400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Электромагниты переменного тока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3438" y="5786454"/>
              <a:ext cx="400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Электромагниты постоянного тока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2910" y="5357826"/>
              <a:ext cx="2786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Электромагнитный вентиль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ile0491"/>
          <p:cNvPicPr>
            <a:picLocks noChangeAspect="1" noChangeArrowheads="1"/>
          </p:cNvPicPr>
          <p:nvPr/>
        </p:nvPicPr>
        <p:blipFill>
          <a:blip r:embed="rId2"/>
          <a:srcRect b="8716"/>
          <a:stretch>
            <a:fillRect/>
          </a:stretch>
        </p:blipFill>
        <p:spPr bwMode="auto">
          <a:xfrm>
            <a:off x="1285852" y="2071678"/>
            <a:ext cx="6057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  <a:endParaRPr lang="ru-RU" sz="30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214422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Контактные и бесконтактные промежуточные элементы.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Ферромагнитные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промежуточные элементы.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74838"/>
            <a:ext cx="82153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pPr algn="ctr">
              <a:lnSpc>
                <a:spcPct val="15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1. Гальперин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М.В, Электронная техника: учебник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– 2-е изд</a:t>
            </a:r>
            <a:r>
              <a:rPr lang="ru-RU" sz="2000">
                <a:latin typeface="Arial" pitchFamily="34" charset="0"/>
                <a:cs typeface="Arial" pitchFamily="34" charset="0"/>
              </a:rPr>
              <a:t>.,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исправ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и доп. – М.: Форум: ИНФРА-М, 2014. – 351 с.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§8.10.1 – 10.3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Т.Ф. Берёзкина, Н.Г.Гусев «Задачник  по  общей  электротехнике с основами  электроники» М. Высшая  школа. 1983г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000108"/>
            <a:ext cx="81438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Элементы автоматики и их классификация по назначению, по принципу 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Чувствительные элементы, их использование для электрических измерений неэлектрических величин.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Параметрические преобразователи: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езистивные,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индуктивные,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ёмкостные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Генераторные преобразователи: термоэлектрические, пьезоэлектрические, трансформаторные, индукционные.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Классификация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857224" y="857232"/>
            <a:ext cx="7500990" cy="5643602"/>
            <a:chOff x="214282" y="857232"/>
            <a:chExt cx="7500990" cy="5643602"/>
          </a:xfrm>
        </p:grpSpPr>
        <p:cxnSp>
          <p:nvCxnSpPr>
            <p:cNvPr id="58" name="Прямая со стрелкой 57"/>
            <p:cNvCxnSpPr/>
            <p:nvPr/>
          </p:nvCxnSpPr>
          <p:spPr>
            <a:xfrm rot="5400000">
              <a:off x="6893610" y="2178961"/>
              <a:ext cx="214567" cy="2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469574" y="857232"/>
              <a:ext cx="2967489" cy="3826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датчики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14282" y="1622466"/>
              <a:ext cx="2136592" cy="38261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Параметрические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851955" y="131265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>
              <a:off x="1519977" y="1239849"/>
              <a:ext cx="1543094" cy="3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4724865" y="1239849"/>
              <a:ext cx="1661794" cy="478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570381" y="2005083"/>
              <a:ext cx="0" cy="28696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282578" y="2005083"/>
              <a:ext cx="0" cy="1530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876076" y="2005083"/>
              <a:ext cx="0" cy="19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1676762" y="2143251"/>
              <a:ext cx="2966854" cy="1286019"/>
              <a:chOff x="2096" y="3809"/>
              <a:chExt cx="4674" cy="2420"/>
            </a:xfrm>
          </p:grpSpPr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096" y="3809"/>
                <a:ext cx="676" cy="242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Резистивные</a:t>
                </a:r>
              </a:p>
            </p:txBody>
          </p: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3004" y="3911"/>
                <a:ext cx="3766" cy="435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Потенциометрические</a:t>
                </a:r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3004" y="4451"/>
                <a:ext cx="3766" cy="43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Тензометрические</a:t>
                </a:r>
              </a:p>
            </p:txBody>
          </p:sp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3004" y="4991"/>
                <a:ext cx="3766" cy="43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Термометрические</a:t>
                </a: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3056" y="5556"/>
                <a:ext cx="3714" cy="40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Фотометрические</a:t>
                </a:r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>
                <a:off x="2817" y="4091"/>
                <a:ext cx="1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2817" y="4631"/>
                <a:ext cx="1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2817" y="5171"/>
                <a:ext cx="1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2817" y="5711"/>
                <a:ext cx="1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286129" y="3571688"/>
              <a:ext cx="2285760" cy="285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 подвижным якорем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2289303" y="3924014"/>
              <a:ext cx="2282586" cy="29068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 подвижным сердечником</a:t>
              </a: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2289303" y="4306631"/>
              <a:ext cx="2282586" cy="33691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Взаимоиндуктивные</a:t>
              </a:r>
              <a:endPara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1401278" y="3631206"/>
              <a:ext cx="888025" cy="5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1519977" y="4492094"/>
              <a:ext cx="769325" cy="5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1519977" y="4013823"/>
              <a:ext cx="769325" cy="5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1018519" y="3500478"/>
              <a:ext cx="438617" cy="14289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Индуктивные</a:t>
              </a: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2214401" y="4857706"/>
              <a:ext cx="2357487" cy="38261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 </a:t>
              </a: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переменной площадью пластин</a:t>
              </a: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2232174" y="5352983"/>
              <a:ext cx="2339714" cy="43363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 переменным расстоянием между пластинами</a:t>
              </a: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2232174" y="5926908"/>
              <a:ext cx="2017892" cy="38261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 переменным диэлектриком</a:t>
              </a: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89080" y="5066020"/>
              <a:ext cx="15430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807780" y="5544291"/>
              <a:ext cx="14243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689080" y="6118217"/>
              <a:ext cx="15430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451681" y="4874711"/>
              <a:ext cx="356099" cy="162612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Ёмкостные</a:t>
              </a:r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5437062" y="1718120"/>
              <a:ext cx="2136592" cy="38261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Генераторные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5406594" y="2292046"/>
              <a:ext cx="386567" cy="19226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     Индукционные</a:t>
              </a: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5878853" y="2292046"/>
              <a:ext cx="389106" cy="19226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Трансформаторные</a:t>
              </a:r>
            </a:p>
          </p:txBody>
        </p: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6356825" y="2292046"/>
              <a:ext cx="385932" cy="19226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Термоэлектрические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6858016" y="2285992"/>
              <a:ext cx="356099" cy="19236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Пьезоэлектрические</a:t>
              </a:r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>
              <a:off x="5555762" y="2100737"/>
              <a:ext cx="0" cy="19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>
              <a:off x="6030560" y="2100737"/>
              <a:ext cx="0" cy="19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>
              <a:off x="6505358" y="2100737"/>
              <a:ext cx="0" cy="19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>
              <a:off x="7500958" y="2100737"/>
              <a:ext cx="0" cy="19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Text Box 54"/>
            <p:cNvSpPr txBox="1">
              <a:spLocks noChangeArrowheads="1"/>
            </p:cNvSpPr>
            <p:nvPr/>
          </p:nvSpPr>
          <p:spPr bwMode="auto">
            <a:xfrm>
              <a:off x="7348382" y="2292046"/>
              <a:ext cx="366890" cy="19226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Фотоэлектрически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ПАРАМЕТРИЧЕСКИЕ     ДАТЧИКИ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5" name="Picture 17" descr="File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065340" cy="228601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66" name="Picture 18" descr="File0427"/>
          <p:cNvPicPr>
            <a:picLocks noChangeAspect="1" noChangeArrowheads="1"/>
          </p:cNvPicPr>
          <p:nvPr/>
        </p:nvPicPr>
        <p:blipFill>
          <a:blip r:embed="rId3"/>
          <a:srcRect l="4091"/>
          <a:stretch>
            <a:fillRect/>
          </a:stretch>
        </p:blipFill>
        <p:spPr bwMode="auto">
          <a:xfrm>
            <a:off x="4572000" y="1714488"/>
            <a:ext cx="3786214" cy="221457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67" name="Picture 19" descr="File0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14818"/>
            <a:ext cx="3071834" cy="228193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1538" y="3214686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2910" y="114298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I.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Резистивные  датчики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14348" y="1500174"/>
            <a:ext cx="7786742" cy="3929090"/>
            <a:chOff x="714348" y="1500174"/>
            <a:chExt cx="7786742" cy="392909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14348" y="1500174"/>
              <a:ext cx="7780351" cy="3929090"/>
              <a:chOff x="928662" y="1500174"/>
              <a:chExt cx="7780351" cy="3929090"/>
            </a:xfrm>
          </p:grpSpPr>
          <p:grpSp>
            <p:nvGrpSpPr>
              <p:cNvPr id="3073" name="Group 1"/>
              <p:cNvGrpSpPr>
                <a:grpSpLocks/>
              </p:cNvGrpSpPr>
              <p:nvPr/>
            </p:nvGrpSpPr>
            <p:grpSpPr bwMode="auto">
              <a:xfrm>
                <a:off x="928662" y="1500174"/>
                <a:ext cx="7780351" cy="3929090"/>
                <a:chOff x="1985" y="11642"/>
                <a:chExt cx="9216" cy="4080"/>
              </a:xfrm>
            </p:grpSpPr>
            <p:pic>
              <p:nvPicPr>
                <p:cNvPr id="3075" name="Picture 3" descr="File0449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985" y="11642"/>
                  <a:ext cx="6660" cy="39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74" name="Picture 2" descr="File048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41" y="11642"/>
                  <a:ext cx="6660" cy="40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4500562" y="4786322"/>
                <a:ext cx="785818" cy="2143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1000100" y="4429132"/>
                <a:ext cx="785818" cy="2143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928662" y="5214950"/>
                <a:ext cx="2214578" cy="2143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714348" y="1500174"/>
              <a:ext cx="7786742" cy="392909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Емкостные датчики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File0447"/>
          <p:cNvPicPr>
            <a:picLocks noChangeAspect="1" noChangeArrowheads="1"/>
          </p:cNvPicPr>
          <p:nvPr/>
        </p:nvPicPr>
        <p:blipFill>
          <a:blip r:embed="rId2"/>
          <a:srcRect b="26744"/>
          <a:stretch>
            <a:fillRect/>
          </a:stretch>
        </p:blipFill>
        <p:spPr bwMode="auto">
          <a:xfrm>
            <a:off x="4418918" y="1643050"/>
            <a:ext cx="3510668" cy="18573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 descr="File0446"/>
          <p:cNvPicPr>
            <a:picLocks noChangeAspect="1" noChangeArrowheads="1"/>
          </p:cNvPicPr>
          <p:nvPr/>
        </p:nvPicPr>
        <p:blipFill>
          <a:blip r:embed="rId3"/>
          <a:srcRect l="4527" r="13168" b="18518"/>
          <a:stretch>
            <a:fillRect/>
          </a:stretch>
        </p:blipFill>
        <p:spPr bwMode="auto">
          <a:xfrm>
            <a:off x="4500562" y="3929066"/>
            <a:ext cx="3571900" cy="242889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 descr="File0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214710" cy="256121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3" name="Picture 5" descr="File0442"/>
          <p:cNvPicPr>
            <a:picLocks noChangeAspect="1" noChangeArrowheads="1"/>
          </p:cNvPicPr>
          <p:nvPr/>
        </p:nvPicPr>
        <p:blipFill>
          <a:blip r:embed="rId5"/>
          <a:srcRect l="2114" b="25000"/>
          <a:stretch>
            <a:fillRect/>
          </a:stretch>
        </p:blipFill>
        <p:spPr bwMode="auto">
          <a:xfrm>
            <a:off x="571472" y="1643050"/>
            <a:ext cx="3308600" cy="192882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58850" y="2047875"/>
            <a:ext cx="584200" cy="179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1.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0428"/>
          <p:cNvPicPr>
            <a:picLocks noChangeAspect="1" noChangeArrowheads="1"/>
          </p:cNvPicPr>
          <p:nvPr/>
        </p:nvPicPr>
        <p:blipFill>
          <a:blip r:embed="rId2"/>
          <a:srcRect b="14307"/>
          <a:stretch>
            <a:fillRect/>
          </a:stretch>
        </p:blipFill>
        <p:spPr bwMode="auto">
          <a:xfrm>
            <a:off x="1071538" y="1000108"/>
            <a:ext cx="2071702" cy="25248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5" name="Picture 3" descr="File0429"/>
          <p:cNvPicPr>
            <a:picLocks noChangeAspect="1" noChangeArrowheads="1"/>
          </p:cNvPicPr>
          <p:nvPr/>
        </p:nvPicPr>
        <p:blipFill>
          <a:blip r:embed="rId3"/>
          <a:srcRect b="11556"/>
          <a:stretch>
            <a:fillRect/>
          </a:stretch>
        </p:blipFill>
        <p:spPr bwMode="auto">
          <a:xfrm>
            <a:off x="1500166" y="3786190"/>
            <a:ext cx="6300216" cy="278608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6" name="Picture 4" descr="File0438"/>
          <p:cNvPicPr>
            <a:picLocks noChangeAspect="1" noChangeArrowheads="1"/>
          </p:cNvPicPr>
          <p:nvPr/>
        </p:nvPicPr>
        <p:blipFill>
          <a:blip r:embed="rId4"/>
          <a:srcRect b="26271"/>
          <a:stretch>
            <a:fillRect/>
          </a:stretch>
        </p:blipFill>
        <p:spPr bwMode="auto">
          <a:xfrm>
            <a:off x="4572000" y="1071546"/>
            <a:ext cx="3789070" cy="242889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Индуктивные датчики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File0434"/>
          <p:cNvPicPr>
            <a:picLocks noChangeAspect="1" noChangeArrowheads="1"/>
          </p:cNvPicPr>
          <p:nvPr/>
        </p:nvPicPr>
        <p:blipFill>
          <a:blip r:embed="rId2"/>
          <a:srcRect b="15948"/>
          <a:stretch>
            <a:fillRect/>
          </a:stretch>
        </p:blipFill>
        <p:spPr bwMode="auto">
          <a:xfrm>
            <a:off x="1285852" y="1357298"/>
            <a:ext cx="2071702" cy="280545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59" name="Picture 3" descr="File0444"/>
          <p:cNvPicPr>
            <a:picLocks noChangeAspect="1" noChangeArrowheads="1"/>
          </p:cNvPicPr>
          <p:nvPr/>
        </p:nvPicPr>
        <p:blipFill>
          <a:blip r:embed="rId3"/>
          <a:srcRect b="15492"/>
          <a:stretch>
            <a:fillRect/>
          </a:stretch>
        </p:blipFill>
        <p:spPr bwMode="auto">
          <a:xfrm>
            <a:off x="3714744" y="1357298"/>
            <a:ext cx="4286280" cy="285754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0" name="Picture 4" descr="File0437"/>
          <p:cNvPicPr>
            <a:picLocks noChangeAspect="1" noChangeArrowheads="1"/>
          </p:cNvPicPr>
          <p:nvPr/>
        </p:nvPicPr>
        <p:blipFill>
          <a:blip r:embed="rId4"/>
          <a:srcRect t="3619" b="23997"/>
          <a:stretch>
            <a:fillRect/>
          </a:stretch>
        </p:blipFill>
        <p:spPr bwMode="auto">
          <a:xfrm>
            <a:off x="1714480" y="4500570"/>
            <a:ext cx="5757903" cy="18573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ГЕНЕРАТОРНЫЕ ДАТЧИКИ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File0435"/>
          <p:cNvPicPr>
            <a:picLocks noChangeAspect="1" noChangeArrowheads="1"/>
          </p:cNvPicPr>
          <p:nvPr/>
        </p:nvPicPr>
        <p:blipFill>
          <a:blip r:embed="rId2"/>
          <a:srcRect l="4701" r="2095" b="14062"/>
          <a:stretch>
            <a:fillRect/>
          </a:stretch>
        </p:blipFill>
        <p:spPr bwMode="auto">
          <a:xfrm>
            <a:off x="500034" y="1357298"/>
            <a:ext cx="2214578" cy="207170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3" name="Picture 3" descr="File0436"/>
          <p:cNvPicPr>
            <a:picLocks noChangeAspect="1" noChangeArrowheads="1"/>
          </p:cNvPicPr>
          <p:nvPr/>
        </p:nvPicPr>
        <p:blipFill>
          <a:blip r:embed="rId3"/>
          <a:srcRect b="13194"/>
          <a:stretch>
            <a:fillRect/>
          </a:stretch>
        </p:blipFill>
        <p:spPr bwMode="auto">
          <a:xfrm>
            <a:off x="2865493" y="1357298"/>
            <a:ext cx="3925823" cy="207170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4" name="Picture 4" descr="File0439"/>
          <p:cNvPicPr>
            <a:picLocks noChangeAspect="1" noChangeArrowheads="1"/>
          </p:cNvPicPr>
          <p:nvPr/>
        </p:nvPicPr>
        <p:blipFill>
          <a:blip r:embed="rId4"/>
          <a:srcRect b="17682"/>
          <a:stretch>
            <a:fillRect/>
          </a:stretch>
        </p:blipFill>
        <p:spPr bwMode="auto">
          <a:xfrm>
            <a:off x="1142976" y="4357694"/>
            <a:ext cx="6383867" cy="185738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5" name="Picture 5" descr="File0445"/>
          <p:cNvPicPr>
            <a:picLocks noChangeAspect="1" noChangeArrowheads="1"/>
          </p:cNvPicPr>
          <p:nvPr/>
        </p:nvPicPr>
        <p:blipFill>
          <a:blip r:embed="rId5"/>
          <a:srcRect b="11057"/>
          <a:stretch>
            <a:fillRect/>
          </a:stretch>
        </p:blipFill>
        <p:spPr bwMode="auto">
          <a:xfrm>
            <a:off x="7000892" y="1357298"/>
            <a:ext cx="1785934" cy="206500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643315"/>
            <a:ext cx="628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Трансформаторные  датчики линейных и  угловых перемещений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6357958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Индукционные   датчики линейных и  угловых перемещений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3643315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Тахогенератор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232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Лекция №13 Тема 1.10. Электрические и магнитные элементы.    </vt:lpstr>
      <vt:lpstr>План</vt:lpstr>
      <vt:lpstr>Классификация</vt:lpstr>
      <vt:lpstr>ПАРАМЕТРИЧЕСКИЕ     ДАТЧИКИ</vt:lpstr>
      <vt:lpstr>Презентация PowerPoint</vt:lpstr>
      <vt:lpstr>II. Емкостные датчики</vt:lpstr>
      <vt:lpstr>Презентация PowerPoint</vt:lpstr>
      <vt:lpstr>III. Индуктивные датчики</vt:lpstr>
      <vt:lpstr>ГЕНЕРАТОРНЫЕ ДАТЧИКИ</vt:lpstr>
      <vt:lpstr>Презентация PowerPoint</vt:lpstr>
      <vt:lpstr>ПРОМЕЖУТОЧНЫЕ ЭЛЕМЕНТЫ</vt:lpstr>
      <vt:lpstr>Презентация PowerPoint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Лекция №15 Тема 1.10. Электрические и магнитные элементы.   Цель: изучить классификацию и принцип действия элементов  автоматических устройств.                                 Знания и умения 1. Знать типы и принцип действия  исполнительных элементов. 2. Знать устройство электромеханических промежуточных элементов и ферромагнитных элементов систем автоматики. 3. </dc:title>
  <cp:lastModifiedBy>Admin</cp:lastModifiedBy>
  <cp:revision>16</cp:revision>
  <dcterms:modified xsi:type="dcterms:W3CDTF">2015-03-17T16:08:48Z</dcterms:modified>
</cp:coreProperties>
</file>