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457200" y="274638"/>
            <a:ext cx="8229600" cy="1582726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3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Лекция 10</a:t>
            </a:r>
            <a:r>
              <a:rPr kumimoji="0" lang="ru-RU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Тема1.8. Электрические машины переменного тока.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00100" y="1928803"/>
            <a:ext cx="74295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Цель: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изучить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устройство и принцип действия асинхронных электродвигателей, способы пуска и торможения.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Знания и умения</a:t>
            </a:r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знать параметры,  характеристики  и  режимы работы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   асинхронных электродвигателей;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объяснять способы пуска в ход   электродвигателей и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   выбирать их в  зависимости от мощности двигателя;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объяснять способы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регулирования асинхронных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   электродвигателей.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000100" y="1714488"/>
            <a:ext cx="7072362" cy="280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715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Режимы работы асинхронных электродвигателей.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715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Пуск в ход трехфазных асинхронных электродвигателей.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571500" algn="l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Регулирование  скорости вращения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асинхронных электродвигателей.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715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Механические характеристики.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Режимы работы АД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785926"/>
            <a:ext cx="3000396" cy="2632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Пуск двигателя</a:t>
            </a:r>
          </a:p>
          <a:p>
            <a:pPr marL="342900" indent="-342900">
              <a:lnSpc>
                <a:spcPct val="150000"/>
              </a:lnSpc>
              <a:buAutoNum type="arabicPeriod" startAt="2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Номинальный режим</a:t>
            </a:r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Реверс двигателя</a:t>
            </a: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Регулирование скорости вращения</a:t>
            </a:r>
          </a:p>
          <a:p>
            <a:pPr marL="342900" indent="-342900">
              <a:lnSpc>
                <a:spcPct val="150000"/>
              </a:lnSpc>
              <a:buAutoNum type="arabicPlain" startAt="5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Торможение двигателя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6     Останов  двигателя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1934" y="1357298"/>
            <a:ext cx="41434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Способы пуска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прямой пуск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пуск при пониженном напряжении – 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«переключение  со звезды на          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треугольник»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применение двигателей с «двойной 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клеткой» или с «глубоким пазом»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4357694"/>
            <a:ext cx="46434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Способы торможения АД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генераторное (рекуперативное) торможение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торможение  противовключением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импульсное торможение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0112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Регулирование частоты вращения  АД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42910" y="1785926"/>
            <a:ext cx="3175000" cy="4200525"/>
            <a:chOff x="960" y="5080"/>
            <a:chExt cx="5000" cy="6616"/>
          </a:xfrm>
        </p:grpSpPr>
        <p:sp>
          <p:nvSpPr>
            <p:cNvPr id="4" name="Text Box 17"/>
            <p:cNvSpPr txBox="1">
              <a:spLocks noChangeArrowheads="1"/>
            </p:cNvSpPr>
            <p:nvPr/>
          </p:nvSpPr>
          <p:spPr bwMode="auto">
            <a:xfrm>
              <a:off x="1503" y="6516"/>
              <a:ext cx="2400" cy="13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Трёхфазный регулируемый выпрямитель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18"/>
            <p:cNvSpPr txBox="1">
              <a:spLocks noChangeArrowheads="1"/>
            </p:cNvSpPr>
            <p:nvPr/>
          </p:nvSpPr>
          <p:spPr bwMode="auto">
            <a:xfrm>
              <a:off x="1503" y="8316"/>
              <a:ext cx="2400" cy="130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Трёхфазный       инвертор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800" y="10056"/>
              <a:ext cx="1640" cy="1640"/>
              <a:chOff x="1700" y="10056"/>
              <a:chExt cx="1640" cy="164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700" y="10056"/>
                <a:ext cx="1640" cy="164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Text Box 21"/>
              <p:cNvSpPr txBox="1">
                <a:spLocks noChangeArrowheads="1"/>
              </p:cNvSpPr>
              <p:nvPr/>
            </p:nvSpPr>
            <p:spPr bwMode="auto">
              <a:xfrm>
                <a:off x="2220" y="10596"/>
                <a:ext cx="1060" cy="80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АД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7" name="AutoShape 22"/>
            <p:cNvCxnSpPr>
              <a:cxnSpLocks noChangeShapeType="1"/>
            </p:cNvCxnSpPr>
            <p:nvPr/>
          </p:nvCxnSpPr>
          <p:spPr bwMode="auto">
            <a:xfrm>
              <a:off x="960" y="5080"/>
              <a:ext cx="374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" name="AutoShape 23"/>
            <p:cNvCxnSpPr>
              <a:cxnSpLocks noChangeShapeType="1"/>
            </p:cNvCxnSpPr>
            <p:nvPr/>
          </p:nvCxnSpPr>
          <p:spPr bwMode="auto">
            <a:xfrm>
              <a:off x="960" y="5420"/>
              <a:ext cx="374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" name="AutoShape 24"/>
            <p:cNvCxnSpPr>
              <a:cxnSpLocks noChangeShapeType="1"/>
            </p:cNvCxnSpPr>
            <p:nvPr/>
          </p:nvCxnSpPr>
          <p:spPr bwMode="auto">
            <a:xfrm>
              <a:off x="960" y="5820"/>
              <a:ext cx="374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" name="AutoShape 25"/>
            <p:cNvCxnSpPr>
              <a:cxnSpLocks noChangeShapeType="1"/>
            </p:cNvCxnSpPr>
            <p:nvPr/>
          </p:nvCxnSpPr>
          <p:spPr bwMode="auto">
            <a:xfrm>
              <a:off x="1900" y="5820"/>
              <a:ext cx="0" cy="69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/>
            </a:ln>
          </p:spPr>
        </p:cxnSp>
        <p:cxnSp>
          <p:nvCxnSpPr>
            <p:cNvPr id="11" name="AutoShape 26"/>
            <p:cNvCxnSpPr>
              <a:cxnSpLocks noChangeShapeType="1"/>
            </p:cNvCxnSpPr>
            <p:nvPr/>
          </p:nvCxnSpPr>
          <p:spPr bwMode="auto">
            <a:xfrm>
              <a:off x="2620" y="5420"/>
              <a:ext cx="0" cy="109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/>
            </a:ln>
          </p:spPr>
        </p:cxnSp>
        <p:cxnSp>
          <p:nvCxnSpPr>
            <p:cNvPr id="12" name="AutoShape 27"/>
            <p:cNvCxnSpPr>
              <a:cxnSpLocks noChangeShapeType="1"/>
            </p:cNvCxnSpPr>
            <p:nvPr/>
          </p:nvCxnSpPr>
          <p:spPr bwMode="auto">
            <a:xfrm>
              <a:off x="3340" y="5080"/>
              <a:ext cx="0" cy="143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/>
            </a:ln>
          </p:spPr>
        </p:cxnSp>
        <p:cxnSp>
          <p:nvCxnSpPr>
            <p:cNvPr id="13" name="AutoShape 28"/>
            <p:cNvCxnSpPr>
              <a:cxnSpLocks noChangeShapeType="1"/>
            </p:cNvCxnSpPr>
            <p:nvPr/>
          </p:nvCxnSpPr>
          <p:spPr bwMode="auto">
            <a:xfrm>
              <a:off x="2280" y="7816"/>
              <a:ext cx="0" cy="5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4" name="AutoShape 29"/>
            <p:cNvCxnSpPr>
              <a:cxnSpLocks noChangeShapeType="1"/>
            </p:cNvCxnSpPr>
            <p:nvPr/>
          </p:nvCxnSpPr>
          <p:spPr bwMode="auto">
            <a:xfrm>
              <a:off x="3020" y="7816"/>
              <a:ext cx="0" cy="5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" name="AutoShape 30"/>
            <p:cNvCxnSpPr>
              <a:cxnSpLocks noChangeShapeType="1"/>
            </p:cNvCxnSpPr>
            <p:nvPr/>
          </p:nvCxnSpPr>
          <p:spPr bwMode="auto">
            <a:xfrm>
              <a:off x="2620" y="9617"/>
              <a:ext cx="0" cy="439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" name="AutoShape 31"/>
            <p:cNvCxnSpPr>
              <a:cxnSpLocks noChangeShapeType="1"/>
            </p:cNvCxnSpPr>
            <p:nvPr/>
          </p:nvCxnSpPr>
          <p:spPr bwMode="auto">
            <a:xfrm>
              <a:off x="2120" y="9617"/>
              <a:ext cx="20" cy="64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" name="AutoShape 32"/>
            <p:cNvCxnSpPr>
              <a:cxnSpLocks noChangeShapeType="1"/>
            </p:cNvCxnSpPr>
            <p:nvPr/>
          </p:nvCxnSpPr>
          <p:spPr bwMode="auto">
            <a:xfrm>
              <a:off x="3140" y="9617"/>
              <a:ext cx="0" cy="64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4240" y="5940"/>
              <a:ext cx="1720" cy="816"/>
            </a:xfrm>
            <a:prstGeom prst="rect">
              <a:avLst/>
            </a:prstGeom>
            <a:solidFill>
              <a:srgbClr val="D6E3BC"/>
            </a:solidFill>
            <a:ln w="9525">
              <a:solidFill>
                <a:srgbClr val="76923C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f= const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</a:t>
              </a:r>
              <a:r>
                <a:rPr kumimoji="0" lang="en-US" sz="12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~</a:t>
              </a: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= const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4120" y="7656"/>
              <a:ext cx="1720" cy="816"/>
            </a:xfrm>
            <a:prstGeom prst="rect">
              <a:avLst/>
            </a:prstGeom>
            <a:solidFill>
              <a:srgbClr val="D6E3BC">
                <a:alpha val="99001"/>
              </a:srgbClr>
            </a:solidFill>
            <a:ln w="9525">
              <a:solidFill>
                <a:srgbClr val="76923C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f= 0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</a:t>
              </a:r>
              <a:r>
                <a:rPr kumimoji="0" lang="en-US" sz="12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═ </a:t>
              </a: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= var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4103" y="9617"/>
              <a:ext cx="1720" cy="816"/>
            </a:xfrm>
            <a:prstGeom prst="rect">
              <a:avLst/>
            </a:prstGeom>
            <a:solidFill>
              <a:srgbClr val="D6E3BC"/>
            </a:solidFill>
            <a:ln w="9525">
              <a:solidFill>
                <a:srgbClr val="76923C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f = var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</a:t>
              </a:r>
              <a:r>
                <a:rPr kumimoji="0" lang="en-US" sz="12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~</a:t>
              </a: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= const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36"/>
          <p:cNvGrpSpPr>
            <a:grpSpLocks/>
          </p:cNvGrpSpPr>
          <p:nvPr/>
        </p:nvGrpSpPr>
        <p:grpSpPr bwMode="auto">
          <a:xfrm>
            <a:off x="5500694" y="2389190"/>
            <a:ext cx="1778000" cy="1397000"/>
            <a:chOff x="7260" y="4660"/>
            <a:chExt cx="2800" cy="2200"/>
          </a:xfrm>
        </p:grpSpPr>
        <p:sp>
          <p:nvSpPr>
            <p:cNvPr id="24" name="AutoShape 37"/>
            <p:cNvSpPr>
              <a:spLocks noChangeArrowheads="1"/>
            </p:cNvSpPr>
            <p:nvPr/>
          </p:nvSpPr>
          <p:spPr bwMode="auto">
            <a:xfrm>
              <a:off x="7560" y="4660"/>
              <a:ext cx="2200" cy="22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5B8B7"/>
            </a:solidFill>
            <a:ln w="9525">
              <a:solidFill>
                <a:srgbClr val="D9959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5" name="Group 38"/>
            <p:cNvGrpSpPr>
              <a:grpSpLocks/>
            </p:cNvGrpSpPr>
            <p:nvPr/>
          </p:nvGrpSpPr>
          <p:grpSpPr bwMode="auto">
            <a:xfrm>
              <a:off x="7780" y="4920"/>
              <a:ext cx="580" cy="660"/>
              <a:chOff x="1980" y="7420"/>
              <a:chExt cx="580" cy="660"/>
            </a:xfrm>
          </p:grpSpPr>
          <p:sp>
            <p:nvSpPr>
              <p:cNvPr id="44" name="Oval 39"/>
              <p:cNvSpPr>
                <a:spLocks noChangeArrowheads="1"/>
              </p:cNvSpPr>
              <p:nvPr/>
            </p:nvSpPr>
            <p:spPr bwMode="auto">
              <a:xfrm>
                <a:off x="2040" y="758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Text Box 40"/>
              <p:cNvSpPr txBox="1">
                <a:spLocks noChangeArrowheads="1"/>
              </p:cNvSpPr>
              <p:nvPr/>
            </p:nvSpPr>
            <p:spPr bwMode="auto">
              <a:xfrm>
                <a:off x="1980" y="7420"/>
                <a:ext cx="580" cy="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+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" name="Group 41"/>
            <p:cNvGrpSpPr>
              <a:grpSpLocks/>
            </p:cNvGrpSpPr>
            <p:nvPr/>
          </p:nvGrpSpPr>
          <p:grpSpPr bwMode="auto">
            <a:xfrm>
              <a:off x="7780" y="5960"/>
              <a:ext cx="740" cy="720"/>
              <a:chOff x="5020" y="6580"/>
              <a:chExt cx="740" cy="720"/>
            </a:xfrm>
          </p:grpSpPr>
          <p:sp>
            <p:nvSpPr>
              <p:cNvPr id="42" name="Oval 42"/>
              <p:cNvSpPr>
                <a:spLocks noChangeArrowheads="1"/>
              </p:cNvSpPr>
              <p:nvPr/>
            </p:nvSpPr>
            <p:spPr bwMode="auto">
              <a:xfrm>
                <a:off x="5080" y="672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Text Box 43"/>
              <p:cNvSpPr txBox="1">
                <a:spLocks noChangeArrowheads="1"/>
              </p:cNvSpPr>
              <p:nvPr/>
            </p:nvSpPr>
            <p:spPr bwMode="auto">
              <a:xfrm>
                <a:off x="5020" y="6580"/>
                <a:ext cx="74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" name="Group 44"/>
            <p:cNvGrpSpPr>
              <a:grpSpLocks/>
            </p:cNvGrpSpPr>
            <p:nvPr/>
          </p:nvGrpSpPr>
          <p:grpSpPr bwMode="auto">
            <a:xfrm>
              <a:off x="9063" y="4920"/>
              <a:ext cx="740" cy="720"/>
              <a:chOff x="5020" y="6580"/>
              <a:chExt cx="740" cy="720"/>
            </a:xfrm>
          </p:grpSpPr>
          <p:sp>
            <p:nvSpPr>
              <p:cNvPr id="40" name="Oval 45"/>
              <p:cNvSpPr>
                <a:spLocks noChangeArrowheads="1"/>
              </p:cNvSpPr>
              <p:nvPr/>
            </p:nvSpPr>
            <p:spPr bwMode="auto">
              <a:xfrm>
                <a:off x="5080" y="672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Text Box 46"/>
              <p:cNvSpPr txBox="1">
                <a:spLocks noChangeArrowheads="1"/>
              </p:cNvSpPr>
              <p:nvPr/>
            </p:nvSpPr>
            <p:spPr bwMode="auto">
              <a:xfrm>
                <a:off x="5020" y="6580"/>
                <a:ext cx="74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8" name="Group 47"/>
            <p:cNvGrpSpPr>
              <a:grpSpLocks/>
            </p:cNvGrpSpPr>
            <p:nvPr/>
          </p:nvGrpSpPr>
          <p:grpSpPr bwMode="auto">
            <a:xfrm>
              <a:off x="9100" y="5820"/>
              <a:ext cx="580" cy="660"/>
              <a:chOff x="1980" y="7420"/>
              <a:chExt cx="580" cy="660"/>
            </a:xfrm>
          </p:grpSpPr>
          <p:sp>
            <p:nvSpPr>
              <p:cNvPr id="38" name="Oval 48"/>
              <p:cNvSpPr>
                <a:spLocks noChangeArrowheads="1"/>
              </p:cNvSpPr>
              <p:nvPr/>
            </p:nvSpPr>
            <p:spPr bwMode="auto">
              <a:xfrm>
                <a:off x="2040" y="7580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Text Box 49"/>
              <p:cNvSpPr txBox="1">
                <a:spLocks noChangeArrowheads="1"/>
              </p:cNvSpPr>
              <p:nvPr/>
            </p:nvSpPr>
            <p:spPr bwMode="auto">
              <a:xfrm>
                <a:off x="1980" y="7420"/>
                <a:ext cx="580" cy="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+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9" name="AutoShape 50"/>
            <p:cNvCxnSpPr>
              <a:cxnSpLocks noChangeShapeType="1"/>
            </p:cNvCxnSpPr>
            <p:nvPr/>
          </p:nvCxnSpPr>
          <p:spPr bwMode="auto">
            <a:xfrm flipH="1">
              <a:off x="7300" y="5240"/>
              <a:ext cx="560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</p:cxnSp>
        <p:cxnSp>
          <p:nvCxnSpPr>
            <p:cNvPr id="30" name="AutoShape 51"/>
            <p:cNvCxnSpPr>
              <a:cxnSpLocks noChangeShapeType="1"/>
            </p:cNvCxnSpPr>
            <p:nvPr/>
          </p:nvCxnSpPr>
          <p:spPr bwMode="auto">
            <a:xfrm>
              <a:off x="7260" y="6299"/>
              <a:ext cx="560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31" name="AutoShape 52"/>
            <p:cNvCxnSpPr>
              <a:cxnSpLocks noChangeShapeType="1"/>
            </p:cNvCxnSpPr>
            <p:nvPr/>
          </p:nvCxnSpPr>
          <p:spPr bwMode="auto">
            <a:xfrm>
              <a:off x="9483" y="5199"/>
              <a:ext cx="560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32" name="AutoShape 53"/>
            <p:cNvCxnSpPr>
              <a:cxnSpLocks noChangeShapeType="1"/>
            </p:cNvCxnSpPr>
            <p:nvPr/>
          </p:nvCxnSpPr>
          <p:spPr bwMode="auto">
            <a:xfrm flipH="1">
              <a:off x="9500" y="6259"/>
              <a:ext cx="560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33" name="AutoShape 54"/>
            <p:cNvCxnSpPr>
              <a:cxnSpLocks noChangeShapeType="1"/>
            </p:cNvCxnSpPr>
            <p:nvPr/>
          </p:nvCxnSpPr>
          <p:spPr bwMode="auto">
            <a:xfrm flipH="1">
              <a:off x="10059" y="5179"/>
              <a:ext cx="1" cy="1059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4" name="Text Box 55"/>
            <p:cNvSpPr txBox="1">
              <a:spLocks noChangeArrowheads="1"/>
            </p:cNvSpPr>
            <p:nvPr/>
          </p:nvSpPr>
          <p:spPr bwMode="auto">
            <a:xfrm>
              <a:off x="9240" y="5440"/>
              <a:ext cx="500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 Box 56"/>
            <p:cNvSpPr txBox="1">
              <a:spLocks noChangeArrowheads="1"/>
            </p:cNvSpPr>
            <p:nvPr/>
          </p:nvSpPr>
          <p:spPr bwMode="auto">
            <a:xfrm>
              <a:off x="8520" y="4661"/>
              <a:ext cx="500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57"/>
            <p:cNvSpPr txBox="1">
              <a:spLocks noChangeArrowheads="1"/>
            </p:cNvSpPr>
            <p:nvPr/>
          </p:nvSpPr>
          <p:spPr bwMode="auto">
            <a:xfrm>
              <a:off x="7580" y="5440"/>
              <a:ext cx="500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58"/>
            <p:cNvSpPr txBox="1">
              <a:spLocks noChangeArrowheads="1"/>
            </p:cNvSpPr>
            <p:nvPr/>
          </p:nvSpPr>
          <p:spPr bwMode="auto">
            <a:xfrm>
              <a:off x="8380" y="6260"/>
              <a:ext cx="500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Group 59"/>
          <p:cNvGrpSpPr>
            <a:grpSpLocks/>
          </p:cNvGrpSpPr>
          <p:nvPr/>
        </p:nvGrpSpPr>
        <p:grpSpPr bwMode="auto">
          <a:xfrm>
            <a:off x="5214942" y="4286256"/>
            <a:ext cx="2463800" cy="1409700"/>
            <a:chOff x="6420" y="7460"/>
            <a:chExt cx="3880" cy="2220"/>
          </a:xfrm>
        </p:grpSpPr>
        <p:grpSp>
          <p:nvGrpSpPr>
            <p:cNvPr id="47" name="Group 60"/>
            <p:cNvGrpSpPr>
              <a:grpSpLocks/>
            </p:cNvGrpSpPr>
            <p:nvPr/>
          </p:nvGrpSpPr>
          <p:grpSpPr bwMode="auto">
            <a:xfrm>
              <a:off x="6420" y="7460"/>
              <a:ext cx="3880" cy="2200"/>
              <a:chOff x="6420" y="7460"/>
              <a:chExt cx="3880" cy="2200"/>
            </a:xfrm>
          </p:grpSpPr>
          <p:sp>
            <p:nvSpPr>
              <p:cNvPr id="50" name="AutoShape 61"/>
              <p:cNvSpPr>
                <a:spLocks noChangeArrowheads="1"/>
              </p:cNvSpPr>
              <p:nvPr/>
            </p:nvSpPr>
            <p:spPr bwMode="auto">
              <a:xfrm>
                <a:off x="7240" y="7460"/>
                <a:ext cx="2200" cy="22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rgbClr val="E5B8B7"/>
              </a:solidFill>
              <a:ln w="9525">
                <a:solidFill>
                  <a:srgbClr val="D99594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51" name="Group 62"/>
              <p:cNvGrpSpPr>
                <a:grpSpLocks/>
              </p:cNvGrpSpPr>
              <p:nvPr/>
            </p:nvGrpSpPr>
            <p:grpSpPr bwMode="auto">
              <a:xfrm>
                <a:off x="7460" y="7720"/>
                <a:ext cx="580" cy="660"/>
                <a:chOff x="1980" y="7420"/>
                <a:chExt cx="580" cy="660"/>
              </a:xfrm>
            </p:grpSpPr>
            <p:sp>
              <p:nvSpPr>
                <p:cNvPr id="69" name="Oval 63"/>
                <p:cNvSpPr>
                  <a:spLocks noChangeArrowheads="1"/>
                </p:cNvSpPr>
                <p:nvPr/>
              </p:nvSpPr>
              <p:spPr bwMode="auto">
                <a:xfrm>
                  <a:off x="2040" y="758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70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1980" y="7420"/>
                  <a:ext cx="580" cy="6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+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52" name="Group 65"/>
              <p:cNvGrpSpPr>
                <a:grpSpLocks/>
              </p:cNvGrpSpPr>
              <p:nvPr/>
            </p:nvGrpSpPr>
            <p:grpSpPr bwMode="auto">
              <a:xfrm>
                <a:off x="8740" y="7720"/>
                <a:ext cx="740" cy="720"/>
                <a:chOff x="5020" y="6580"/>
                <a:chExt cx="740" cy="720"/>
              </a:xfrm>
            </p:grpSpPr>
            <p:sp>
              <p:nvSpPr>
                <p:cNvPr id="67" name="Oval 66"/>
                <p:cNvSpPr>
                  <a:spLocks noChangeArrowheads="1"/>
                </p:cNvSpPr>
                <p:nvPr/>
              </p:nvSpPr>
              <p:spPr bwMode="auto">
                <a:xfrm>
                  <a:off x="5080" y="672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8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5020" y="6580"/>
                  <a:ext cx="740" cy="7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53" name="Group 68"/>
              <p:cNvGrpSpPr>
                <a:grpSpLocks/>
              </p:cNvGrpSpPr>
              <p:nvPr/>
            </p:nvGrpSpPr>
            <p:grpSpPr bwMode="auto">
              <a:xfrm>
                <a:off x="8820" y="8700"/>
                <a:ext cx="740" cy="720"/>
                <a:chOff x="5020" y="6580"/>
                <a:chExt cx="740" cy="720"/>
              </a:xfrm>
            </p:grpSpPr>
            <p:sp>
              <p:nvSpPr>
                <p:cNvPr id="65" name="Oval 69"/>
                <p:cNvSpPr>
                  <a:spLocks noChangeArrowheads="1"/>
                </p:cNvSpPr>
                <p:nvPr/>
              </p:nvSpPr>
              <p:spPr bwMode="auto">
                <a:xfrm>
                  <a:off x="5080" y="672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6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5020" y="6580"/>
                  <a:ext cx="740" cy="7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54" name="Group 71"/>
              <p:cNvGrpSpPr>
                <a:grpSpLocks/>
              </p:cNvGrpSpPr>
              <p:nvPr/>
            </p:nvGrpSpPr>
            <p:grpSpPr bwMode="auto">
              <a:xfrm>
                <a:off x="7440" y="8760"/>
                <a:ext cx="580" cy="660"/>
                <a:chOff x="1980" y="7420"/>
                <a:chExt cx="580" cy="660"/>
              </a:xfrm>
            </p:grpSpPr>
            <p:sp>
              <p:nvSpPr>
                <p:cNvPr id="63" name="Oval 72"/>
                <p:cNvSpPr>
                  <a:spLocks noChangeArrowheads="1"/>
                </p:cNvSpPr>
                <p:nvPr/>
              </p:nvSpPr>
              <p:spPr bwMode="auto">
                <a:xfrm>
                  <a:off x="2040" y="758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4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1980" y="7420"/>
                  <a:ext cx="580" cy="6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+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55" name="AutoShape 74"/>
              <p:cNvCxnSpPr>
                <a:cxnSpLocks noChangeShapeType="1"/>
              </p:cNvCxnSpPr>
              <p:nvPr/>
            </p:nvCxnSpPr>
            <p:spPr bwMode="auto">
              <a:xfrm flipH="1">
                <a:off x="6980" y="8040"/>
                <a:ext cx="560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arrow" w="med" len="med"/>
                <a:tailEnd/>
              </a:ln>
            </p:spPr>
          </p:cxnSp>
          <p:cxnSp>
            <p:nvCxnSpPr>
              <p:cNvPr id="56" name="AutoShape 75"/>
              <p:cNvCxnSpPr>
                <a:cxnSpLocks noChangeShapeType="1"/>
              </p:cNvCxnSpPr>
              <p:nvPr/>
            </p:nvCxnSpPr>
            <p:spPr bwMode="auto">
              <a:xfrm>
                <a:off x="6420" y="8600"/>
                <a:ext cx="52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oval" w="med" len="med"/>
              </a:ln>
            </p:spPr>
          </p:cxnSp>
          <p:cxnSp>
            <p:nvCxnSpPr>
              <p:cNvPr id="57" name="AutoShape 76"/>
              <p:cNvCxnSpPr>
                <a:cxnSpLocks noChangeShapeType="1"/>
              </p:cNvCxnSpPr>
              <p:nvPr/>
            </p:nvCxnSpPr>
            <p:spPr bwMode="auto">
              <a:xfrm flipH="1">
                <a:off x="6960" y="8041"/>
                <a:ext cx="1" cy="1059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58" name="AutoShape 77"/>
              <p:cNvCxnSpPr>
                <a:cxnSpLocks noChangeShapeType="1"/>
              </p:cNvCxnSpPr>
              <p:nvPr/>
            </p:nvCxnSpPr>
            <p:spPr bwMode="auto">
              <a:xfrm>
                <a:off x="9760" y="8500"/>
                <a:ext cx="540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oval" w="med" len="med"/>
                <a:tailEnd/>
              </a:ln>
            </p:spPr>
          </p:cxnSp>
          <p:cxnSp>
            <p:nvCxnSpPr>
              <p:cNvPr id="59" name="AutoShape 78"/>
              <p:cNvCxnSpPr>
                <a:cxnSpLocks noChangeShapeType="1"/>
              </p:cNvCxnSpPr>
              <p:nvPr/>
            </p:nvCxnSpPr>
            <p:spPr bwMode="auto">
              <a:xfrm>
                <a:off x="6940" y="9099"/>
                <a:ext cx="560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60" name="AutoShape 79"/>
              <p:cNvCxnSpPr>
                <a:cxnSpLocks noChangeShapeType="1"/>
              </p:cNvCxnSpPr>
              <p:nvPr/>
            </p:nvCxnSpPr>
            <p:spPr bwMode="auto">
              <a:xfrm>
                <a:off x="9163" y="7999"/>
                <a:ext cx="560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61" name="AutoShape 80"/>
              <p:cNvCxnSpPr>
                <a:cxnSpLocks noChangeShapeType="1"/>
              </p:cNvCxnSpPr>
              <p:nvPr/>
            </p:nvCxnSpPr>
            <p:spPr bwMode="auto">
              <a:xfrm>
                <a:off x="9240" y="9058"/>
                <a:ext cx="560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62" name="AutoShape 81"/>
              <p:cNvCxnSpPr>
                <a:cxnSpLocks noChangeShapeType="1"/>
              </p:cNvCxnSpPr>
              <p:nvPr/>
            </p:nvCxnSpPr>
            <p:spPr bwMode="auto">
              <a:xfrm flipH="1">
                <a:off x="9759" y="7979"/>
                <a:ext cx="1" cy="1059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48" name="Text Box 82"/>
            <p:cNvSpPr txBox="1">
              <a:spLocks noChangeArrowheads="1"/>
            </p:cNvSpPr>
            <p:nvPr/>
          </p:nvSpPr>
          <p:spPr bwMode="auto">
            <a:xfrm>
              <a:off x="8080" y="7500"/>
              <a:ext cx="500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 Box 83"/>
            <p:cNvSpPr txBox="1">
              <a:spLocks noChangeArrowheads="1"/>
            </p:cNvSpPr>
            <p:nvPr/>
          </p:nvSpPr>
          <p:spPr bwMode="auto">
            <a:xfrm>
              <a:off x="8080" y="9100"/>
              <a:ext cx="500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428596" y="1285860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Частотный способ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714876" y="1285860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Полюсной способ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43834" y="4429132"/>
            <a:ext cx="85725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Р = 1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7572396" y="2571744"/>
            <a:ext cx="85725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Р = 2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5500694" y="1714488"/>
            <a:ext cx="2000264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=  (1-S) 60 f / p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Самостоятельная работа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1571612"/>
            <a:ext cx="800105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Потери энергии и КПД трехфазного асинхронного двигателя.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Область применения асинхронных электродвигателей.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Однофазный электродвигатель.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143248"/>
            <a:ext cx="8286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Литература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2000" smtClean="0">
                <a:latin typeface="Arial" pitchFamily="34" charset="0"/>
                <a:cs typeface="Arial" pitchFamily="34" charset="0"/>
              </a:rPr>
              <a:t>1. Гальперин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М.В, Электронная техника: учебник для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спо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– 2-е изд., 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 err="1">
                <a:latin typeface="Arial" pitchFamily="34" charset="0"/>
                <a:cs typeface="Arial" pitchFamily="34" charset="0"/>
              </a:rPr>
              <a:t>исправ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и доп. – М.: Форум: ИНФРА-М, 2014. – 351 с</a:t>
            </a:r>
            <a:r>
              <a:rPr lang="ru-RU" sz="2000" dirty="0"/>
              <a:t>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§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8.1-8.8,8.9.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2. Т.Ф. Берёзкина, Н.Г.Гусев «Задачник  по  общей  электротехнике с основами  электроники» М. Высшая  школа. 1983г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280</Words>
  <Application>Microsoft Office PowerPoint</Application>
  <PresentationFormat>Экран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План</vt:lpstr>
      <vt:lpstr>Презентация PowerPoint</vt:lpstr>
      <vt:lpstr>Презентация PowerPoint</vt:lpstr>
      <vt:lpstr>Самостоятельная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2015-03-17T16:06:12Z</dcterms:modified>
</cp:coreProperties>
</file>