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5" r:id="rId6"/>
    <p:sldId id="264" r:id="rId7"/>
    <p:sldId id="266" r:id="rId8"/>
    <p:sldId id="271" r:id="rId9"/>
    <p:sldId id="260" r:id="rId10"/>
    <p:sldId id="274" r:id="rId11"/>
    <p:sldId id="270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66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8" autoAdjust="0"/>
    <p:restoredTop sz="94729" autoAdjust="0"/>
  </p:normalViewPr>
  <p:slideViewPr>
    <p:cSldViewPr>
      <p:cViewPr varScale="1">
        <p:scale>
          <a:sx n="88" d="100"/>
          <a:sy n="88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Лекция 5.</a:t>
            </a:r>
            <a:br>
              <a:rPr lang="ru-RU" sz="3000" dirty="0" smtClean="0">
                <a:latin typeface="Arial" pitchFamily="34" charset="0"/>
                <a:cs typeface="Arial" pitchFamily="34" charset="0"/>
              </a:rPr>
            </a:br>
            <a:r>
              <a:rPr lang="ru-RU" sz="3000" dirty="0" smtClean="0">
                <a:latin typeface="Arial" pitchFamily="34" charset="0"/>
                <a:cs typeface="Arial" pitchFamily="34" charset="0"/>
              </a:rPr>
              <a:t>Тема 1.4. Электрические измерения.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Цель: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изучить основные понятия электрических измерений, типы и характеристики измерительных механизмов. </a:t>
            </a:r>
          </a:p>
          <a:p>
            <a:pPr>
              <a:buNone/>
            </a:pP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Знания и умения </a:t>
            </a:r>
          </a:p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определять погрешности электроизмерительных приборов по данным измерений;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различать тип и характеристики измерительных приборов по условным обозначениям, по принципу действия;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определять цену деления приборов;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выбирать нужные пределы измерений у многопредельных приборов;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уметь пользоваться омметром и тестером при измерении силы тока, напряжения и сопротивления.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Прямоугольник 364"/>
          <p:cNvSpPr/>
          <p:nvPr/>
        </p:nvSpPr>
        <p:spPr>
          <a:xfrm>
            <a:off x="5214942" y="3643314"/>
            <a:ext cx="2214578" cy="20002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4" name="Прямоугольник 363"/>
          <p:cNvSpPr/>
          <p:nvPr/>
        </p:nvSpPr>
        <p:spPr>
          <a:xfrm>
            <a:off x="785786" y="3714752"/>
            <a:ext cx="2786082" cy="20002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3" name="Прямоугольник 362"/>
          <p:cNvSpPr/>
          <p:nvPr/>
        </p:nvSpPr>
        <p:spPr>
          <a:xfrm>
            <a:off x="6072198" y="1285860"/>
            <a:ext cx="2286016" cy="15001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2" name="Прямоугольник 361"/>
          <p:cNvSpPr/>
          <p:nvPr/>
        </p:nvSpPr>
        <p:spPr>
          <a:xfrm>
            <a:off x="857224" y="1214422"/>
            <a:ext cx="2286016" cy="15001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8" name="TextBox 5"/>
          <p:cNvSpPr txBox="1">
            <a:spLocks noChangeArrowheads="1"/>
          </p:cNvSpPr>
          <p:nvPr/>
        </p:nvSpPr>
        <p:spPr bwMode="auto">
          <a:xfrm>
            <a:off x="714348" y="2859173"/>
            <a:ext cx="36433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Измерение малых    сопротивлений</a:t>
            </a:r>
          </a:p>
        </p:txBody>
      </p:sp>
      <p:sp>
        <p:nvSpPr>
          <p:cNvPr id="270" name="TextBox 6"/>
          <p:cNvSpPr txBox="1">
            <a:spLocks noChangeArrowheads="1"/>
          </p:cNvSpPr>
          <p:nvPr/>
        </p:nvSpPr>
        <p:spPr bwMode="auto">
          <a:xfrm>
            <a:off x="4929190" y="2876741"/>
            <a:ext cx="36432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Измерение больших сопротивлений</a:t>
            </a:r>
          </a:p>
        </p:txBody>
      </p:sp>
      <p:sp>
        <p:nvSpPr>
          <p:cNvPr id="271" name="TextBox 7"/>
          <p:cNvSpPr txBox="1">
            <a:spLocks noChangeArrowheads="1"/>
          </p:cNvSpPr>
          <p:nvPr/>
        </p:nvSpPr>
        <p:spPr bwMode="auto">
          <a:xfrm>
            <a:off x="2857474" y="857232"/>
            <a:ext cx="4286250" cy="36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Методом </a:t>
            </a:r>
            <a:r>
              <a:rPr lang="en-US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амперметра </a:t>
            </a:r>
            <a:r>
              <a:rPr lang="en-US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en-US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вольтметра</a:t>
            </a:r>
          </a:p>
        </p:txBody>
      </p:sp>
      <p:sp>
        <p:nvSpPr>
          <p:cNvPr id="272" name="TextBox 8"/>
          <p:cNvSpPr txBox="1">
            <a:spLocks noChangeArrowheads="1"/>
          </p:cNvSpPr>
          <p:nvPr/>
        </p:nvSpPr>
        <p:spPr bwMode="auto">
          <a:xfrm>
            <a:off x="1357287" y="3179804"/>
            <a:ext cx="1571625" cy="36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омметром</a:t>
            </a:r>
          </a:p>
        </p:txBody>
      </p:sp>
      <p:sp>
        <p:nvSpPr>
          <p:cNvPr id="273" name="TextBox 9"/>
          <p:cNvSpPr txBox="1">
            <a:spLocks noChangeArrowheads="1"/>
          </p:cNvSpPr>
          <p:nvPr/>
        </p:nvSpPr>
        <p:spPr bwMode="auto">
          <a:xfrm>
            <a:off x="4429125" y="3194886"/>
            <a:ext cx="42148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авновесным измерительным   мостом</a:t>
            </a:r>
            <a:endParaRPr lang="ru-RU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1571612"/>
            <a:ext cx="785813" cy="3952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75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5909954"/>
            <a:ext cx="1685925" cy="4480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276" name="Группа 74"/>
          <p:cNvGrpSpPr>
            <a:grpSpLocks/>
          </p:cNvGrpSpPr>
          <p:nvPr/>
        </p:nvGrpSpPr>
        <p:grpSpPr bwMode="auto">
          <a:xfrm>
            <a:off x="1071545" y="1203312"/>
            <a:ext cx="2071702" cy="1308877"/>
            <a:chOff x="1071538" y="1952562"/>
            <a:chExt cx="2071702" cy="1419741"/>
          </a:xfrm>
        </p:grpSpPr>
        <p:sp>
          <p:nvSpPr>
            <p:cNvPr id="342" name="Line 11"/>
            <p:cNvSpPr>
              <a:spLocks noChangeShapeType="1"/>
            </p:cNvSpPr>
            <p:nvPr/>
          </p:nvSpPr>
          <p:spPr bwMode="auto">
            <a:xfrm>
              <a:off x="1845421" y="2095744"/>
              <a:ext cx="2722" cy="861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3" name="Line 12"/>
            <p:cNvSpPr>
              <a:spLocks noChangeShapeType="1"/>
            </p:cNvSpPr>
            <p:nvPr/>
          </p:nvSpPr>
          <p:spPr bwMode="auto">
            <a:xfrm>
              <a:off x="1071538" y="2095744"/>
              <a:ext cx="131505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4" name="AutoShape 13"/>
            <p:cNvSpPr>
              <a:spLocks noChangeArrowheads="1"/>
            </p:cNvSpPr>
            <p:nvPr/>
          </p:nvSpPr>
          <p:spPr bwMode="auto">
            <a:xfrm>
              <a:off x="1357290" y="1952562"/>
              <a:ext cx="309372" cy="333430"/>
            </a:xfrm>
            <a:prstGeom prst="flowChartConnector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45" name="Line 14"/>
            <p:cNvSpPr>
              <a:spLocks noChangeShapeType="1"/>
            </p:cNvSpPr>
            <p:nvPr/>
          </p:nvSpPr>
          <p:spPr bwMode="auto">
            <a:xfrm>
              <a:off x="2386595" y="2095744"/>
              <a:ext cx="30937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6" name="Line 15"/>
            <p:cNvSpPr>
              <a:spLocks noChangeShapeType="1"/>
            </p:cNvSpPr>
            <p:nvPr/>
          </p:nvSpPr>
          <p:spPr bwMode="auto">
            <a:xfrm flipH="1">
              <a:off x="1535596" y="2955402"/>
              <a:ext cx="117579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7" name="Rectangle 16"/>
            <p:cNvSpPr>
              <a:spLocks noChangeArrowheads="1"/>
            </p:cNvSpPr>
            <p:nvPr/>
          </p:nvSpPr>
          <p:spPr bwMode="auto">
            <a:xfrm>
              <a:off x="1226224" y="3205361"/>
              <a:ext cx="464511" cy="16694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48" name="Line 17"/>
            <p:cNvSpPr>
              <a:spLocks noChangeShapeType="1"/>
            </p:cNvSpPr>
            <p:nvPr/>
          </p:nvSpPr>
          <p:spPr bwMode="auto">
            <a:xfrm>
              <a:off x="2695966" y="2455485"/>
              <a:ext cx="0" cy="4999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" name="Line 18"/>
            <p:cNvSpPr>
              <a:spLocks noChangeShapeType="1"/>
            </p:cNvSpPr>
            <p:nvPr/>
          </p:nvSpPr>
          <p:spPr bwMode="auto">
            <a:xfrm>
              <a:off x="1535596" y="2955402"/>
              <a:ext cx="0" cy="24995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0" name="Line 19"/>
            <p:cNvSpPr>
              <a:spLocks noChangeShapeType="1"/>
            </p:cNvSpPr>
            <p:nvPr/>
          </p:nvSpPr>
          <p:spPr bwMode="auto">
            <a:xfrm flipH="1">
              <a:off x="1071538" y="3288832"/>
              <a:ext cx="1546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1" name="Rectangle 20"/>
            <p:cNvSpPr>
              <a:spLocks noChangeArrowheads="1"/>
            </p:cNvSpPr>
            <p:nvPr/>
          </p:nvSpPr>
          <p:spPr bwMode="auto">
            <a:xfrm>
              <a:off x="2618850" y="2262232"/>
              <a:ext cx="162397" cy="4640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52" name="AutoShape 21"/>
            <p:cNvSpPr>
              <a:spLocks noChangeArrowheads="1"/>
            </p:cNvSpPr>
            <p:nvPr/>
          </p:nvSpPr>
          <p:spPr bwMode="auto">
            <a:xfrm>
              <a:off x="1690860" y="2309752"/>
              <a:ext cx="309372" cy="333430"/>
            </a:xfrm>
            <a:prstGeom prst="flowChartConnector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53" name="Line 22"/>
            <p:cNvSpPr>
              <a:spLocks noChangeShapeType="1"/>
            </p:cNvSpPr>
            <p:nvPr/>
          </p:nvSpPr>
          <p:spPr bwMode="auto">
            <a:xfrm>
              <a:off x="2695966" y="2095744"/>
              <a:ext cx="0" cy="1664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4" name="Text Box 23"/>
            <p:cNvSpPr txBox="1">
              <a:spLocks noChangeArrowheads="1"/>
            </p:cNvSpPr>
            <p:nvPr/>
          </p:nvSpPr>
          <p:spPr bwMode="auto">
            <a:xfrm>
              <a:off x="1643042" y="2357430"/>
              <a:ext cx="357190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1200" b="1">
                  <a:cs typeface="Arial" charset="0"/>
                </a:rPr>
                <a:t> V</a:t>
              </a:r>
              <a:endParaRPr lang="ru-RU" sz="1200">
                <a:cs typeface="Arial" charset="0"/>
              </a:endParaRPr>
            </a:p>
          </p:txBody>
        </p:sp>
        <p:sp>
          <p:nvSpPr>
            <p:cNvPr id="355" name="Text Box 24"/>
            <p:cNvSpPr txBox="1">
              <a:spLocks noChangeArrowheads="1"/>
            </p:cNvSpPr>
            <p:nvPr/>
          </p:nvSpPr>
          <p:spPr bwMode="auto">
            <a:xfrm>
              <a:off x="1380910" y="2012273"/>
              <a:ext cx="232256" cy="249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1100" b="1">
                  <a:latin typeface="Calibri" pitchFamily="34" charset="0"/>
                  <a:cs typeface="Arial" charset="0"/>
                </a:rPr>
                <a:t>A</a:t>
              </a:r>
              <a:endParaRPr lang="ru-RU">
                <a:cs typeface="Arial" charset="0"/>
              </a:endParaRPr>
            </a:p>
          </p:txBody>
        </p:sp>
        <p:sp>
          <p:nvSpPr>
            <p:cNvPr id="356" name="Text Box 25"/>
            <p:cNvSpPr txBox="1">
              <a:spLocks noChangeArrowheads="1"/>
            </p:cNvSpPr>
            <p:nvPr/>
          </p:nvSpPr>
          <p:spPr bwMode="auto">
            <a:xfrm>
              <a:off x="2756299" y="2418739"/>
              <a:ext cx="386941" cy="249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1100" b="1">
                  <a:latin typeface="Calibri" pitchFamily="34" charset="0"/>
                  <a:cs typeface="Arial" charset="0"/>
                </a:rPr>
                <a:t> Rx</a:t>
              </a:r>
              <a:endParaRPr lang="ru-RU">
                <a:cs typeface="Arial" charset="0"/>
              </a:endParaRPr>
            </a:p>
          </p:txBody>
        </p:sp>
      </p:grpSp>
      <p:grpSp>
        <p:nvGrpSpPr>
          <p:cNvPr id="277" name="Group 26"/>
          <p:cNvGrpSpPr>
            <a:grpSpLocks/>
          </p:cNvGrpSpPr>
          <p:nvPr/>
        </p:nvGrpSpPr>
        <p:grpSpPr bwMode="auto">
          <a:xfrm>
            <a:off x="6286480" y="1335081"/>
            <a:ext cx="1749446" cy="1363048"/>
            <a:chOff x="1134" y="4991"/>
            <a:chExt cx="3769" cy="3182"/>
          </a:xfrm>
        </p:grpSpPr>
        <p:sp>
          <p:nvSpPr>
            <p:cNvPr id="328" name="Line 27"/>
            <p:cNvSpPr>
              <a:spLocks noChangeShapeType="1"/>
            </p:cNvSpPr>
            <p:nvPr/>
          </p:nvSpPr>
          <p:spPr bwMode="auto">
            <a:xfrm>
              <a:off x="2839" y="5359"/>
              <a:ext cx="6" cy="19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9" name="Line 28"/>
            <p:cNvSpPr>
              <a:spLocks noChangeShapeType="1"/>
            </p:cNvSpPr>
            <p:nvPr/>
          </p:nvSpPr>
          <p:spPr bwMode="auto">
            <a:xfrm>
              <a:off x="1134" y="5351"/>
              <a:ext cx="231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0" name="AutoShape 29"/>
            <p:cNvSpPr>
              <a:spLocks noChangeArrowheads="1"/>
            </p:cNvSpPr>
            <p:nvPr/>
          </p:nvSpPr>
          <p:spPr bwMode="auto">
            <a:xfrm>
              <a:off x="3351" y="4991"/>
              <a:ext cx="682" cy="735"/>
            </a:xfrm>
            <a:prstGeom prst="flowChartConnector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31" name="Line 30"/>
            <p:cNvSpPr>
              <a:spLocks noChangeShapeType="1"/>
            </p:cNvSpPr>
            <p:nvPr/>
          </p:nvSpPr>
          <p:spPr bwMode="auto">
            <a:xfrm>
              <a:off x="4033" y="5359"/>
              <a:ext cx="68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2" name="Line 31"/>
            <p:cNvSpPr>
              <a:spLocks noChangeShapeType="1"/>
            </p:cNvSpPr>
            <p:nvPr/>
          </p:nvSpPr>
          <p:spPr bwMode="auto">
            <a:xfrm flipH="1">
              <a:off x="2157" y="7254"/>
              <a:ext cx="259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3" name="Rectangle 32"/>
            <p:cNvSpPr>
              <a:spLocks noChangeArrowheads="1"/>
            </p:cNvSpPr>
            <p:nvPr/>
          </p:nvSpPr>
          <p:spPr bwMode="auto">
            <a:xfrm>
              <a:off x="1475" y="7805"/>
              <a:ext cx="1023" cy="36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34" name="Line 33"/>
            <p:cNvSpPr>
              <a:spLocks noChangeShapeType="1"/>
            </p:cNvSpPr>
            <p:nvPr/>
          </p:nvSpPr>
          <p:spPr bwMode="auto">
            <a:xfrm>
              <a:off x="4715" y="6152"/>
              <a:ext cx="0" cy="11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5" name="Line 34"/>
            <p:cNvSpPr>
              <a:spLocks noChangeShapeType="1"/>
            </p:cNvSpPr>
            <p:nvPr/>
          </p:nvSpPr>
          <p:spPr bwMode="auto">
            <a:xfrm>
              <a:off x="2157" y="7254"/>
              <a:ext cx="0" cy="55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6" name="Line 35"/>
            <p:cNvSpPr>
              <a:spLocks noChangeShapeType="1"/>
            </p:cNvSpPr>
            <p:nvPr/>
          </p:nvSpPr>
          <p:spPr bwMode="auto">
            <a:xfrm flipH="1">
              <a:off x="1134" y="7989"/>
              <a:ext cx="34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" name="Rectangle 36"/>
            <p:cNvSpPr>
              <a:spLocks noChangeArrowheads="1"/>
            </p:cNvSpPr>
            <p:nvPr/>
          </p:nvSpPr>
          <p:spPr bwMode="auto">
            <a:xfrm>
              <a:off x="4545" y="5726"/>
              <a:ext cx="358" cy="102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38" name="AutoShape 37"/>
            <p:cNvSpPr>
              <a:spLocks noChangeArrowheads="1"/>
            </p:cNvSpPr>
            <p:nvPr/>
          </p:nvSpPr>
          <p:spPr bwMode="auto">
            <a:xfrm>
              <a:off x="2498" y="5910"/>
              <a:ext cx="682" cy="735"/>
            </a:xfrm>
            <a:prstGeom prst="flowChartConnector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39" name="Line 38"/>
            <p:cNvSpPr>
              <a:spLocks noChangeShapeType="1"/>
            </p:cNvSpPr>
            <p:nvPr/>
          </p:nvSpPr>
          <p:spPr bwMode="auto">
            <a:xfrm>
              <a:off x="4715" y="5359"/>
              <a:ext cx="0" cy="3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0" name="Text Box 39"/>
            <p:cNvSpPr txBox="1">
              <a:spLocks noChangeArrowheads="1"/>
            </p:cNvSpPr>
            <p:nvPr/>
          </p:nvSpPr>
          <p:spPr bwMode="auto">
            <a:xfrm>
              <a:off x="2519" y="6068"/>
              <a:ext cx="620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1200" b="1">
                  <a:cs typeface="Arial" charset="0"/>
                </a:rPr>
                <a:t>V</a:t>
              </a:r>
              <a:endParaRPr lang="ru-RU" sz="1200">
                <a:cs typeface="Arial" charset="0"/>
              </a:endParaRPr>
            </a:p>
          </p:txBody>
        </p:sp>
        <p:sp>
          <p:nvSpPr>
            <p:cNvPr id="341" name="Text Box 40"/>
            <p:cNvSpPr txBox="1">
              <a:spLocks noChangeArrowheads="1"/>
            </p:cNvSpPr>
            <p:nvPr/>
          </p:nvSpPr>
          <p:spPr bwMode="auto">
            <a:xfrm>
              <a:off x="3474" y="5014"/>
              <a:ext cx="511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1200" b="1">
                  <a:cs typeface="Arial" charset="0"/>
                </a:rPr>
                <a:t>A</a:t>
              </a:r>
              <a:endParaRPr lang="ru-RU" sz="1200">
                <a:cs typeface="Arial" charset="0"/>
              </a:endParaRPr>
            </a:p>
          </p:txBody>
        </p:sp>
      </p:grpSp>
      <p:grpSp>
        <p:nvGrpSpPr>
          <p:cNvPr id="278" name="Group 41"/>
          <p:cNvGrpSpPr>
            <a:grpSpLocks/>
          </p:cNvGrpSpPr>
          <p:nvPr/>
        </p:nvGrpSpPr>
        <p:grpSpPr bwMode="auto">
          <a:xfrm>
            <a:off x="5572144" y="3857628"/>
            <a:ext cx="1643062" cy="1638293"/>
            <a:chOff x="4066" y="12654"/>
            <a:chExt cx="3490" cy="3696"/>
          </a:xfrm>
        </p:grpSpPr>
        <p:sp>
          <p:nvSpPr>
            <p:cNvPr id="306" name="AutoShape 42"/>
            <p:cNvSpPr>
              <a:spLocks noChangeArrowheads="1"/>
            </p:cNvSpPr>
            <p:nvPr/>
          </p:nvSpPr>
          <p:spPr bwMode="auto">
            <a:xfrm>
              <a:off x="4221" y="12654"/>
              <a:ext cx="2880" cy="2880"/>
            </a:xfrm>
            <a:prstGeom prst="diamond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7" name="Rectangle 43"/>
            <p:cNvSpPr>
              <a:spLocks noChangeArrowheads="1"/>
            </p:cNvSpPr>
            <p:nvPr/>
          </p:nvSpPr>
          <p:spPr bwMode="auto">
            <a:xfrm rot="-2533250">
              <a:off x="4581" y="13194"/>
              <a:ext cx="724" cy="28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8" name="Rectangle 44"/>
            <p:cNvSpPr>
              <a:spLocks noChangeArrowheads="1"/>
            </p:cNvSpPr>
            <p:nvPr/>
          </p:nvSpPr>
          <p:spPr bwMode="auto">
            <a:xfrm rot="-2533250">
              <a:off x="6021" y="14634"/>
              <a:ext cx="724" cy="28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9" name="Rectangle 45"/>
            <p:cNvSpPr>
              <a:spLocks noChangeArrowheads="1"/>
            </p:cNvSpPr>
            <p:nvPr/>
          </p:nvSpPr>
          <p:spPr bwMode="auto">
            <a:xfrm rot="-7933250">
              <a:off x="5984" y="13231"/>
              <a:ext cx="724" cy="28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0" name="Rectangle 46"/>
            <p:cNvSpPr>
              <a:spLocks noChangeArrowheads="1"/>
            </p:cNvSpPr>
            <p:nvPr/>
          </p:nvSpPr>
          <p:spPr bwMode="auto">
            <a:xfrm rot="-7933250">
              <a:off x="4544" y="14671"/>
              <a:ext cx="724" cy="28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1" name="Line 47"/>
            <p:cNvSpPr>
              <a:spLocks noChangeShapeType="1"/>
            </p:cNvSpPr>
            <p:nvPr/>
          </p:nvSpPr>
          <p:spPr bwMode="auto">
            <a:xfrm>
              <a:off x="5661" y="12654"/>
              <a:ext cx="0" cy="28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" name="Oval 48"/>
            <p:cNvSpPr>
              <a:spLocks noChangeArrowheads="1"/>
            </p:cNvSpPr>
            <p:nvPr/>
          </p:nvSpPr>
          <p:spPr bwMode="auto">
            <a:xfrm>
              <a:off x="5385" y="13755"/>
              <a:ext cx="540" cy="54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3" name="Text Box 49"/>
            <p:cNvSpPr txBox="1">
              <a:spLocks noChangeArrowheads="1"/>
            </p:cNvSpPr>
            <p:nvPr/>
          </p:nvSpPr>
          <p:spPr bwMode="auto">
            <a:xfrm>
              <a:off x="5400" y="13740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1100" b="1">
                  <a:latin typeface="Calibri" pitchFamily="34" charset="0"/>
                  <a:cs typeface="Arial" charset="0"/>
                </a:rPr>
                <a:t>G</a:t>
              </a:r>
              <a:endParaRPr lang="ru-RU">
                <a:cs typeface="Arial" charset="0"/>
              </a:endParaRPr>
            </a:p>
          </p:txBody>
        </p:sp>
        <p:sp>
          <p:nvSpPr>
            <p:cNvPr id="314" name="Text Box 50"/>
            <p:cNvSpPr txBox="1">
              <a:spLocks noChangeArrowheads="1"/>
            </p:cNvSpPr>
            <p:nvPr/>
          </p:nvSpPr>
          <p:spPr bwMode="auto">
            <a:xfrm>
              <a:off x="4066" y="13014"/>
              <a:ext cx="875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1000" b="1">
                  <a:latin typeface="Calibri" pitchFamily="34" charset="0"/>
                  <a:cs typeface="Arial" charset="0"/>
                </a:rPr>
                <a:t>R</a:t>
              </a:r>
              <a:r>
                <a:rPr lang="ru-RU" sz="1000" b="1">
                  <a:latin typeface="Calibri" pitchFamily="34" charset="0"/>
                  <a:cs typeface="Arial" charset="0"/>
                </a:rPr>
                <a:t>1</a:t>
              </a:r>
              <a:endParaRPr lang="ru-RU">
                <a:cs typeface="Arial" charset="0"/>
              </a:endParaRPr>
            </a:p>
          </p:txBody>
        </p:sp>
        <p:sp>
          <p:nvSpPr>
            <p:cNvPr id="315" name="Text Box 51"/>
            <p:cNvSpPr txBox="1">
              <a:spLocks noChangeArrowheads="1"/>
            </p:cNvSpPr>
            <p:nvPr/>
          </p:nvSpPr>
          <p:spPr bwMode="auto">
            <a:xfrm>
              <a:off x="6381" y="14814"/>
              <a:ext cx="872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1000" b="1">
                  <a:latin typeface="Calibri" pitchFamily="34" charset="0"/>
                  <a:cs typeface="Arial" charset="0"/>
                </a:rPr>
                <a:t>R3</a:t>
              </a:r>
              <a:endParaRPr lang="ru-RU">
                <a:cs typeface="Arial" charset="0"/>
              </a:endParaRPr>
            </a:p>
          </p:txBody>
        </p:sp>
        <p:sp>
          <p:nvSpPr>
            <p:cNvPr id="316" name="Text Box 52"/>
            <p:cNvSpPr txBox="1">
              <a:spLocks noChangeArrowheads="1"/>
            </p:cNvSpPr>
            <p:nvPr/>
          </p:nvSpPr>
          <p:spPr bwMode="auto">
            <a:xfrm>
              <a:off x="6381" y="13014"/>
              <a:ext cx="1175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1000" b="1">
                  <a:latin typeface="Calibri" pitchFamily="34" charset="0"/>
                  <a:cs typeface="Arial" charset="0"/>
                </a:rPr>
                <a:t>R2</a:t>
              </a:r>
              <a:endParaRPr lang="ru-RU">
                <a:cs typeface="Arial" charset="0"/>
              </a:endParaRPr>
            </a:p>
          </p:txBody>
        </p:sp>
        <p:sp>
          <p:nvSpPr>
            <p:cNvPr id="317" name="Text Box 53"/>
            <p:cNvSpPr txBox="1">
              <a:spLocks noChangeArrowheads="1"/>
            </p:cNvSpPr>
            <p:nvPr/>
          </p:nvSpPr>
          <p:spPr bwMode="auto">
            <a:xfrm>
              <a:off x="4218" y="14814"/>
              <a:ext cx="910" cy="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1000" b="1">
                  <a:latin typeface="Calibri" pitchFamily="34" charset="0"/>
                  <a:cs typeface="Arial" charset="0"/>
                </a:rPr>
                <a:t>R x</a:t>
              </a:r>
              <a:endParaRPr lang="ru-RU">
                <a:cs typeface="Arial" charset="0"/>
              </a:endParaRPr>
            </a:p>
          </p:txBody>
        </p:sp>
        <p:sp>
          <p:nvSpPr>
            <p:cNvPr id="318" name="Line 54"/>
            <p:cNvSpPr>
              <a:spLocks noChangeShapeType="1"/>
            </p:cNvSpPr>
            <p:nvPr/>
          </p:nvSpPr>
          <p:spPr bwMode="auto">
            <a:xfrm>
              <a:off x="4218" y="14094"/>
              <a:ext cx="0" cy="21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" name="Line 55"/>
            <p:cNvSpPr>
              <a:spLocks noChangeShapeType="1"/>
            </p:cNvSpPr>
            <p:nvPr/>
          </p:nvSpPr>
          <p:spPr bwMode="auto">
            <a:xfrm>
              <a:off x="4221" y="16254"/>
              <a:ext cx="28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" name="Line 56"/>
            <p:cNvSpPr>
              <a:spLocks noChangeShapeType="1"/>
            </p:cNvSpPr>
            <p:nvPr/>
          </p:nvSpPr>
          <p:spPr bwMode="auto">
            <a:xfrm flipV="1">
              <a:off x="7101" y="14094"/>
              <a:ext cx="0" cy="21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" name="Rectangle 57"/>
            <p:cNvSpPr>
              <a:spLocks noChangeArrowheads="1"/>
            </p:cNvSpPr>
            <p:nvPr/>
          </p:nvSpPr>
          <p:spPr bwMode="auto">
            <a:xfrm rot="10800000">
              <a:off x="5477" y="16100"/>
              <a:ext cx="540" cy="250"/>
            </a:xfrm>
            <a:prstGeom prst="rect">
              <a:avLst/>
            </a:prstGeom>
            <a:solidFill>
              <a:srgbClr val="FFFFFF"/>
            </a:solidFill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322" name="Group 58"/>
            <p:cNvGrpSpPr>
              <a:grpSpLocks/>
            </p:cNvGrpSpPr>
            <p:nvPr/>
          </p:nvGrpSpPr>
          <p:grpSpPr bwMode="auto">
            <a:xfrm>
              <a:off x="5930" y="16182"/>
              <a:ext cx="167" cy="119"/>
              <a:chOff x="2421" y="3114"/>
              <a:chExt cx="1260" cy="900"/>
            </a:xfrm>
          </p:grpSpPr>
          <p:sp>
            <p:nvSpPr>
              <p:cNvPr id="326" name="Oval 59"/>
              <p:cNvSpPr>
                <a:spLocks noChangeArrowheads="1"/>
              </p:cNvSpPr>
              <p:nvPr/>
            </p:nvSpPr>
            <p:spPr bwMode="auto">
              <a:xfrm>
                <a:off x="2601" y="3114"/>
                <a:ext cx="900" cy="90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7" name="Line 60"/>
              <p:cNvSpPr>
                <a:spLocks noChangeShapeType="1"/>
              </p:cNvSpPr>
              <p:nvPr/>
            </p:nvSpPr>
            <p:spPr bwMode="auto">
              <a:xfrm flipH="1">
                <a:off x="2421" y="3114"/>
                <a:ext cx="1260" cy="9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3" name="Group 61"/>
            <p:cNvGrpSpPr>
              <a:grpSpLocks/>
            </p:cNvGrpSpPr>
            <p:nvPr/>
          </p:nvGrpSpPr>
          <p:grpSpPr bwMode="auto">
            <a:xfrm>
              <a:off x="5393" y="16189"/>
              <a:ext cx="167" cy="119"/>
              <a:chOff x="2421" y="3114"/>
              <a:chExt cx="1260" cy="900"/>
            </a:xfrm>
          </p:grpSpPr>
          <p:sp>
            <p:nvSpPr>
              <p:cNvPr id="324" name="Oval 62"/>
              <p:cNvSpPr>
                <a:spLocks noChangeArrowheads="1"/>
              </p:cNvSpPr>
              <p:nvPr/>
            </p:nvSpPr>
            <p:spPr bwMode="auto">
              <a:xfrm>
                <a:off x="2601" y="3114"/>
                <a:ext cx="900" cy="90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5" name="Line 63"/>
              <p:cNvSpPr>
                <a:spLocks noChangeShapeType="1"/>
              </p:cNvSpPr>
              <p:nvPr/>
            </p:nvSpPr>
            <p:spPr bwMode="auto">
              <a:xfrm flipH="1">
                <a:off x="2421" y="3114"/>
                <a:ext cx="1260" cy="9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81" name="Text Box 65"/>
          <p:cNvSpPr txBox="1">
            <a:spLocks noChangeArrowheads="1"/>
          </p:cNvSpPr>
          <p:nvPr/>
        </p:nvSpPr>
        <p:spPr bwMode="auto">
          <a:xfrm>
            <a:off x="1953429" y="3532278"/>
            <a:ext cx="369518" cy="22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100" b="1">
                <a:cs typeface="Arial" charset="0"/>
              </a:rPr>
              <a:t>r</a:t>
            </a:r>
            <a:r>
              <a:rPr lang="en-US" sz="1100" b="1" baseline="-25000">
                <a:cs typeface="Arial" charset="0"/>
              </a:rPr>
              <a:t>X</a:t>
            </a:r>
            <a:endParaRPr lang="ru-RU">
              <a:cs typeface="Arial" charset="0"/>
            </a:endParaRPr>
          </a:p>
        </p:txBody>
      </p:sp>
      <p:sp>
        <p:nvSpPr>
          <p:cNvPr id="282" name="Text Box 66"/>
          <p:cNvSpPr txBox="1">
            <a:spLocks noChangeArrowheads="1"/>
          </p:cNvSpPr>
          <p:nvPr/>
        </p:nvSpPr>
        <p:spPr bwMode="auto">
          <a:xfrm>
            <a:off x="1094395" y="3947121"/>
            <a:ext cx="638085" cy="22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1200" b="1">
                <a:cs typeface="Arial" charset="0"/>
              </a:rPr>
              <a:t>Е</a:t>
            </a:r>
            <a:r>
              <a:rPr lang="en-US" sz="1100" b="1">
                <a:cs typeface="Arial" charset="0"/>
              </a:rPr>
              <a:t>,  r</a:t>
            </a:r>
            <a:r>
              <a:rPr lang="en-US" sz="1100" b="1" baseline="-25000">
                <a:cs typeface="Arial" charset="0"/>
              </a:rPr>
              <a:t>0</a:t>
            </a:r>
            <a:endParaRPr lang="en-US" sz="1200" b="1" baseline="-25000">
              <a:cs typeface="Arial" charset="0"/>
            </a:endParaRPr>
          </a:p>
          <a:p>
            <a:endParaRPr lang="ru-RU">
              <a:cs typeface="Arial" charset="0"/>
            </a:endParaRPr>
          </a:p>
        </p:txBody>
      </p:sp>
      <p:grpSp>
        <p:nvGrpSpPr>
          <p:cNvPr id="283" name="Group 67"/>
          <p:cNvGrpSpPr>
            <a:grpSpLocks/>
          </p:cNvGrpSpPr>
          <p:nvPr/>
        </p:nvGrpSpPr>
        <p:grpSpPr bwMode="auto">
          <a:xfrm>
            <a:off x="1071538" y="3913149"/>
            <a:ext cx="2357454" cy="1459203"/>
            <a:chOff x="1350" y="8392"/>
            <a:chExt cx="5760" cy="3177"/>
          </a:xfrm>
        </p:grpSpPr>
        <p:sp>
          <p:nvSpPr>
            <p:cNvPr id="287" name="Line 68"/>
            <p:cNvSpPr>
              <a:spLocks noChangeShapeType="1"/>
            </p:cNvSpPr>
            <p:nvPr/>
          </p:nvSpPr>
          <p:spPr bwMode="auto">
            <a:xfrm>
              <a:off x="1350" y="9480"/>
              <a:ext cx="57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8" name="Line 69"/>
            <p:cNvSpPr>
              <a:spLocks noChangeShapeType="1"/>
            </p:cNvSpPr>
            <p:nvPr/>
          </p:nvSpPr>
          <p:spPr bwMode="auto">
            <a:xfrm>
              <a:off x="1350" y="9480"/>
              <a:ext cx="0" cy="19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9" name="Line 70"/>
            <p:cNvSpPr>
              <a:spLocks noChangeShapeType="1"/>
            </p:cNvSpPr>
            <p:nvPr/>
          </p:nvSpPr>
          <p:spPr bwMode="auto">
            <a:xfrm>
              <a:off x="1350" y="11460"/>
              <a:ext cx="57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0" name="Line 71"/>
            <p:cNvSpPr>
              <a:spLocks noChangeShapeType="1"/>
            </p:cNvSpPr>
            <p:nvPr/>
          </p:nvSpPr>
          <p:spPr bwMode="auto">
            <a:xfrm>
              <a:off x="7110" y="9480"/>
              <a:ext cx="0" cy="19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91" name="Group 72"/>
            <p:cNvGrpSpPr>
              <a:grpSpLocks/>
            </p:cNvGrpSpPr>
            <p:nvPr/>
          </p:nvGrpSpPr>
          <p:grpSpPr bwMode="auto">
            <a:xfrm>
              <a:off x="2094" y="9186"/>
              <a:ext cx="185" cy="549"/>
              <a:chOff x="3315" y="12825"/>
              <a:chExt cx="185" cy="549"/>
            </a:xfrm>
          </p:grpSpPr>
          <p:sp>
            <p:nvSpPr>
              <p:cNvPr id="303" name="Rectangle 73"/>
              <p:cNvSpPr>
                <a:spLocks noChangeArrowheads="1"/>
              </p:cNvSpPr>
              <p:nvPr/>
            </p:nvSpPr>
            <p:spPr bwMode="auto">
              <a:xfrm>
                <a:off x="3315" y="12825"/>
                <a:ext cx="18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04" name="Line 74"/>
              <p:cNvSpPr>
                <a:spLocks noChangeShapeType="1"/>
              </p:cNvSpPr>
              <p:nvPr/>
            </p:nvSpPr>
            <p:spPr bwMode="auto">
              <a:xfrm>
                <a:off x="3321" y="12834"/>
                <a:ext cx="0" cy="54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5" name="Line 75"/>
              <p:cNvSpPr>
                <a:spLocks noChangeShapeType="1"/>
              </p:cNvSpPr>
              <p:nvPr/>
            </p:nvSpPr>
            <p:spPr bwMode="auto">
              <a:xfrm flipH="1">
                <a:off x="3499" y="12950"/>
                <a:ext cx="1" cy="2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92" name="Rectangle 76"/>
            <p:cNvSpPr>
              <a:spLocks noChangeArrowheads="1"/>
            </p:cNvSpPr>
            <p:nvPr/>
          </p:nvSpPr>
          <p:spPr bwMode="auto">
            <a:xfrm>
              <a:off x="3870" y="11280"/>
              <a:ext cx="724" cy="28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293" name="Group 77"/>
            <p:cNvGrpSpPr>
              <a:grpSpLocks/>
            </p:cNvGrpSpPr>
            <p:nvPr/>
          </p:nvGrpSpPr>
          <p:grpSpPr bwMode="auto">
            <a:xfrm rot="-5400000">
              <a:off x="4010" y="9173"/>
              <a:ext cx="266" cy="541"/>
              <a:chOff x="4042" y="11213"/>
              <a:chExt cx="267" cy="541"/>
            </a:xfrm>
          </p:grpSpPr>
          <p:sp>
            <p:nvSpPr>
              <p:cNvPr id="299" name="Rectangle 78"/>
              <p:cNvSpPr>
                <a:spLocks noChangeArrowheads="1"/>
              </p:cNvSpPr>
              <p:nvPr/>
            </p:nvSpPr>
            <p:spPr bwMode="auto">
              <a:xfrm rot="5400000">
                <a:off x="3969" y="11388"/>
                <a:ext cx="466" cy="2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00" name="Line 79"/>
              <p:cNvSpPr>
                <a:spLocks noChangeShapeType="1"/>
              </p:cNvSpPr>
              <p:nvPr/>
            </p:nvSpPr>
            <p:spPr bwMode="auto">
              <a:xfrm rot="5400000">
                <a:off x="4011" y="11358"/>
                <a:ext cx="391" cy="20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1" name="Oval 80"/>
              <p:cNvSpPr>
                <a:spLocks noChangeArrowheads="1"/>
              </p:cNvSpPr>
              <p:nvPr/>
            </p:nvSpPr>
            <p:spPr bwMode="auto">
              <a:xfrm rot="5400000">
                <a:off x="4042" y="11618"/>
                <a:ext cx="136" cy="13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02" name="Oval 81"/>
              <p:cNvSpPr>
                <a:spLocks noChangeArrowheads="1"/>
              </p:cNvSpPr>
              <p:nvPr/>
            </p:nvSpPr>
            <p:spPr bwMode="auto">
              <a:xfrm rot="5400000">
                <a:off x="4043" y="11213"/>
                <a:ext cx="136" cy="13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cxnSp>
          <p:nvCxnSpPr>
            <p:cNvPr id="294" name="AutoShape 82"/>
            <p:cNvCxnSpPr>
              <a:cxnSpLocks noChangeShapeType="1"/>
            </p:cNvCxnSpPr>
            <p:nvPr/>
          </p:nvCxnSpPr>
          <p:spPr bwMode="auto">
            <a:xfrm flipV="1">
              <a:off x="3080" y="8551"/>
              <a:ext cx="0" cy="9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/>
            </a:ln>
          </p:spPr>
        </p:cxnSp>
        <p:cxnSp>
          <p:nvCxnSpPr>
            <p:cNvPr id="295" name="AutoShape 83"/>
            <p:cNvCxnSpPr>
              <a:cxnSpLocks noChangeShapeType="1"/>
            </p:cNvCxnSpPr>
            <p:nvPr/>
          </p:nvCxnSpPr>
          <p:spPr bwMode="auto">
            <a:xfrm>
              <a:off x="3080" y="8551"/>
              <a:ext cx="184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6" name="AutoShape 84"/>
            <p:cNvCxnSpPr>
              <a:cxnSpLocks noChangeShapeType="1"/>
            </p:cNvCxnSpPr>
            <p:nvPr/>
          </p:nvCxnSpPr>
          <p:spPr bwMode="auto">
            <a:xfrm>
              <a:off x="4948" y="8531"/>
              <a:ext cx="0" cy="9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</p:spPr>
        </p:cxnSp>
        <p:sp>
          <p:nvSpPr>
            <p:cNvPr id="297" name="Rectangle 85"/>
            <p:cNvSpPr>
              <a:spLocks noChangeArrowheads="1"/>
            </p:cNvSpPr>
            <p:nvPr/>
          </p:nvSpPr>
          <p:spPr bwMode="auto">
            <a:xfrm>
              <a:off x="3687" y="8392"/>
              <a:ext cx="724" cy="28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8" name="AutoShape 86"/>
            <p:cNvSpPr>
              <a:spLocks noChangeArrowheads="1"/>
            </p:cNvSpPr>
            <p:nvPr/>
          </p:nvSpPr>
          <p:spPr bwMode="auto">
            <a:xfrm>
              <a:off x="5541" y="9040"/>
              <a:ext cx="799" cy="799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284" name="Text Box 87"/>
          <p:cNvSpPr txBox="1">
            <a:spLocks noChangeArrowheads="1"/>
          </p:cNvSpPr>
          <p:nvPr/>
        </p:nvSpPr>
        <p:spPr bwMode="auto">
          <a:xfrm>
            <a:off x="2643174" y="3973164"/>
            <a:ext cx="388565" cy="24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1400" b="1" dirty="0">
                <a:cs typeface="Arial" charset="0"/>
              </a:rPr>
              <a:t>Ω</a:t>
            </a:r>
            <a:endParaRPr lang="ru-RU" dirty="0">
              <a:cs typeface="Arial" charset="0"/>
            </a:endParaRPr>
          </a:p>
        </p:txBody>
      </p:sp>
      <p:sp>
        <p:nvSpPr>
          <p:cNvPr id="285" name="Text Box 88"/>
          <p:cNvSpPr txBox="1">
            <a:spLocks noChangeArrowheads="1"/>
          </p:cNvSpPr>
          <p:nvPr/>
        </p:nvSpPr>
        <p:spPr bwMode="auto">
          <a:xfrm>
            <a:off x="2677226" y="3989952"/>
            <a:ext cx="680327" cy="30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1100" b="1" dirty="0" smtClean="0">
                <a:cs typeface="Arial" charset="0"/>
              </a:rPr>
              <a:t>        </a:t>
            </a:r>
            <a:r>
              <a:rPr lang="en-US" sz="1100" b="1" dirty="0" smtClean="0">
                <a:cs typeface="Arial" charset="0"/>
              </a:rPr>
              <a:t>R</a:t>
            </a:r>
            <a:r>
              <a:rPr lang="ru-RU" sz="1100" b="1" dirty="0" smtClean="0">
                <a:cs typeface="Arial" charset="0"/>
              </a:rPr>
              <a:t> </a:t>
            </a:r>
            <a:r>
              <a:rPr lang="en-US" sz="1100" b="1" baseline="-25000" dirty="0" smtClean="0">
                <a:cs typeface="Arial" charset="0"/>
              </a:rPr>
              <a:t>A</a:t>
            </a:r>
            <a:endParaRPr lang="ru-RU" dirty="0">
              <a:cs typeface="Arial" charset="0"/>
            </a:endParaRPr>
          </a:p>
        </p:txBody>
      </p:sp>
      <p:sp>
        <p:nvSpPr>
          <p:cNvPr id="286" name="Text Box 89"/>
          <p:cNvSpPr txBox="1">
            <a:spLocks noChangeArrowheads="1"/>
          </p:cNvSpPr>
          <p:nvPr/>
        </p:nvSpPr>
        <p:spPr bwMode="auto">
          <a:xfrm>
            <a:off x="1983904" y="4351876"/>
            <a:ext cx="369518" cy="22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100" b="1">
                <a:cs typeface="Arial" charset="0"/>
              </a:rPr>
              <a:t>r</a:t>
            </a:r>
            <a:r>
              <a:rPr lang="ru-RU" sz="1100" b="1" baseline="-25000">
                <a:cs typeface="Arial" charset="0"/>
              </a:rPr>
              <a:t>Д</a:t>
            </a:r>
            <a:endParaRPr lang="ru-RU">
              <a:cs typeface="Arial" charset="0"/>
            </a:endParaRPr>
          </a:p>
        </p:txBody>
      </p:sp>
      <p:pic>
        <p:nvPicPr>
          <p:cNvPr id="280" name="Picture 9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78" y="5857892"/>
            <a:ext cx="990600" cy="4304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58" name="Прямоугольник 357"/>
          <p:cNvSpPr/>
          <p:nvPr/>
        </p:nvSpPr>
        <p:spPr>
          <a:xfrm>
            <a:off x="1643042" y="285728"/>
            <a:ext cx="6000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charset="0"/>
                <a:cs typeface="Arial" charset="0"/>
              </a:rPr>
              <a:t>Измерение сопротивления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Заголовок 1"/>
          <p:cNvSpPr txBox="1">
            <a:spLocks/>
          </p:cNvSpPr>
          <p:nvPr/>
        </p:nvSpPr>
        <p:spPr>
          <a:xfrm>
            <a:off x="457200" y="142875"/>
            <a:ext cx="8229600" cy="78581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Измерение мощности</a:t>
            </a:r>
          </a:p>
        </p:txBody>
      </p:sp>
      <p:sp>
        <p:nvSpPr>
          <p:cNvPr id="140" name="TextBox 3"/>
          <p:cNvSpPr txBox="1">
            <a:spLocks noChangeArrowheads="1"/>
          </p:cNvSpPr>
          <p:nvPr/>
        </p:nvSpPr>
        <p:spPr bwMode="auto">
          <a:xfrm>
            <a:off x="1500188" y="1000125"/>
            <a:ext cx="6858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Метод амперметра и вольтметра в цепи постоянного тока</a:t>
            </a:r>
          </a:p>
        </p:txBody>
      </p:sp>
      <p:grpSp>
        <p:nvGrpSpPr>
          <p:cNvPr id="141" name="Group 3"/>
          <p:cNvGrpSpPr>
            <a:grpSpLocks/>
          </p:cNvGrpSpPr>
          <p:nvPr/>
        </p:nvGrpSpPr>
        <p:grpSpPr bwMode="auto">
          <a:xfrm>
            <a:off x="785813" y="1428750"/>
            <a:ext cx="2343150" cy="1584325"/>
            <a:chOff x="1275" y="4075"/>
            <a:chExt cx="3690" cy="2495"/>
          </a:xfrm>
        </p:grpSpPr>
        <p:sp>
          <p:nvSpPr>
            <p:cNvPr id="142" name="Rectangle 4"/>
            <p:cNvSpPr>
              <a:spLocks noChangeArrowheads="1"/>
            </p:cNvSpPr>
            <p:nvPr/>
          </p:nvSpPr>
          <p:spPr bwMode="auto">
            <a:xfrm>
              <a:off x="1275" y="4075"/>
              <a:ext cx="3510" cy="2495"/>
            </a:xfrm>
            <a:prstGeom prst="rect">
              <a:avLst/>
            </a:prstGeom>
            <a:solidFill>
              <a:srgbClr val="FDE9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143" name="Group 5"/>
            <p:cNvGrpSpPr>
              <a:grpSpLocks/>
            </p:cNvGrpSpPr>
            <p:nvPr/>
          </p:nvGrpSpPr>
          <p:grpSpPr bwMode="auto">
            <a:xfrm>
              <a:off x="1275" y="4075"/>
              <a:ext cx="3690" cy="2385"/>
              <a:chOff x="1275" y="4075"/>
              <a:chExt cx="3690" cy="2385"/>
            </a:xfrm>
          </p:grpSpPr>
          <p:cxnSp>
            <p:nvCxnSpPr>
              <p:cNvPr id="144" name="AutoShape 6"/>
              <p:cNvCxnSpPr>
                <a:cxnSpLocks noChangeShapeType="1"/>
              </p:cNvCxnSpPr>
              <p:nvPr/>
            </p:nvCxnSpPr>
            <p:spPr bwMode="auto">
              <a:xfrm>
                <a:off x="1675" y="6273"/>
                <a:ext cx="2624" cy="0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 type="oval" w="med" len="med"/>
                <a:tailEnd/>
              </a:ln>
            </p:spPr>
          </p:cxnSp>
          <p:cxnSp>
            <p:nvCxnSpPr>
              <p:cNvPr id="145" name="AutoShape 7"/>
              <p:cNvCxnSpPr>
                <a:cxnSpLocks noChangeShapeType="1"/>
              </p:cNvCxnSpPr>
              <p:nvPr/>
            </p:nvCxnSpPr>
            <p:spPr bwMode="auto">
              <a:xfrm>
                <a:off x="1675" y="4592"/>
                <a:ext cx="2624" cy="0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 type="oval" w="med" len="med"/>
                <a:tailEnd/>
              </a:ln>
            </p:spPr>
          </p:cxnSp>
          <p:cxnSp>
            <p:nvCxnSpPr>
              <p:cNvPr id="146" name="AutoShape 8"/>
              <p:cNvCxnSpPr>
                <a:cxnSpLocks noChangeShapeType="1"/>
              </p:cNvCxnSpPr>
              <p:nvPr/>
            </p:nvCxnSpPr>
            <p:spPr bwMode="auto">
              <a:xfrm>
                <a:off x="4302" y="4592"/>
                <a:ext cx="0" cy="1679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7" name="AutoShape 9"/>
              <p:cNvCxnSpPr>
                <a:cxnSpLocks noChangeShapeType="1"/>
              </p:cNvCxnSpPr>
              <p:nvPr/>
            </p:nvCxnSpPr>
            <p:spPr bwMode="auto">
              <a:xfrm>
                <a:off x="2620" y="4586"/>
                <a:ext cx="0" cy="1679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</p:spPr>
          </p:cxnSp>
          <p:grpSp>
            <p:nvGrpSpPr>
              <p:cNvPr id="148" name="Group 10"/>
              <p:cNvGrpSpPr>
                <a:grpSpLocks/>
              </p:cNvGrpSpPr>
              <p:nvPr/>
            </p:nvGrpSpPr>
            <p:grpSpPr bwMode="auto">
              <a:xfrm>
                <a:off x="3060" y="4273"/>
                <a:ext cx="826" cy="693"/>
                <a:chOff x="1590" y="804"/>
                <a:chExt cx="930" cy="780"/>
              </a:xfrm>
            </p:grpSpPr>
            <p:sp>
              <p:nvSpPr>
                <p:cNvPr id="159" name="Oval 11"/>
                <p:cNvSpPr>
                  <a:spLocks noChangeArrowheads="1"/>
                </p:cNvSpPr>
                <p:nvPr/>
              </p:nvSpPr>
              <p:spPr bwMode="auto">
                <a:xfrm>
                  <a:off x="1710" y="804"/>
                  <a:ext cx="679" cy="679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6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590" y="909"/>
                  <a:ext cx="930" cy="6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1400"/>
                    <a:t>   </a:t>
                  </a:r>
                  <a:r>
                    <a:rPr lang="ru-RU" sz="1400"/>
                    <a:t>А</a:t>
                  </a:r>
                  <a:endParaRPr lang="ru-RU"/>
                </a:p>
              </p:txBody>
            </p:sp>
          </p:grpSp>
          <p:grpSp>
            <p:nvGrpSpPr>
              <p:cNvPr id="149" name="Group 13"/>
              <p:cNvGrpSpPr>
                <a:grpSpLocks/>
              </p:cNvGrpSpPr>
              <p:nvPr/>
            </p:nvGrpSpPr>
            <p:grpSpPr bwMode="auto">
              <a:xfrm>
                <a:off x="2207" y="5142"/>
                <a:ext cx="826" cy="693"/>
                <a:chOff x="1590" y="804"/>
                <a:chExt cx="930" cy="780"/>
              </a:xfrm>
            </p:grpSpPr>
            <p:sp>
              <p:nvSpPr>
                <p:cNvPr id="157" name="Oval 14"/>
                <p:cNvSpPr>
                  <a:spLocks noChangeArrowheads="1"/>
                </p:cNvSpPr>
                <p:nvPr/>
              </p:nvSpPr>
              <p:spPr bwMode="auto">
                <a:xfrm>
                  <a:off x="1710" y="804"/>
                  <a:ext cx="679" cy="679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58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590" y="909"/>
                  <a:ext cx="930" cy="6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1400"/>
                    <a:t>   V</a:t>
                  </a:r>
                  <a:endParaRPr lang="ru-RU"/>
                </a:p>
              </p:txBody>
            </p:sp>
          </p:grpSp>
          <p:sp>
            <p:nvSpPr>
              <p:cNvPr id="150" name="Rectangle 16"/>
              <p:cNvSpPr>
                <a:spLocks noChangeArrowheads="1"/>
              </p:cNvSpPr>
              <p:nvPr/>
            </p:nvSpPr>
            <p:spPr bwMode="auto">
              <a:xfrm rot="16200000" flipH="1">
                <a:off x="3972" y="5296"/>
                <a:ext cx="643" cy="256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cxnSp>
            <p:nvCxnSpPr>
              <p:cNvPr id="151" name="AutoShape 17"/>
              <p:cNvCxnSpPr>
                <a:cxnSpLocks noChangeShapeType="1"/>
              </p:cNvCxnSpPr>
              <p:nvPr/>
            </p:nvCxnSpPr>
            <p:spPr bwMode="auto">
              <a:xfrm rot="16200000" flipH="1">
                <a:off x="3553" y="4731"/>
                <a:ext cx="0" cy="414"/>
              </a:xfrm>
              <a:prstGeom prst="straightConnector1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52" name="AutoShape 18"/>
              <p:cNvCxnSpPr>
                <a:cxnSpLocks noChangeShapeType="1"/>
              </p:cNvCxnSpPr>
              <p:nvPr/>
            </p:nvCxnSpPr>
            <p:spPr bwMode="auto">
              <a:xfrm>
                <a:off x="4072" y="5260"/>
                <a:ext cx="0" cy="414"/>
              </a:xfrm>
              <a:prstGeom prst="straightConnector1">
                <a:avLst/>
              </a:prstGeom>
              <a:noFill/>
              <a:ln w="15875">
                <a:solidFill>
                  <a:srgbClr val="0070C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53" name="AutoShape 19"/>
              <p:cNvCxnSpPr>
                <a:cxnSpLocks noChangeShapeType="1"/>
              </p:cNvCxnSpPr>
              <p:nvPr/>
            </p:nvCxnSpPr>
            <p:spPr bwMode="auto">
              <a:xfrm>
                <a:off x="1675" y="4975"/>
                <a:ext cx="0" cy="964"/>
              </a:xfrm>
              <a:prstGeom prst="straightConnector1">
                <a:avLst/>
              </a:prstGeom>
              <a:noFill/>
              <a:ln w="19050">
                <a:solidFill>
                  <a:srgbClr val="548DD4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54" name="Text Box 20"/>
              <p:cNvSpPr txBox="1">
                <a:spLocks noChangeArrowheads="1"/>
              </p:cNvSpPr>
              <p:nvPr/>
            </p:nvSpPr>
            <p:spPr bwMode="auto">
              <a:xfrm>
                <a:off x="1275" y="4483"/>
                <a:ext cx="400" cy="19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1400" b="1"/>
                  <a:t>+</a:t>
                </a:r>
              </a:p>
              <a:p>
                <a:pPr>
                  <a:spcAft>
                    <a:spcPts val="1000"/>
                  </a:spcAft>
                </a:pPr>
                <a:endParaRPr lang="en-US" sz="1400" b="1"/>
              </a:p>
              <a:p>
                <a:r>
                  <a:rPr lang="en-US" sz="1400" b="1"/>
                  <a:t>U</a:t>
                </a:r>
              </a:p>
              <a:p>
                <a:endParaRPr lang="en-US" sz="1400" b="1"/>
              </a:p>
              <a:p>
                <a:r>
                  <a:rPr lang="en-US" sz="1400" b="1"/>
                  <a:t>-</a:t>
                </a:r>
                <a:endParaRPr lang="ru-RU"/>
              </a:p>
            </p:txBody>
          </p:sp>
          <p:sp>
            <p:nvSpPr>
              <p:cNvPr id="155" name="Text Box 21"/>
              <p:cNvSpPr txBox="1">
                <a:spLocks noChangeArrowheads="1"/>
              </p:cNvSpPr>
              <p:nvPr/>
            </p:nvSpPr>
            <p:spPr bwMode="auto">
              <a:xfrm>
                <a:off x="2714" y="4966"/>
                <a:ext cx="2251" cy="1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1200" b="1"/>
                  <a:t>         UA</a:t>
                </a:r>
                <a:r>
                  <a:rPr lang="en-US" sz="1200" b="1" baseline="-25000"/>
                  <a:t>           </a:t>
                </a:r>
              </a:p>
              <a:p>
                <a:pPr>
                  <a:spcAft>
                    <a:spcPts val="1000"/>
                  </a:spcAft>
                </a:pPr>
                <a:r>
                  <a:rPr lang="en-US" sz="1200" b="1" baseline="-25000"/>
                  <a:t> </a:t>
                </a:r>
                <a:r>
                  <a:rPr lang="en-US" sz="1200" b="1"/>
                  <a:t> r</a:t>
                </a:r>
                <a:r>
                  <a:rPr lang="en-US" sz="1200" b="1" baseline="-25000"/>
                  <a:t>V              </a:t>
                </a:r>
                <a:r>
                  <a:rPr lang="en-US" sz="1200" b="1"/>
                  <a:t>U</a:t>
                </a:r>
                <a:r>
                  <a:rPr lang="ru-RU" sz="1200" b="1" baseline="-25000"/>
                  <a:t>Н</a:t>
                </a:r>
                <a:r>
                  <a:rPr lang="en-US" sz="1200" b="1" baseline="-25000"/>
                  <a:t>          </a:t>
                </a:r>
                <a:r>
                  <a:rPr lang="en-US" sz="1200" b="1"/>
                  <a:t>r</a:t>
                </a:r>
                <a:r>
                  <a:rPr lang="ru-RU" sz="1200" b="1" baseline="-25000"/>
                  <a:t>Н</a:t>
                </a:r>
                <a:endParaRPr lang="ru-RU"/>
              </a:p>
            </p:txBody>
          </p:sp>
          <p:sp>
            <p:nvSpPr>
              <p:cNvPr id="156" name="Text Box 22"/>
              <p:cNvSpPr txBox="1">
                <a:spLocks noChangeArrowheads="1"/>
              </p:cNvSpPr>
              <p:nvPr/>
            </p:nvSpPr>
            <p:spPr bwMode="auto">
              <a:xfrm>
                <a:off x="2927" y="4075"/>
                <a:ext cx="653" cy="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1200" b="1"/>
                  <a:t>r</a:t>
                </a:r>
                <a:r>
                  <a:rPr lang="en-US" sz="1200" b="1" baseline="-25000"/>
                  <a:t>A</a:t>
                </a:r>
                <a:endParaRPr lang="ru-RU"/>
              </a:p>
            </p:txBody>
          </p:sp>
        </p:grpSp>
      </p:grpSp>
      <p:grpSp>
        <p:nvGrpSpPr>
          <p:cNvPr id="161" name="Group 23"/>
          <p:cNvGrpSpPr>
            <a:grpSpLocks/>
          </p:cNvGrpSpPr>
          <p:nvPr/>
        </p:nvGrpSpPr>
        <p:grpSpPr bwMode="auto">
          <a:xfrm>
            <a:off x="5486400" y="1357313"/>
            <a:ext cx="2514600" cy="1630362"/>
            <a:chOff x="720" y="585"/>
            <a:chExt cx="3960" cy="2568"/>
          </a:xfrm>
        </p:grpSpPr>
        <p:sp>
          <p:nvSpPr>
            <p:cNvPr id="162" name="Rectangle 24"/>
            <p:cNvSpPr>
              <a:spLocks noChangeArrowheads="1"/>
            </p:cNvSpPr>
            <p:nvPr/>
          </p:nvSpPr>
          <p:spPr bwMode="auto">
            <a:xfrm>
              <a:off x="720" y="660"/>
              <a:ext cx="3855" cy="2493"/>
            </a:xfrm>
            <a:prstGeom prst="rect">
              <a:avLst/>
            </a:prstGeom>
            <a:solidFill>
              <a:srgbClr val="FDE9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cxnSp>
          <p:nvCxnSpPr>
            <p:cNvPr id="163" name="AutoShape 25"/>
            <p:cNvCxnSpPr>
              <a:cxnSpLocks noChangeShapeType="1"/>
            </p:cNvCxnSpPr>
            <p:nvPr/>
          </p:nvCxnSpPr>
          <p:spPr bwMode="auto">
            <a:xfrm>
              <a:off x="1150" y="2951"/>
              <a:ext cx="2827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oval" w="med" len="med"/>
              <a:tailEnd/>
            </a:ln>
          </p:spPr>
        </p:cxnSp>
        <p:cxnSp>
          <p:nvCxnSpPr>
            <p:cNvPr id="164" name="AutoShape 26"/>
            <p:cNvCxnSpPr>
              <a:cxnSpLocks noChangeShapeType="1"/>
            </p:cNvCxnSpPr>
            <p:nvPr/>
          </p:nvCxnSpPr>
          <p:spPr bwMode="auto">
            <a:xfrm>
              <a:off x="1150" y="1142"/>
              <a:ext cx="2827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oval" w="med" len="med"/>
              <a:tailEnd/>
            </a:ln>
          </p:spPr>
        </p:cxnSp>
        <p:cxnSp>
          <p:nvCxnSpPr>
            <p:cNvPr id="165" name="AutoShape 27"/>
            <p:cNvCxnSpPr>
              <a:cxnSpLocks noChangeShapeType="1"/>
            </p:cNvCxnSpPr>
            <p:nvPr/>
          </p:nvCxnSpPr>
          <p:spPr bwMode="auto">
            <a:xfrm>
              <a:off x="3980" y="1142"/>
              <a:ext cx="0" cy="1807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6" name="AutoShape 28"/>
            <p:cNvCxnSpPr>
              <a:cxnSpLocks noChangeShapeType="1"/>
            </p:cNvCxnSpPr>
            <p:nvPr/>
          </p:nvCxnSpPr>
          <p:spPr bwMode="auto">
            <a:xfrm>
              <a:off x="2958" y="1135"/>
              <a:ext cx="0" cy="1808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oval" w="med" len="med"/>
              <a:tailEnd type="oval" w="med" len="med"/>
            </a:ln>
          </p:spPr>
        </p:cxnSp>
        <p:grpSp>
          <p:nvGrpSpPr>
            <p:cNvPr id="167" name="Group 29"/>
            <p:cNvGrpSpPr>
              <a:grpSpLocks/>
            </p:cNvGrpSpPr>
            <p:nvPr/>
          </p:nvGrpSpPr>
          <p:grpSpPr bwMode="auto">
            <a:xfrm>
              <a:off x="1552" y="794"/>
              <a:ext cx="890" cy="746"/>
              <a:chOff x="1590" y="804"/>
              <a:chExt cx="930" cy="780"/>
            </a:xfrm>
          </p:grpSpPr>
          <p:sp>
            <p:nvSpPr>
              <p:cNvPr id="179" name="Oval 30"/>
              <p:cNvSpPr>
                <a:spLocks noChangeArrowheads="1"/>
              </p:cNvSpPr>
              <p:nvPr/>
            </p:nvSpPr>
            <p:spPr bwMode="auto">
              <a:xfrm>
                <a:off x="1710" y="804"/>
                <a:ext cx="679" cy="679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0" name="Text Box 31"/>
              <p:cNvSpPr txBox="1">
                <a:spLocks noChangeArrowheads="1"/>
              </p:cNvSpPr>
              <p:nvPr/>
            </p:nvSpPr>
            <p:spPr bwMode="auto">
              <a:xfrm>
                <a:off x="1590" y="909"/>
                <a:ext cx="930" cy="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1400"/>
                  <a:t>   </a:t>
                </a:r>
                <a:r>
                  <a:rPr lang="ru-RU" sz="1400"/>
                  <a:t>А</a:t>
                </a:r>
                <a:endParaRPr lang="ru-RU"/>
              </a:p>
            </p:txBody>
          </p:sp>
        </p:grpSp>
        <p:grpSp>
          <p:nvGrpSpPr>
            <p:cNvPr id="168" name="Group 32"/>
            <p:cNvGrpSpPr>
              <a:grpSpLocks/>
            </p:cNvGrpSpPr>
            <p:nvPr/>
          </p:nvGrpSpPr>
          <p:grpSpPr bwMode="auto">
            <a:xfrm>
              <a:off x="2513" y="1734"/>
              <a:ext cx="890" cy="746"/>
              <a:chOff x="1590" y="804"/>
              <a:chExt cx="930" cy="780"/>
            </a:xfrm>
          </p:grpSpPr>
          <p:sp>
            <p:nvSpPr>
              <p:cNvPr id="177" name="Oval 33"/>
              <p:cNvSpPr>
                <a:spLocks noChangeArrowheads="1"/>
              </p:cNvSpPr>
              <p:nvPr/>
            </p:nvSpPr>
            <p:spPr bwMode="auto">
              <a:xfrm>
                <a:off x="1710" y="804"/>
                <a:ext cx="679" cy="679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78" name="Text Box 34"/>
              <p:cNvSpPr txBox="1">
                <a:spLocks noChangeArrowheads="1"/>
              </p:cNvSpPr>
              <p:nvPr/>
            </p:nvSpPr>
            <p:spPr bwMode="auto">
              <a:xfrm>
                <a:off x="1590" y="909"/>
                <a:ext cx="930" cy="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1400"/>
                  <a:t>   V</a:t>
                </a:r>
                <a:endParaRPr lang="ru-RU"/>
              </a:p>
            </p:txBody>
          </p:sp>
        </p:grpSp>
        <p:sp>
          <p:nvSpPr>
            <p:cNvPr id="169" name="Rectangle 35"/>
            <p:cNvSpPr>
              <a:spLocks noChangeArrowheads="1"/>
            </p:cNvSpPr>
            <p:nvPr/>
          </p:nvSpPr>
          <p:spPr bwMode="auto">
            <a:xfrm rot="16200000" flipH="1">
              <a:off x="3626" y="1898"/>
              <a:ext cx="692" cy="27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cxnSp>
          <p:nvCxnSpPr>
            <p:cNvPr id="170" name="AutoShape 36"/>
            <p:cNvCxnSpPr>
              <a:cxnSpLocks noChangeShapeType="1"/>
            </p:cNvCxnSpPr>
            <p:nvPr/>
          </p:nvCxnSpPr>
          <p:spPr bwMode="auto">
            <a:xfrm>
              <a:off x="1150" y="1444"/>
              <a:ext cx="632" cy="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71" name="AutoShape 37"/>
            <p:cNvCxnSpPr>
              <a:cxnSpLocks noChangeShapeType="1"/>
            </p:cNvCxnSpPr>
            <p:nvPr/>
          </p:nvCxnSpPr>
          <p:spPr bwMode="auto">
            <a:xfrm>
              <a:off x="3173" y="1245"/>
              <a:ext cx="0" cy="446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72" name="AutoShape 38"/>
            <p:cNvCxnSpPr>
              <a:cxnSpLocks noChangeShapeType="1"/>
            </p:cNvCxnSpPr>
            <p:nvPr/>
          </p:nvCxnSpPr>
          <p:spPr bwMode="auto">
            <a:xfrm>
              <a:off x="4192" y="1245"/>
              <a:ext cx="0" cy="446"/>
            </a:xfrm>
            <a:prstGeom prst="straightConnector1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73" name="AutoShape 39"/>
            <p:cNvCxnSpPr>
              <a:cxnSpLocks noChangeShapeType="1"/>
            </p:cNvCxnSpPr>
            <p:nvPr/>
          </p:nvCxnSpPr>
          <p:spPr bwMode="auto">
            <a:xfrm>
              <a:off x="1150" y="1554"/>
              <a:ext cx="0" cy="1039"/>
            </a:xfrm>
            <a:prstGeom prst="straightConnector1">
              <a:avLst/>
            </a:prstGeom>
            <a:noFill/>
            <a:ln w="19050">
              <a:solidFill>
                <a:srgbClr val="548DD4"/>
              </a:solidFill>
              <a:round/>
              <a:headEnd/>
              <a:tailEnd type="triangle" w="med" len="med"/>
            </a:ln>
          </p:spPr>
        </p:cxnSp>
        <p:sp>
          <p:nvSpPr>
            <p:cNvPr id="174" name="Text Box 40"/>
            <p:cNvSpPr txBox="1">
              <a:spLocks noChangeArrowheads="1"/>
            </p:cNvSpPr>
            <p:nvPr/>
          </p:nvSpPr>
          <p:spPr bwMode="auto">
            <a:xfrm>
              <a:off x="720" y="1024"/>
              <a:ext cx="430" cy="2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1400" b="1"/>
                <a:t>+</a:t>
              </a:r>
            </a:p>
            <a:p>
              <a:pPr>
                <a:spcAft>
                  <a:spcPts val="1000"/>
                </a:spcAft>
              </a:pPr>
              <a:endParaRPr lang="en-US" sz="1400" b="1"/>
            </a:p>
            <a:p>
              <a:r>
                <a:rPr lang="en-US" sz="1400" b="1"/>
                <a:t>U</a:t>
              </a:r>
            </a:p>
            <a:p>
              <a:endParaRPr lang="en-US" sz="1400" b="1"/>
            </a:p>
            <a:p>
              <a:r>
                <a:rPr lang="en-US" sz="1400" b="1"/>
                <a:t>-</a:t>
              </a:r>
              <a:endParaRPr lang="ru-RU"/>
            </a:p>
          </p:txBody>
        </p:sp>
        <p:sp>
          <p:nvSpPr>
            <p:cNvPr id="175" name="Text Box 41"/>
            <p:cNvSpPr txBox="1">
              <a:spLocks noChangeArrowheads="1"/>
            </p:cNvSpPr>
            <p:nvPr/>
          </p:nvSpPr>
          <p:spPr bwMode="auto">
            <a:xfrm>
              <a:off x="1251" y="1386"/>
              <a:ext cx="3429" cy="1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1200" b="1"/>
                <a:t>I                            I</a:t>
              </a:r>
              <a:r>
                <a:rPr lang="en-US" sz="1200" b="1" baseline="-25000"/>
                <a:t>V                   </a:t>
              </a:r>
              <a:r>
                <a:rPr lang="en-US" sz="1200" b="1"/>
                <a:t>I</a:t>
              </a:r>
              <a:r>
                <a:rPr lang="ru-RU" sz="1200" b="1" baseline="-25000"/>
                <a:t>Н</a:t>
              </a:r>
              <a:endParaRPr lang="en-US" sz="1200" b="1" baseline="-25000"/>
            </a:p>
            <a:p>
              <a:pPr>
                <a:spcAft>
                  <a:spcPts val="1000"/>
                </a:spcAft>
              </a:pPr>
              <a:r>
                <a:rPr lang="en-US" sz="1200" b="1" baseline="-25000"/>
                <a:t> </a:t>
              </a:r>
              <a:r>
                <a:rPr lang="en-US" sz="1200" b="1"/>
                <a:t>              r</a:t>
              </a:r>
              <a:r>
                <a:rPr lang="en-US" sz="1200" b="1" baseline="-25000"/>
                <a:t>V                                       </a:t>
              </a:r>
              <a:r>
                <a:rPr lang="en-US" sz="1200" b="1"/>
                <a:t>r</a:t>
              </a:r>
              <a:r>
                <a:rPr lang="ru-RU" sz="1200" b="1" baseline="-25000"/>
                <a:t>Н</a:t>
              </a:r>
              <a:endParaRPr lang="ru-RU"/>
            </a:p>
          </p:txBody>
        </p:sp>
        <p:sp>
          <p:nvSpPr>
            <p:cNvPr id="176" name="Text Box 42"/>
            <p:cNvSpPr txBox="1">
              <a:spLocks noChangeArrowheads="1"/>
            </p:cNvSpPr>
            <p:nvPr/>
          </p:nvSpPr>
          <p:spPr bwMode="auto">
            <a:xfrm>
              <a:off x="2097" y="585"/>
              <a:ext cx="703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1200" b="1"/>
                <a:t>r</a:t>
              </a:r>
              <a:r>
                <a:rPr lang="en-US" sz="1200" b="1" baseline="-25000"/>
                <a:t>A</a:t>
              </a:r>
              <a:endParaRPr lang="ru-RU"/>
            </a:p>
          </p:txBody>
        </p:sp>
      </p:grpSp>
      <p:sp>
        <p:nvSpPr>
          <p:cNvPr id="181" name="Text Box 43"/>
          <p:cNvSpPr txBox="1">
            <a:spLocks noChangeArrowheads="1"/>
          </p:cNvSpPr>
          <p:nvPr/>
        </p:nvSpPr>
        <p:spPr bwMode="auto">
          <a:xfrm>
            <a:off x="3500438" y="2214563"/>
            <a:ext cx="1636712" cy="428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rgbClr val="C0504D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n-US" sz="2000" b="1" dirty="0">
                <a:latin typeface="Arial" pitchFamily="34" charset="0"/>
              </a:rPr>
              <a:t>P = U∙ I</a:t>
            </a:r>
            <a:endParaRPr lang="ru-RU" sz="2000" dirty="0">
              <a:latin typeface="Arial" pitchFamily="34" charset="0"/>
            </a:endParaRPr>
          </a:p>
        </p:txBody>
      </p:sp>
      <p:sp>
        <p:nvSpPr>
          <p:cNvPr id="182" name="Text Box 44"/>
          <p:cNvSpPr txBox="1">
            <a:spLocks noChangeArrowheads="1"/>
          </p:cNvSpPr>
          <p:nvPr/>
        </p:nvSpPr>
        <p:spPr bwMode="auto">
          <a:xfrm>
            <a:off x="500063" y="3143250"/>
            <a:ext cx="3929062" cy="571500"/>
          </a:xfrm>
          <a:prstGeom prst="rect">
            <a:avLst/>
          </a:prstGeom>
          <a:solidFill>
            <a:srgbClr val="DAEEF3"/>
          </a:solidFill>
          <a:ln w="15875">
            <a:solidFill>
              <a:srgbClr val="C0504D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b="1" dirty="0"/>
              <a:t>             при     </a:t>
            </a:r>
            <a:r>
              <a:rPr lang="en-US" sz="1400" b="1" dirty="0"/>
              <a:t>r </a:t>
            </a:r>
            <a:r>
              <a:rPr lang="ru-RU" sz="1400" b="1" baseline="-25000" dirty="0"/>
              <a:t>Н</a:t>
            </a:r>
            <a:r>
              <a:rPr lang="en-US" sz="1400" b="1" dirty="0"/>
              <a:t> &lt;&lt;  </a:t>
            </a:r>
            <a:r>
              <a:rPr lang="en-US" sz="1400" b="1" dirty="0" err="1"/>
              <a:t>r</a:t>
            </a:r>
            <a:r>
              <a:rPr lang="en-US" sz="1400" b="1" baseline="-25000" dirty="0" err="1"/>
              <a:t>V</a:t>
            </a:r>
            <a:endParaRPr lang="ru-RU" sz="1400" b="1" baseline="-25000" dirty="0"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err="1">
                <a:latin typeface="Arial" pitchFamily="34" charset="0"/>
                <a:cs typeface="Arial" pitchFamily="34" charset="0"/>
              </a:rPr>
              <a:t>r</a:t>
            </a:r>
            <a:r>
              <a:rPr lang="en-US" sz="1400" b="1" baseline="-25000" dirty="0" err="1">
                <a:latin typeface="Arial" pitchFamily="34" charset="0"/>
                <a:cs typeface="Arial" pitchFamily="34" charset="0"/>
              </a:rPr>
              <a:t>V</a:t>
            </a:r>
            <a:r>
              <a:rPr lang="ru-RU" sz="1400" b="1" baseline="-25000" dirty="0">
                <a:latin typeface="Arial" pitchFamily="34" charset="0"/>
                <a:cs typeface="Arial" pitchFamily="34" charset="0"/>
              </a:rPr>
              <a:t>  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-внутреннее сопротивление вольтметра</a:t>
            </a:r>
          </a:p>
        </p:txBody>
      </p:sp>
      <p:sp>
        <p:nvSpPr>
          <p:cNvPr id="183" name="Text Box 45"/>
          <p:cNvSpPr txBox="1">
            <a:spLocks noChangeArrowheads="1"/>
          </p:cNvSpPr>
          <p:nvPr/>
        </p:nvSpPr>
        <p:spPr bwMode="auto">
          <a:xfrm>
            <a:off x="4857750" y="3143250"/>
            <a:ext cx="4000500" cy="571500"/>
          </a:xfrm>
          <a:prstGeom prst="rect">
            <a:avLst/>
          </a:prstGeom>
          <a:solidFill>
            <a:srgbClr val="DAEEF3"/>
          </a:solidFill>
          <a:ln w="15875">
            <a:solidFill>
              <a:srgbClr val="C0504D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b="1" dirty="0"/>
              <a:t>                при     </a:t>
            </a:r>
            <a:r>
              <a:rPr lang="en-US" sz="1400" b="1" dirty="0"/>
              <a:t>r </a:t>
            </a:r>
            <a:r>
              <a:rPr lang="ru-RU" sz="1400" b="1" baseline="-25000" dirty="0"/>
              <a:t>Н</a:t>
            </a:r>
            <a:r>
              <a:rPr lang="en-US" sz="1400" b="1" dirty="0"/>
              <a:t> &gt;&gt;  </a:t>
            </a:r>
            <a:r>
              <a:rPr lang="en-US" sz="1400" b="1" dirty="0" err="1"/>
              <a:t>r</a:t>
            </a:r>
            <a:r>
              <a:rPr lang="en-US" sz="1400" b="1" baseline="-25000" dirty="0" err="1"/>
              <a:t>A</a:t>
            </a:r>
            <a:endParaRPr lang="ru-RU" sz="1400" b="1" baseline="-25000" dirty="0"/>
          </a:p>
          <a:p>
            <a:r>
              <a:rPr lang="en-US" sz="1400" b="1" dirty="0"/>
              <a:t>r</a:t>
            </a:r>
            <a:r>
              <a:rPr lang="ru-RU" sz="1400" b="1" baseline="-25000" dirty="0"/>
              <a:t>А   </a:t>
            </a:r>
            <a:r>
              <a:rPr lang="ru-RU" sz="1400" dirty="0"/>
              <a:t>-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внутреннее сопротивление амперметра </a:t>
            </a:r>
          </a:p>
          <a:p>
            <a:pPr>
              <a:spcAft>
                <a:spcPts val="1000"/>
              </a:spcAft>
            </a:pPr>
            <a:endParaRPr lang="ru-RU" dirty="0"/>
          </a:p>
        </p:txBody>
      </p:sp>
      <p:grpSp>
        <p:nvGrpSpPr>
          <p:cNvPr id="184" name="Group 3"/>
          <p:cNvGrpSpPr>
            <a:grpSpLocks/>
          </p:cNvGrpSpPr>
          <p:nvPr/>
        </p:nvGrpSpPr>
        <p:grpSpPr bwMode="auto">
          <a:xfrm>
            <a:off x="785813" y="4357688"/>
            <a:ext cx="2343150" cy="1639887"/>
            <a:chOff x="6103" y="5150"/>
            <a:chExt cx="3690" cy="2583"/>
          </a:xfrm>
        </p:grpSpPr>
        <p:sp>
          <p:nvSpPr>
            <p:cNvPr id="185" name="Rectangle 4"/>
            <p:cNvSpPr>
              <a:spLocks noChangeArrowheads="1"/>
            </p:cNvSpPr>
            <p:nvPr/>
          </p:nvSpPr>
          <p:spPr bwMode="auto">
            <a:xfrm>
              <a:off x="6103" y="5150"/>
              <a:ext cx="3690" cy="2495"/>
            </a:xfrm>
            <a:prstGeom prst="rect">
              <a:avLst/>
            </a:prstGeom>
            <a:solidFill>
              <a:srgbClr val="FDE9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cxnSp>
          <p:nvCxnSpPr>
            <p:cNvPr id="186" name="AutoShape 5"/>
            <p:cNvCxnSpPr>
              <a:cxnSpLocks noChangeShapeType="1"/>
            </p:cNvCxnSpPr>
            <p:nvPr/>
          </p:nvCxnSpPr>
          <p:spPr bwMode="auto">
            <a:xfrm flipV="1">
              <a:off x="7418" y="5253"/>
              <a:ext cx="0" cy="599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7" name="AutoShape 6"/>
            <p:cNvCxnSpPr>
              <a:cxnSpLocks noChangeShapeType="1"/>
            </p:cNvCxnSpPr>
            <p:nvPr/>
          </p:nvCxnSpPr>
          <p:spPr bwMode="auto">
            <a:xfrm>
              <a:off x="6503" y="7546"/>
              <a:ext cx="2624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oval" w="med" len="med"/>
              <a:tailEnd/>
            </a:ln>
          </p:spPr>
        </p:cxnSp>
        <p:cxnSp>
          <p:nvCxnSpPr>
            <p:cNvPr id="188" name="AutoShape 7"/>
            <p:cNvCxnSpPr>
              <a:cxnSpLocks noChangeShapeType="1"/>
            </p:cNvCxnSpPr>
            <p:nvPr/>
          </p:nvCxnSpPr>
          <p:spPr bwMode="auto">
            <a:xfrm>
              <a:off x="6503" y="5865"/>
              <a:ext cx="2624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oval" w="med" len="med"/>
              <a:tailEnd/>
            </a:ln>
          </p:spPr>
        </p:cxnSp>
        <p:cxnSp>
          <p:nvCxnSpPr>
            <p:cNvPr id="189" name="AutoShape 8"/>
            <p:cNvCxnSpPr>
              <a:cxnSpLocks noChangeShapeType="1"/>
            </p:cNvCxnSpPr>
            <p:nvPr/>
          </p:nvCxnSpPr>
          <p:spPr bwMode="auto">
            <a:xfrm>
              <a:off x="9130" y="5865"/>
              <a:ext cx="0" cy="1679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0" name="AutoShape 9"/>
            <p:cNvCxnSpPr>
              <a:cxnSpLocks noChangeShapeType="1"/>
            </p:cNvCxnSpPr>
            <p:nvPr/>
          </p:nvCxnSpPr>
          <p:spPr bwMode="auto">
            <a:xfrm>
              <a:off x="7448" y="5859"/>
              <a:ext cx="0" cy="1679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oval" w="med" len="med"/>
              <a:tailEnd type="oval" w="med" len="med"/>
            </a:ln>
          </p:spPr>
        </p:cxnSp>
        <p:grpSp>
          <p:nvGrpSpPr>
            <p:cNvPr id="191" name="Group 10"/>
            <p:cNvGrpSpPr>
              <a:grpSpLocks/>
            </p:cNvGrpSpPr>
            <p:nvPr/>
          </p:nvGrpSpPr>
          <p:grpSpPr bwMode="auto">
            <a:xfrm>
              <a:off x="7018" y="5546"/>
              <a:ext cx="826" cy="693"/>
              <a:chOff x="1590" y="804"/>
              <a:chExt cx="930" cy="780"/>
            </a:xfrm>
          </p:grpSpPr>
          <p:sp>
            <p:nvSpPr>
              <p:cNvPr id="204" name="Oval 11"/>
              <p:cNvSpPr>
                <a:spLocks noChangeArrowheads="1"/>
              </p:cNvSpPr>
              <p:nvPr/>
            </p:nvSpPr>
            <p:spPr bwMode="auto">
              <a:xfrm>
                <a:off x="1710" y="804"/>
                <a:ext cx="679" cy="679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05" name="Text Box 12"/>
              <p:cNvSpPr txBox="1">
                <a:spLocks noChangeArrowheads="1"/>
              </p:cNvSpPr>
              <p:nvPr/>
            </p:nvSpPr>
            <p:spPr bwMode="auto">
              <a:xfrm>
                <a:off x="1590" y="909"/>
                <a:ext cx="930" cy="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1400">
                    <a:cs typeface="Arial" charset="0"/>
                  </a:rPr>
                  <a:t>  W</a:t>
                </a:r>
                <a:endParaRPr lang="ru-RU">
                  <a:cs typeface="Arial" charset="0"/>
                </a:endParaRPr>
              </a:p>
            </p:txBody>
          </p:sp>
        </p:grpSp>
        <p:sp>
          <p:nvSpPr>
            <p:cNvPr id="192" name="Rectangle 13"/>
            <p:cNvSpPr>
              <a:spLocks noChangeArrowheads="1"/>
            </p:cNvSpPr>
            <p:nvPr/>
          </p:nvSpPr>
          <p:spPr bwMode="auto">
            <a:xfrm rot="16200000" flipH="1">
              <a:off x="8800" y="6569"/>
              <a:ext cx="643" cy="25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cxnSp>
          <p:nvCxnSpPr>
            <p:cNvPr id="193" name="AutoShape 14"/>
            <p:cNvCxnSpPr>
              <a:cxnSpLocks noChangeShapeType="1"/>
            </p:cNvCxnSpPr>
            <p:nvPr/>
          </p:nvCxnSpPr>
          <p:spPr bwMode="auto">
            <a:xfrm flipH="1">
              <a:off x="7557" y="6712"/>
              <a:ext cx="0" cy="414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94" name="AutoShape 15"/>
            <p:cNvCxnSpPr>
              <a:cxnSpLocks noChangeShapeType="1"/>
            </p:cNvCxnSpPr>
            <p:nvPr/>
          </p:nvCxnSpPr>
          <p:spPr bwMode="auto">
            <a:xfrm>
              <a:off x="9290" y="5914"/>
              <a:ext cx="0" cy="414"/>
            </a:xfrm>
            <a:prstGeom prst="straightConnector1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95" name="AutoShape 16"/>
            <p:cNvCxnSpPr>
              <a:cxnSpLocks noChangeShapeType="1"/>
            </p:cNvCxnSpPr>
            <p:nvPr/>
          </p:nvCxnSpPr>
          <p:spPr bwMode="auto">
            <a:xfrm>
              <a:off x="6503" y="6248"/>
              <a:ext cx="0" cy="964"/>
            </a:xfrm>
            <a:prstGeom prst="straightConnector1">
              <a:avLst/>
            </a:prstGeom>
            <a:noFill/>
            <a:ln w="19050">
              <a:solidFill>
                <a:srgbClr val="548DD4"/>
              </a:solidFill>
              <a:round/>
              <a:headEnd/>
              <a:tailEnd type="triangle" w="med" len="med"/>
            </a:ln>
          </p:spPr>
        </p:cxnSp>
        <p:sp>
          <p:nvSpPr>
            <p:cNvPr id="196" name="Text Box 17"/>
            <p:cNvSpPr txBox="1">
              <a:spLocks noChangeArrowheads="1"/>
            </p:cNvSpPr>
            <p:nvPr/>
          </p:nvSpPr>
          <p:spPr bwMode="auto">
            <a:xfrm>
              <a:off x="6103" y="5756"/>
              <a:ext cx="400" cy="1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1400" b="1">
                  <a:cs typeface="Arial" charset="0"/>
                </a:rPr>
                <a:t>+</a:t>
              </a:r>
            </a:p>
            <a:p>
              <a:pPr>
                <a:spcAft>
                  <a:spcPts val="1000"/>
                </a:spcAft>
              </a:pPr>
              <a:endParaRPr lang="en-US" sz="1400" b="1">
                <a:cs typeface="Arial" charset="0"/>
              </a:endParaRPr>
            </a:p>
            <a:p>
              <a:r>
                <a:rPr lang="en-US" sz="1400" b="1">
                  <a:cs typeface="Arial" charset="0"/>
                </a:rPr>
                <a:t>U</a:t>
              </a:r>
            </a:p>
            <a:p>
              <a:endParaRPr lang="en-US" sz="1400" b="1">
                <a:cs typeface="Arial" charset="0"/>
              </a:endParaRPr>
            </a:p>
            <a:p>
              <a:r>
                <a:rPr lang="en-US" sz="1400" b="1">
                  <a:cs typeface="Arial" charset="0"/>
                </a:rPr>
                <a:t>-</a:t>
              </a:r>
              <a:endParaRPr lang="ru-RU">
                <a:cs typeface="Arial" charset="0"/>
              </a:endParaRPr>
            </a:p>
          </p:txBody>
        </p:sp>
        <p:sp>
          <p:nvSpPr>
            <p:cNvPr id="197" name="Text Box 18"/>
            <p:cNvSpPr txBox="1">
              <a:spLocks noChangeArrowheads="1"/>
            </p:cNvSpPr>
            <p:nvPr/>
          </p:nvSpPr>
          <p:spPr bwMode="auto">
            <a:xfrm>
              <a:off x="7290" y="5458"/>
              <a:ext cx="2503" cy="1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cs typeface="Arial" charset="0"/>
                </a:rPr>
                <a:t>        I</a:t>
              </a:r>
              <a:r>
                <a:rPr lang="en-US" sz="1200" b="1" baseline="-25000">
                  <a:cs typeface="Arial" charset="0"/>
                </a:rPr>
                <a:t>m</a:t>
              </a:r>
            </a:p>
            <a:p>
              <a:r>
                <a:rPr lang="ru-RU" sz="1200" b="1">
                  <a:cs typeface="Arial" charset="0"/>
                </a:rPr>
                <a:t>                             </a:t>
              </a:r>
              <a:r>
                <a:rPr lang="en-US" sz="1200" b="1">
                  <a:cs typeface="Arial" charset="0"/>
                </a:rPr>
                <a:t>I</a:t>
              </a:r>
              <a:r>
                <a:rPr lang="en-US" sz="1200" b="1" baseline="-25000">
                  <a:cs typeface="Arial" charset="0"/>
                </a:rPr>
                <a:t>m</a:t>
              </a:r>
              <a:endParaRPr lang="ru-RU" sz="1200" b="1">
                <a:cs typeface="Arial" charset="0"/>
              </a:endParaRPr>
            </a:p>
            <a:p>
              <a:r>
                <a:rPr lang="ru-RU" sz="1200" b="1">
                  <a:cs typeface="Arial" charset="0"/>
                </a:rPr>
                <a:t>  </a:t>
              </a:r>
              <a:r>
                <a:rPr lang="en-US" sz="1200" b="1">
                  <a:cs typeface="Arial" charset="0"/>
                </a:rPr>
                <a:t>U</a:t>
              </a:r>
              <a:r>
                <a:rPr lang="en-US" sz="1200" b="1" baseline="-25000">
                  <a:cs typeface="Arial" charset="0"/>
                </a:rPr>
                <a:t>m </a:t>
              </a:r>
              <a:r>
                <a:rPr lang="en-US" sz="1200" b="1">
                  <a:cs typeface="Arial" charset="0"/>
                </a:rPr>
                <a:t> </a:t>
              </a:r>
              <a:r>
                <a:rPr lang="en-US" sz="1200" b="1" baseline="-25000">
                  <a:cs typeface="Arial" charset="0"/>
                </a:rPr>
                <a:t>                                          </a:t>
              </a:r>
              <a:r>
                <a:rPr lang="ru-RU" sz="1200" b="1" baseline="-25000">
                  <a:cs typeface="Arial" charset="0"/>
                </a:rPr>
                <a:t> </a:t>
              </a:r>
              <a:endParaRPr lang="en-US" sz="1200" b="1" baseline="-25000">
                <a:cs typeface="Arial" charset="0"/>
              </a:endParaRPr>
            </a:p>
            <a:p>
              <a:r>
                <a:rPr lang="en-US" sz="1200" b="1" baseline="-25000">
                  <a:cs typeface="Arial" charset="0"/>
                </a:rPr>
                <a:t>      </a:t>
              </a:r>
              <a:endParaRPr lang="ru-RU" sz="1200" b="1" baseline="-25000">
                <a:cs typeface="Arial" charset="0"/>
              </a:endParaRPr>
            </a:p>
            <a:p>
              <a:r>
                <a:rPr lang="ru-RU" sz="1200" b="1">
                  <a:cs typeface="Arial" charset="0"/>
                </a:rPr>
                <a:t>    </a:t>
              </a:r>
              <a:r>
                <a:rPr lang="en-US" sz="1200" b="1">
                  <a:cs typeface="Arial" charset="0"/>
                </a:rPr>
                <a:t>I</a:t>
              </a:r>
              <a:r>
                <a:rPr lang="en-US" sz="1200" b="1" baseline="-25000">
                  <a:cs typeface="Arial" charset="0"/>
                </a:rPr>
                <a:t>v</a:t>
              </a:r>
              <a:r>
                <a:rPr lang="en-US" sz="1400" b="1">
                  <a:cs typeface="Arial" charset="0"/>
                </a:rPr>
                <a:t> </a:t>
              </a:r>
              <a:r>
                <a:rPr lang="ru-RU" sz="1400" b="1">
                  <a:cs typeface="Arial" charset="0"/>
                </a:rPr>
                <a:t>                 </a:t>
              </a:r>
              <a:r>
                <a:rPr lang="en-US" sz="1400" b="1">
                  <a:cs typeface="Arial" charset="0"/>
                </a:rPr>
                <a:t>r</a:t>
              </a:r>
              <a:r>
                <a:rPr lang="ru-RU" sz="1400" b="1" baseline="-25000">
                  <a:cs typeface="Arial" charset="0"/>
                </a:rPr>
                <a:t>Н</a:t>
              </a:r>
              <a:r>
                <a:rPr lang="en-US" sz="1400" b="1">
                  <a:cs typeface="Arial" charset="0"/>
                </a:rPr>
                <a:t> </a:t>
              </a:r>
              <a:endParaRPr lang="ru-RU">
                <a:cs typeface="Arial" charset="0"/>
              </a:endParaRPr>
            </a:p>
          </p:txBody>
        </p:sp>
        <p:sp>
          <p:nvSpPr>
            <p:cNvPr id="198" name="Text Box 19"/>
            <p:cNvSpPr txBox="1">
              <a:spLocks noChangeArrowheads="1"/>
            </p:cNvSpPr>
            <p:nvPr/>
          </p:nvSpPr>
          <p:spPr bwMode="auto">
            <a:xfrm>
              <a:off x="6808" y="5173"/>
              <a:ext cx="1036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1200" b="1">
                  <a:cs typeface="Arial" charset="0"/>
                </a:rPr>
                <a:t>         </a:t>
              </a:r>
              <a:r>
                <a:rPr lang="en-US" sz="1600" b="1">
                  <a:cs typeface="Arial" charset="0"/>
                </a:rPr>
                <a:t>*</a:t>
              </a:r>
              <a:endParaRPr lang="en-US" sz="1600" b="1" i="1">
                <a:cs typeface="Arial" charset="0"/>
              </a:endParaRPr>
            </a:p>
            <a:p>
              <a:pPr>
                <a:spcAft>
                  <a:spcPts val="1000"/>
                </a:spcAft>
              </a:pPr>
              <a:r>
                <a:rPr lang="en-US" sz="1600" b="1" i="1">
                  <a:cs typeface="Arial" charset="0"/>
                </a:rPr>
                <a:t>*</a:t>
              </a:r>
            </a:p>
            <a:p>
              <a:pPr>
                <a:spcAft>
                  <a:spcPts val="1000"/>
                </a:spcAft>
              </a:pPr>
              <a:endParaRPr lang="en-US" sz="1600" b="1">
                <a:cs typeface="Arial" charset="0"/>
              </a:endParaRPr>
            </a:p>
            <a:p>
              <a:endParaRPr lang="ru-RU">
                <a:cs typeface="Arial" charset="0"/>
              </a:endParaRPr>
            </a:p>
          </p:txBody>
        </p:sp>
        <p:cxnSp>
          <p:nvCxnSpPr>
            <p:cNvPr id="199" name="AutoShape 20"/>
            <p:cNvCxnSpPr>
              <a:cxnSpLocks noChangeShapeType="1"/>
            </p:cNvCxnSpPr>
            <p:nvPr/>
          </p:nvCxnSpPr>
          <p:spPr bwMode="auto">
            <a:xfrm>
              <a:off x="7448" y="6163"/>
              <a:ext cx="0" cy="2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</p:spPr>
        </p:cxnSp>
        <p:cxnSp>
          <p:nvCxnSpPr>
            <p:cNvPr id="200" name="AutoShape 21"/>
            <p:cNvCxnSpPr>
              <a:cxnSpLocks noChangeShapeType="1"/>
            </p:cNvCxnSpPr>
            <p:nvPr/>
          </p:nvCxnSpPr>
          <p:spPr bwMode="auto">
            <a:xfrm rot="-5400000">
              <a:off x="7871" y="5722"/>
              <a:ext cx="0" cy="2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</p:spPr>
        </p:cxnSp>
        <p:cxnSp>
          <p:nvCxnSpPr>
            <p:cNvPr id="201" name="AutoShape 22"/>
            <p:cNvCxnSpPr>
              <a:cxnSpLocks noChangeShapeType="1"/>
            </p:cNvCxnSpPr>
            <p:nvPr/>
          </p:nvCxnSpPr>
          <p:spPr bwMode="auto">
            <a:xfrm rot="5400000">
              <a:off x="6951" y="5722"/>
              <a:ext cx="0" cy="2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</p:spPr>
        </p:cxnSp>
        <p:cxnSp>
          <p:nvCxnSpPr>
            <p:cNvPr id="202" name="AutoShape 23"/>
            <p:cNvCxnSpPr>
              <a:cxnSpLocks noChangeShapeType="1"/>
            </p:cNvCxnSpPr>
            <p:nvPr/>
          </p:nvCxnSpPr>
          <p:spPr bwMode="auto">
            <a:xfrm flipV="1">
              <a:off x="6778" y="5253"/>
              <a:ext cx="0" cy="599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3" name="AutoShape 24"/>
            <p:cNvCxnSpPr>
              <a:cxnSpLocks noChangeShapeType="1"/>
            </p:cNvCxnSpPr>
            <p:nvPr/>
          </p:nvCxnSpPr>
          <p:spPr bwMode="auto">
            <a:xfrm>
              <a:off x="6778" y="5253"/>
              <a:ext cx="640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206" name="TextBox 70"/>
          <p:cNvSpPr txBox="1">
            <a:spLocks noChangeArrowheads="1"/>
          </p:cNvSpPr>
          <p:nvPr/>
        </p:nvSpPr>
        <p:spPr bwMode="auto">
          <a:xfrm>
            <a:off x="642938" y="3786188"/>
            <a:ext cx="8001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Электродинамическим ваттметром  в цепи постоянного и переменного тока</a:t>
            </a:r>
          </a:p>
        </p:txBody>
      </p:sp>
      <p:sp>
        <p:nvSpPr>
          <p:cNvPr id="207" name="Text Box 45"/>
          <p:cNvSpPr txBox="1">
            <a:spLocks noChangeArrowheads="1"/>
          </p:cNvSpPr>
          <p:nvPr/>
        </p:nvSpPr>
        <p:spPr bwMode="auto">
          <a:xfrm>
            <a:off x="3429000" y="4286250"/>
            <a:ext cx="5214938" cy="1785938"/>
          </a:xfrm>
          <a:prstGeom prst="rect">
            <a:avLst/>
          </a:prstGeom>
          <a:solidFill>
            <a:srgbClr val="DAEEF3"/>
          </a:solidFill>
          <a:ln w="15875">
            <a:solidFill>
              <a:srgbClr val="C0504D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I </a:t>
            </a:r>
            <a:r>
              <a:rPr lang="en-US" sz="1400" b="1" baseline="-2500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предел ваттметра по току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-25000" dirty="0">
                <a:latin typeface="Arial" pitchFamily="34" charset="0"/>
                <a:cs typeface="Arial" pitchFamily="34" charset="0"/>
              </a:rPr>
              <a:t>m</a:t>
            </a:r>
            <a:r>
              <a:rPr lang="ru-RU" sz="1400" b="1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предел ваттметра по напряжению 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 Р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baseline="-2500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I </a:t>
            </a:r>
            <a:r>
              <a:rPr lang="en-US" sz="1400" b="1" baseline="-2500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U</a:t>
            </a:r>
            <a:r>
              <a:rPr lang="en-US" sz="1400" b="1" baseline="-25000" dirty="0">
                <a:latin typeface="Arial" pitchFamily="34" charset="0"/>
                <a:cs typeface="Arial" pitchFamily="34" charset="0"/>
              </a:rPr>
              <a:t>m</a:t>
            </a:r>
            <a:r>
              <a:rPr lang="ru-RU" sz="1400" b="1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предел  измерения ваттметра по мощности</a:t>
            </a:r>
            <a:endParaRPr lang="ru-RU" sz="1400" b="1" baseline="-25000" dirty="0">
              <a:latin typeface="Arial" pitchFamily="34" charset="0"/>
              <a:cs typeface="Arial" pitchFamily="34" charset="0"/>
            </a:endParaRPr>
          </a:p>
          <a:p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С =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I </a:t>
            </a:r>
            <a:r>
              <a:rPr lang="en-US" sz="1400" b="1" baseline="-2500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U</a:t>
            </a:r>
            <a:r>
              <a:rPr lang="en-US" sz="1400" b="1" baseline="-25000" dirty="0">
                <a:latin typeface="Arial" pitchFamily="34" charset="0"/>
                <a:cs typeface="Arial" pitchFamily="34" charset="0"/>
              </a:rPr>
              <a:t>m</a:t>
            </a:r>
            <a:r>
              <a:rPr lang="ru-RU" sz="1400" b="1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/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n</a:t>
            </a:r>
            <a:r>
              <a:rPr lang="ru-RU" sz="1400" b="1" baseline="-25000" dirty="0">
                <a:latin typeface="Arial" pitchFamily="34" charset="0"/>
                <a:cs typeface="Arial" pitchFamily="34" charset="0"/>
              </a:rPr>
              <a:t>  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- цена деления ваттметра </a:t>
            </a:r>
          </a:p>
          <a:p>
            <a:pPr>
              <a:spcAft>
                <a:spcPts val="1000"/>
              </a:spcAft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/>
          </p:cNvSpPr>
          <p:nvPr/>
        </p:nvSpPr>
        <p:spPr>
          <a:xfrm>
            <a:off x="457200" y="274638"/>
            <a:ext cx="8229600" cy="4905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Классификационная таблица</a:t>
            </a:r>
          </a:p>
        </p:txBody>
      </p:sp>
      <p:graphicFrame>
        <p:nvGraphicFramePr>
          <p:cNvPr id="3" name="Group 97"/>
          <p:cNvGraphicFramePr>
            <a:graphicFrameLocks/>
          </p:cNvGraphicFramePr>
          <p:nvPr/>
        </p:nvGraphicFramePr>
        <p:xfrm>
          <a:off x="457200" y="981075"/>
          <a:ext cx="8229600" cy="5543551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1304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Амперметр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Амперметр – сочетание измерительного механизма и шунта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Амперметр в цепь включается последовательно нагрузке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4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Вольтметр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Вольтметр – сочетание измерительного механизма и добавочного сопротивления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Вольтметр в цепь включается параллельно  нагрузке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6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Ваттметр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Ваттметр –  сочетание  амперметра  и вольтметра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Включение ваттметра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22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Измерение сопротивления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Измерение омметром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Измерение методом амперметра и вольтметра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Измерение при помощи измерительного моста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4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Измерение малых сопротивлений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Измерение  больших сопротивлений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dirty="0">
                <a:latin typeface="Arial" pitchFamily="34" charset="0"/>
                <a:ea typeface="+mj-ea"/>
                <a:cs typeface="Arial" pitchFamily="34" charset="0"/>
              </a:rPr>
              <a:t>Самостоятельная работа</a:t>
            </a:r>
            <a:endParaRPr lang="ru-RU" sz="30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625" y="1150939"/>
            <a:ext cx="850106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alibri" pitchFamily="34" charset="0"/>
              <a:buAutoNum type="arabicPeriod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Условные обозначения на электроизмерительных приборах.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Элементы </a:t>
            </a:r>
            <a:r>
              <a:rPr lang="ru-RU" dirty="0">
                <a:latin typeface="Arial" pitchFamily="34" charset="0"/>
                <a:cs typeface="Arial" pitchFamily="34" charset="0"/>
              </a:rPr>
              <a:t>конструкции электроизмерительных приборов.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Определение </a:t>
            </a:r>
            <a:r>
              <a:rPr lang="ru-RU" dirty="0">
                <a:latin typeface="Arial" pitchFamily="34" charset="0"/>
                <a:cs typeface="Arial" pitchFamily="34" charset="0"/>
              </a:rPr>
              <a:t>цены деления электроизмерительных приборов.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Решение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задач на определение погрешности измерения.</a:t>
            </a:r>
          </a:p>
          <a:p>
            <a:pPr marL="457200" indent="-457200"/>
            <a:r>
              <a:rPr lang="ru-RU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dirty="0">
                <a:latin typeface="Arial" pitchFamily="34" charset="0"/>
                <a:cs typeface="Arial" pitchFamily="34" charset="0"/>
              </a:rPr>
              <a:t>.    Заполнение классификационной таблицы</a:t>
            </a:r>
          </a:p>
          <a:p>
            <a:pPr marL="457200" indent="-457200"/>
            <a:r>
              <a:rPr lang="ru-RU" dirty="0" smtClean="0">
                <a:latin typeface="Arial" pitchFamily="34" charset="0"/>
                <a:cs typeface="Arial" pitchFamily="34" charset="0"/>
              </a:rPr>
              <a:t>6.   Условные обозначения на электроизмерительных приборах.</a:t>
            </a:r>
          </a:p>
          <a:p>
            <a:pPr marL="342900" indent="-342900"/>
            <a:r>
              <a:rPr lang="ru-RU" dirty="0" smtClean="0">
                <a:latin typeface="Arial" pitchFamily="34" charset="0"/>
                <a:cs typeface="Arial" pitchFamily="34" charset="0"/>
              </a:rPr>
              <a:t>7.   Элементы конструкции электроизмерительных приборов.</a:t>
            </a:r>
          </a:p>
          <a:p>
            <a:pPr marL="342900" indent="-342900"/>
            <a:r>
              <a:rPr lang="ru-RU" dirty="0" smtClean="0">
                <a:latin typeface="Arial" pitchFamily="34" charset="0"/>
                <a:cs typeface="Arial" pitchFamily="34" charset="0"/>
              </a:rPr>
              <a:t>8.   Определение цены деления электроизмерительных приборов.</a:t>
            </a:r>
          </a:p>
          <a:p>
            <a:pPr marL="342900" indent="-342900"/>
            <a:r>
              <a:rPr lang="ru-RU" dirty="0" smtClean="0">
                <a:latin typeface="Arial" pitchFamily="34" charset="0"/>
                <a:cs typeface="Arial" pitchFamily="34" charset="0"/>
              </a:rPr>
              <a:t>9.    Решение задач на определение погрешности измерения.</a:t>
            </a:r>
          </a:p>
          <a:p>
            <a:pPr marL="457200" indent="-457200"/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Литература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ru-RU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dirty="0">
                <a:latin typeface="Arial" pitchFamily="34" charset="0"/>
                <a:cs typeface="Arial" pitchFamily="34" charset="0"/>
              </a:rPr>
              <a:t>Гальперин М.В, Электронная техника: учебник для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спо</a:t>
            </a:r>
            <a:r>
              <a:rPr lang="ru-RU" dirty="0">
                <a:latin typeface="Arial" pitchFamily="34" charset="0"/>
                <a:cs typeface="Arial" pitchFamily="34" charset="0"/>
              </a:rPr>
              <a:t>. – 2-е изд.,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err="1">
                <a:latin typeface="Arial" pitchFamily="34" charset="0"/>
                <a:cs typeface="Arial" pitchFamily="34" charset="0"/>
              </a:rPr>
              <a:t>исправ</a:t>
            </a:r>
            <a:r>
              <a:rPr lang="ru-RU" dirty="0">
                <a:latin typeface="Arial" pitchFamily="34" charset="0"/>
                <a:cs typeface="Arial" pitchFamily="34" charset="0"/>
              </a:rPr>
              <a:t>. и доп. – М.: Форум: ИНФРА-М, 2014. – 351 с.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§</a:t>
            </a:r>
            <a:r>
              <a:rPr lang="ru-RU" dirty="0">
                <a:latin typeface="Arial" pitchFamily="34" charset="0"/>
                <a:cs typeface="Arial" pitchFamily="34" charset="0"/>
              </a:rPr>
              <a:t>11.1-11.8.</a:t>
            </a:r>
          </a:p>
          <a:p>
            <a:pPr marL="457200" indent="-457200"/>
            <a:endParaRPr lang="ru-RU" dirty="0"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План 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Средства измерения: меры, измерительные приборы, измерительные преобразователи.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Прямые и косвенные измерения, погрешности измерений. 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Классификация электроизмерительных приборов.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Магнитоэлектрический и электромагнитный измерительные механизмы.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Электродинамический измерительный механизм.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Измерение тока и напряжения.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Измерение электрического сопротивления.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Измерение мощности и энергии. 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Особенности измерения мощности в цепях постоянного и переменного тока.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Индукционный измерительный механизм.</a:t>
            </a:r>
          </a:p>
          <a:p>
            <a:pPr marL="514350" lvl="0" indent="-514350">
              <a:buFont typeface="+mj-lt"/>
              <a:buAutoNum type="arabicPeriod"/>
            </a:pPr>
            <a:endParaRPr lang="ru-RU" sz="23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Классификация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214282" y="1428736"/>
            <a:ext cx="8715435" cy="5143536"/>
            <a:chOff x="285720" y="1714464"/>
            <a:chExt cx="8715435" cy="5143536"/>
          </a:xfrm>
        </p:grpSpPr>
        <p:sp>
          <p:nvSpPr>
            <p:cNvPr id="57" name="Rectangle 38"/>
            <p:cNvSpPr>
              <a:spLocks noChangeArrowheads="1"/>
            </p:cNvSpPr>
            <p:nvPr/>
          </p:nvSpPr>
          <p:spPr bwMode="auto">
            <a:xfrm>
              <a:off x="285720" y="1714464"/>
              <a:ext cx="8715435" cy="5143536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357158" y="2000160"/>
              <a:ext cx="8358214" cy="4154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28" name="Group 4"/>
            <p:cNvGrpSpPr>
              <a:grpSpLocks/>
            </p:cNvGrpSpPr>
            <p:nvPr/>
          </p:nvGrpSpPr>
          <p:grpSpPr bwMode="auto">
            <a:xfrm>
              <a:off x="750961" y="1928811"/>
              <a:ext cx="7724595" cy="4016156"/>
              <a:chOff x="2394" y="335"/>
              <a:chExt cx="12240" cy="10132"/>
            </a:xfrm>
          </p:grpSpPr>
          <p:sp>
            <p:nvSpPr>
              <p:cNvPr id="1029" name="Text Box 5"/>
              <p:cNvSpPr txBox="1">
                <a:spLocks noChangeArrowheads="1"/>
              </p:cNvSpPr>
              <p:nvPr/>
            </p:nvSpPr>
            <p:spPr bwMode="auto">
              <a:xfrm>
                <a:off x="3294" y="335"/>
                <a:ext cx="10440" cy="95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Измерительные приборы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0" name="Text Box 6"/>
              <p:cNvSpPr txBox="1">
                <a:spLocks noChangeArrowheads="1"/>
              </p:cNvSpPr>
              <p:nvPr/>
            </p:nvSpPr>
            <p:spPr bwMode="auto">
              <a:xfrm>
                <a:off x="2394" y="2367"/>
                <a:ext cx="720" cy="283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cs typeface="Arial" pitchFamily="34" charset="0"/>
                  </a:rPr>
                  <a:t>образцовые</a:t>
                </a:r>
                <a:endPara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031" name="Text Box 7"/>
              <p:cNvSpPr txBox="1">
                <a:spLocks noChangeArrowheads="1"/>
              </p:cNvSpPr>
              <p:nvPr/>
            </p:nvSpPr>
            <p:spPr bwMode="auto">
              <a:xfrm>
                <a:off x="3474" y="2367"/>
                <a:ext cx="720" cy="283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рабочие</a:t>
                </a:r>
                <a:endPara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2" name="Text Box 8"/>
              <p:cNvSpPr txBox="1">
                <a:spLocks noChangeArrowheads="1"/>
              </p:cNvSpPr>
              <p:nvPr/>
            </p:nvSpPr>
            <p:spPr bwMode="auto">
              <a:xfrm>
                <a:off x="6174" y="2367"/>
                <a:ext cx="720" cy="283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показывающие</a:t>
                </a:r>
                <a:endPara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3" name="Text Box 9"/>
              <p:cNvSpPr txBox="1">
                <a:spLocks noChangeArrowheads="1"/>
              </p:cNvSpPr>
              <p:nvPr/>
            </p:nvSpPr>
            <p:spPr bwMode="auto">
              <a:xfrm>
                <a:off x="7254" y="2367"/>
                <a:ext cx="720" cy="283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cs typeface="Arial" pitchFamily="34" charset="0"/>
                  </a:rPr>
                  <a:t>регистрирующие</a:t>
                </a:r>
                <a:endPara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034" name="Text Box 10"/>
              <p:cNvSpPr txBox="1">
                <a:spLocks noChangeArrowheads="1"/>
              </p:cNvSpPr>
              <p:nvPr/>
            </p:nvSpPr>
            <p:spPr bwMode="auto">
              <a:xfrm>
                <a:off x="9054" y="2367"/>
                <a:ext cx="720" cy="265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стрелочные</a:t>
                </a:r>
                <a:endPara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>
                <a:off x="10134" y="2367"/>
                <a:ext cx="720" cy="265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цифровые</a:t>
                </a:r>
                <a:endPara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6" name="Text Box 12"/>
              <p:cNvSpPr txBox="1">
                <a:spLocks noChangeArrowheads="1"/>
              </p:cNvSpPr>
              <p:nvPr/>
            </p:nvSpPr>
            <p:spPr bwMode="auto">
              <a:xfrm>
                <a:off x="12654" y="2367"/>
                <a:ext cx="900" cy="283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непосредственной оценки</a:t>
                </a:r>
                <a:endPara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7" name="Text Box 13"/>
              <p:cNvSpPr txBox="1">
                <a:spLocks noChangeArrowheads="1"/>
              </p:cNvSpPr>
              <p:nvPr/>
            </p:nvSpPr>
            <p:spPr bwMode="auto">
              <a:xfrm>
                <a:off x="13914" y="2367"/>
                <a:ext cx="720" cy="283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сравнения</a:t>
                </a:r>
                <a:endPara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>
                <a:off x="3294" y="7947"/>
                <a:ext cx="720" cy="252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амперметры</a:t>
                </a:r>
                <a:endPara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9" name="Text Box 15"/>
              <p:cNvSpPr txBox="1">
                <a:spLocks noChangeArrowheads="1"/>
              </p:cNvSpPr>
              <p:nvPr/>
            </p:nvSpPr>
            <p:spPr bwMode="auto">
              <a:xfrm>
                <a:off x="4374" y="7947"/>
                <a:ext cx="720" cy="252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в</a:t>
                </a:r>
                <a:r>
                  <a:rPr kumimoji="0" lang="ru-RU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ольтметры</a:t>
                </a:r>
                <a:endPara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0" name="Text Box 16"/>
              <p:cNvSpPr txBox="1">
                <a:spLocks noChangeArrowheads="1"/>
              </p:cNvSpPr>
              <p:nvPr/>
            </p:nvSpPr>
            <p:spPr bwMode="auto">
              <a:xfrm>
                <a:off x="5454" y="7947"/>
                <a:ext cx="720" cy="252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ваттметры</a:t>
                </a:r>
                <a:endPara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1" name="Text Box 17"/>
              <p:cNvSpPr txBox="1">
                <a:spLocks noChangeArrowheads="1"/>
              </p:cNvSpPr>
              <p:nvPr/>
            </p:nvSpPr>
            <p:spPr bwMode="auto">
              <a:xfrm>
                <a:off x="6714" y="7947"/>
                <a:ext cx="1080" cy="252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магнитоэлектрические</a:t>
                </a:r>
                <a:endPara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2" name="Text Box 18"/>
              <p:cNvSpPr txBox="1">
                <a:spLocks noChangeArrowheads="1"/>
              </p:cNvSpPr>
              <p:nvPr/>
            </p:nvSpPr>
            <p:spPr bwMode="auto">
              <a:xfrm>
                <a:off x="8154" y="7947"/>
                <a:ext cx="900" cy="252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электромагнитные</a:t>
                </a:r>
                <a:endPara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3" name="Text Box 19"/>
              <p:cNvSpPr txBox="1">
                <a:spLocks noChangeArrowheads="1"/>
              </p:cNvSpPr>
              <p:nvPr/>
            </p:nvSpPr>
            <p:spPr bwMode="auto">
              <a:xfrm>
                <a:off x="9234" y="7947"/>
                <a:ext cx="900" cy="252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электродинамические</a:t>
                </a:r>
                <a:endPara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4" name="Text Box 20"/>
              <p:cNvSpPr txBox="1">
                <a:spLocks noChangeArrowheads="1"/>
              </p:cNvSpPr>
              <p:nvPr/>
            </p:nvSpPr>
            <p:spPr bwMode="auto">
              <a:xfrm>
                <a:off x="11034" y="8127"/>
                <a:ext cx="3060" cy="198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0,05;   0,1;   0,2;   0,5;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1,0;   1,5;   2,5;   4,0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5" name="Text Box 21"/>
              <p:cNvSpPr txBox="1">
                <a:spLocks noChangeArrowheads="1"/>
              </p:cNvSpPr>
              <p:nvPr/>
            </p:nvSpPr>
            <p:spPr bwMode="auto">
              <a:xfrm>
                <a:off x="3114" y="6463"/>
                <a:ext cx="3240" cy="11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по роду измеряемой величины</a:t>
                </a:r>
                <a:endPara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6" name="Text Box 22"/>
              <p:cNvSpPr txBox="1">
                <a:spLocks noChangeArrowheads="1"/>
              </p:cNvSpPr>
              <p:nvPr/>
            </p:nvSpPr>
            <p:spPr bwMode="auto">
              <a:xfrm>
                <a:off x="6894" y="6507"/>
                <a:ext cx="3592" cy="108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по  принципу действия измерительного механизма</a:t>
                </a:r>
                <a:endPara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7" name="Text Box 23"/>
              <p:cNvSpPr txBox="1">
                <a:spLocks noChangeArrowheads="1"/>
              </p:cNvSpPr>
              <p:nvPr/>
            </p:nvSpPr>
            <p:spPr bwMode="auto">
              <a:xfrm>
                <a:off x="11052" y="6644"/>
                <a:ext cx="3240" cy="9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по классу   точности</a:t>
                </a:r>
                <a:endPara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048" name="Group 24"/>
              <p:cNvGrpSpPr>
                <a:grpSpLocks/>
              </p:cNvGrpSpPr>
              <p:nvPr/>
            </p:nvGrpSpPr>
            <p:grpSpPr bwMode="auto">
              <a:xfrm>
                <a:off x="2754" y="1827"/>
                <a:ext cx="1080" cy="567"/>
                <a:chOff x="2754" y="1800"/>
                <a:chExt cx="1080" cy="567"/>
              </a:xfrm>
            </p:grpSpPr>
            <p:sp>
              <p:nvSpPr>
                <p:cNvPr id="1049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760" y="1800"/>
                  <a:ext cx="10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0" name="Line 26"/>
                <p:cNvSpPr>
                  <a:spLocks noChangeShapeType="1"/>
                </p:cNvSpPr>
                <p:nvPr/>
              </p:nvSpPr>
              <p:spPr bwMode="auto">
                <a:xfrm>
                  <a:off x="2754" y="1827"/>
                  <a:ext cx="0" cy="5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1" name="Line 27"/>
                <p:cNvSpPr>
                  <a:spLocks noChangeShapeType="1"/>
                </p:cNvSpPr>
                <p:nvPr/>
              </p:nvSpPr>
              <p:spPr bwMode="auto">
                <a:xfrm>
                  <a:off x="3834" y="1827"/>
                  <a:ext cx="0" cy="5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052" name="Line 28"/>
              <p:cNvSpPr>
                <a:spLocks noChangeShapeType="1"/>
              </p:cNvSpPr>
              <p:nvPr/>
            </p:nvSpPr>
            <p:spPr bwMode="auto">
              <a:xfrm flipH="1">
                <a:off x="4734" y="1287"/>
                <a:ext cx="180" cy="5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3" name="Line 29"/>
              <p:cNvSpPr>
                <a:spLocks noChangeShapeType="1"/>
              </p:cNvSpPr>
              <p:nvPr/>
            </p:nvSpPr>
            <p:spPr bwMode="auto">
              <a:xfrm>
                <a:off x="8514" y="1287"/>
                <a:ext cx="0" cy="52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4" name="Line 30"/>
              <p:cNvSpPr>
                <a:spLocks noChangeShapeType="1"/>
              </p:cNvSpPr>
              <p:nvPr/>
            </p:nvSpPr>
            <p:spPr bwMode="auto">
              <a:xfrm>
                <a:off x="11754" y="1287"/>
                <a:ext cx="540" cy="5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5" name="Line 31"/>
              <p:cNvSpPr>
                <a:spLocks noChangeShapeType="1"/>
              </p:cNvSpPr>
              <p:nvPr/>
            </p:nvSpPr>
            <p:spPr bwMode="auto">
              <a:xfrm>
                <a:off x="3654" y="7587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056" name="Group 32"/>
              <p:cNvGrpSpPr>
                <a:grpSpLocks/>
              </p:cNvGrpSpPr>
              <p:nvPr/>
            </p:nvGrpSpPr>
            <p:grpSpPr bwMode="auto">
              <a:xfrm>
                <a:off x="6534" y="1827"/>
                <a:ext cx="1080" cy="567"/>
                <a:chOff x="2754" y="1800"/>
                <a:chExt cx="1080" cy="567"/>
              </a:xfrm>
            </p:grpSpPr>
            <p:sp>
              <p:nvSpPr>
                <p:cNvPr id="1057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2760" y="1800"/>
                  <a:ext cx="10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8" name="Line 34"/>
                <p:cNvSpPr>
                  <a:spLocks noChangeShapeType="1"/>
                </p:cNvSpPr>
                <p:nvPr/>
              </p:nvSpPr>
              <p:spPr bwMode="auto">
                <a:xfrm>
                  <a:off x="2754" y="1827"/>
                  <a:ext cx="0" cy="5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9" name="Line 35"/>
                <p:cNvSpPr>
                  <a:spLocks noChangeShapeType="1"/>
                </p:cNvSpPr>
                <p:nvPr/>
              </p:nvSpPr>
              <p:spPr bwMode="auto">
                <a:xfrm>
                  <a:off x="3834" y="1827"/>
                  <a:ext cx="0" cy="5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060" name="Group 36"/>
              <p:cNvGrpSpPr>
                <a:grpSpLocks/>
              </p:cNvGrpSpPr>
              <p:nvPr/>
            </p:nvGrpSpPr>
            <p:grpSpPr bwMode="auto">
              <a:xfrm>
                <a:off x="9414" y="1827"/>
                <a:ext cx="1080" cy="567"/>
                <a:chOff x="2754" y="1800"/>
                <a:chExt cx="1080" cy="567"/>
              </a:xfrm>
            </p:grpSpPr>
            <p:sp>
              <p:nvSpPr>
                <p:cNvPr id="1061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2760" y="1800"/>
                  <a:ext cx="10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62" name="Line 38"/>
                <p:cNvSpPr>
                  <a:spLocks noChangeShapeType="1"/>
                </p:cNvSpPr>
                <p:nvPr/>
              </p:nvSpPr>
              <p:spPr bwMode="auto">
                <a:xfrm>
                  <a:off x="2754" y="1827"/>
                  <a:ext cx="0" cy="5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63" name="Line 39"/>
                <p:cNvSpPr>
                  <a:spLocks noChangeShapeType="1"/>
                </p:cNvSpPr>
                <p:nvPr/>
              </p:nvSpPr>
              <p:spPr bwMode="auto">
                <a:xfrm>
                  <a:off x="3834" y="1827"/>
                  <a:ext cx="0" cy="5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064" name="Group 40"/>
              <p:cNvGrpSpPr>
                <a:grpSpLocks/>
              </p:cNvGrpSpPr>
              <p:nvPr/>
            </p:nvGrpSpPr>
            <p:grpSpPr bwMode="auto">
              <a:xfrm>
                <a:off x="13014" y="1827"/>
                <a:ext cx="1080" cy="567"/>
                <a:chOff x="2754" y="1800"/>
                <a:chExt cx="1080" cy="567"/>
              </a:xfrm>
            </p:grpSpPr>
            <p:sp>
              <p:nvSpPr>
                <p:cNvPr id="1065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2760" y="1800"/>
                  <a:ext cx="10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66" name="Line 42"/>
                <p:cNvSpPr>
                  <a:spLocks noChangeShapeType="1"/>
                </p:cNvSpPr>
                <p:nvPr/>
              </p:nvSpPr>
              <p:spPr bwMode="auto">
                <a:xfrm>
                  <a:off x="2754" y="1827"/>
                  <a:ext cx="0" cy="5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67" name="Line 43"/>
                <p:cNvSpPr>
                  <a:spLocks noChangeShapeType="1"/>
                </p:cNvSpPr>
                <p:nvPr/>
              </p:nvSpPr>
              <p:spPr bwMode="auto">
                <a:xfrm>
                  <a:off x="3834" y="1827"/>
                  <a:ext cx="0" cy="5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068" name="Line 44"/>
              <p:cNvSpPr>
                <a:spLocks noChangeShapeType="1"/>
              </p:cNvSpPr>
              <p:nvPr/>
            </p:nvSpPr>
            <p:spPr bwMode="auto">
              <a:xfrm flipV="1">
                <a:off x="3412" y="1287"/>
                <a:ext cx="422" cy="51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9" name="Line 45"/>
              <p:cNvSpPr>
                <a:spLocks noChangeShapeType="1"/>
              </p:cNvSpPr>
              <p:nvPr/>
            </p:nvSpPr>
            <p:spPr bwMode="auto">
              <a:xfrm flipV="1">
                <a:off x="7074" y="1287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0" name="Line 46"/>
              <p:cNvSpPr>
                <a:spLocks noChangeShapeType="1"/>
              </p:cNvSpPr>
              <p:nvPr/>
            </p:nvSpPr>
            <p:spPr bwMode="auto">
              <a:xfrm flipV="1">
                <a:off x="9954" y="1287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1" name="Line 47"/>
              <p:cNvSpPr>
                <a:spLocks noChangeShapeType="1"/>
              </p:cNvSpPr>
              <p:nvPr/>
            </p:nvSpPr>
            <p:spPr bwMode="auto">
              <a:xfrm flipH="1" flipV="1">
                <a:off x="13374" y="1287"/>
                <a:ext cx="18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2" name="Line 48"/>
              <p:cNvSpPr>
                <a:spLocks noChangeShapeType="1"/>
              </p:cNvSpPr>
              <p:nvPr/>
            </p:nvSpPr>
            <p:spPr bwMode="auto">
              <a:xfrm>
                <a:off x="4734" y="7587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3" name="Line 49"/>
              <p:cNvSpPr>
                <a:spLocks noChangeShapeType="1"/>
              </p:cNvSpPr>
              <p:nvPr/>
            </p:nvSpPr>
            <p:spPr bwMode="auto">
              <a:xfrm>
                <a:off x="5814" y="7587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4" name="Line 50"/>
              <p:cNvSpPr>
                <a:spLocks noChangeShapeType="1"/>
              </p:cNvSpPr>
              <p:nvPr/>
            </p:nvSpPr>
            <p:spPr bwMode="auto">
              <a:xfrm>
                <a:off x="7254" y="7587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5" name="Line 51"/>
              <p:cNvSpPr>
                <a:spLocks noChangeShapeType="1"/>
              </p:cNvSpPr>
              <p:nvPr/>
            </p:nvSpPr>
            <p:spPr bwMode="auto">
              <a:xfrm>
                <a:off x="8514" y="7587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/>
            </p:nvSpPr>
            <p:spPr bwMode="auto">
              <a:xfrm>
                <a:off x="9594" y="7587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7" name="Line 53"/>
              <p:cNvSpPr>
                <a:spLocks noChangeShapeType="1"/>
              </p:cNvSpPr>
              <p:nvPr/>
            </p:nvSpPr>
            <p:spPr bwMode="auto">
              <a:xfrm>
                <a:off x="12474" y="7587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8"/>
          <p:cNvSpPr>
            <a:spLocks noChangeArrowheads="1"/>
          </p:cNvSpPr>
          <p:nvPr/>
        </p:nvSpPr>
        <p:spPr bwMode="auto">
          <a:xfrm>
            <a:off x="571472" y="1357298"/>
            <a:ext cx="8135937" cy="5040313"/>
          </a:xfrm>
          <a:prstGeom prst="rect">
            <a:avLst/>
          </a:prstGeom>
          <a:solidFill>
            <a:srgbClr val="FFCC99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Погрешности измерений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857364"/>
            <a:ext cx="1438275" cy="2762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78579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962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857488" y="1643050"/>
            <a:ext cx="57864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i="1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 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– абсолютная  погрешность</a:t>
            </a:r>
          </a:p>
          <a:p>
            <a:r>
              <a:rPr lang="ru-RU" sz="1400" b="1" i="1" dirty="0" err="1" smtClean="0">
                <a:latin typeface="Arial" pitchFamily="34" charset="0"/>
                <a:cs typeface="Arial" pitchFamily="34" charset="0"/>
              </a:rPr>
              <a:t>А</a:t>
            </a:r>
            <a:r>
              <a:rPr lang="ru-RU" sz="1400" b="1" i="1" baseline="-25000" dirty="0" err="1" smtClean="0">
                <a:latin typeface="Arial" pitchFamily="34" charset="0"/>
                <a:cs typeface="Arial" pitchFamily="34" charset="0"/>
              </a:rPr>
              <a:t>изм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- измеренное значение физической величины</a:t>
            </a:r>
          </a:p>
          <a:p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А    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– действительное (истинное)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значениефизической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величины</a:t>
            </a:r>
            <a:endParaRPr lang="ru-RU" dirty="0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2857496"/>
            <a:ext cx="3162300" cy="5048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0" y="962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71934" y="3000372"/>
            <a:ext cx="335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– относительная погрешность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43174" y="3643314"/>
            <a:ext cx="4143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 – приведенная погрешность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3643314"/>
            <a:ext cx="1390650" cy="542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2714612" y="3929066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ru-RU" sz="1400" baseline="-25000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- нормирующее значение (предел измерения, диапазон измерения, длина шкалы)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357290" y="5143512"/>
            <a:ext cx="6715172" cy="800219"/>
          </a:xfrm>
          <a:prstGeom prst="rect">
            <a:avLst/>
          </a:prstGeom>
          <a:solidFill>
            <a:srgbClr val="FF6699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Класс точности – допустимая (максимальная) основная приведенная погрешность электроизмерительного прибора.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0,05;  0,1;  0,2;  0,5;  1;  1,5;  2,5;  4,0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Магнитоэлектрический механизм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763713" y="1844675"/>
            <a:ext cx="6337300" cy="2825750"/>
            <a:chOff x="1763713" y="1844675"/>
            <a:chExt cx="6337300" cy="2825750"/>
          </a:xfrm>
        </p:grpSpPr>
        <p:pic>
          <p:nvPicPr>
            <p:cNvPr id="5" name="Picture 4" descr="File033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63713" y="1844675"/>
              <a:ext cx="1993900" cy="2044700"/>
            </a:xfrm>
            <a:prstGeom prst="rect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6" name="Picture 5" descr="File033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92725" y="1844675"/>
              <a:ext cx="2159000" cy="2146300"/>
            </a:xfrm>
            <a:prstGeom prst="rect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825625" y="4365625"/>
              <a:ext cx="62753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1400" b="1" dirty="0">
                  <a:latin typeface="Arial" pitchFamily="34" charset="0"/>
                </a:rPr>
                <a:t>с внешним магнитом                                с </a:t>
              </a:r>
              <a:r>
                <a:rPr lang="ru-RU" sz="1400" b="1" dirty="0" err="1">
                  <a:latin typeface="Arial" pitchFamily="34" charset="0"/>
                </a:rPr>
                <a:t>внутрирамочным</a:t>
              </a:r>
              <a:r>
                <a:rPr lang="ru-RU" sz="1400" b="1" dirty="0">
                  <a:latin typeface="Arial" pitchFamily="34" charset="0"/>
                </a:rPr>
                <a:t>  магнитом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Установка подвижной части на опорах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539750" y="1857364"/>
            <a:ext cx="8135938" cy="3532437"/>
            <a:chOff x="539750" y="1857364"/>
            <a:chExt cx="8135938" cy="3532437"/>
          </a:xfrm>
        </p:grpSpPr>
        <p:pic>
          <p:nvPicPr>
            <p:cNvPr id="12" name="Picture 4" descr="File03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7812" y="1989138"/>
              <a:ext cx="2452684" cy="2155862"/>
            </a:xfrm>
            <a:prstGeom prst="rect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3" name="Picture 16" descr="File032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3504" y="1857364"/>
              <a:ext cx="2286016" cy="2227267"/>
            </a:xfrm>
            <a:prstGeom prst="rect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539750" y="3789363"/>
              <a:ext cx="8135938" cy="160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 sz="1400" dirty="0">
                <a:latin typeface="Times New Roman" pitchFamily="18" charset="0"/>
              </a:endParaRPr>
            </a:p>
            <a:p>
              <a:r>
                <a:rPr lang="ru-RU" sz="1400" dirty="0">
                  <a:latin typeface="Times New Roman" pitchFamily="18" charset="0"/>
                </a:rPr>
                <a:t>   </a:t>
              </a:r>
              <a:r>
                <a:rPr lang="ru-RU" sz="1400" b="1" dirty="0">
                  <a:latin typeface="Arial" pitchFamily="34" charset="0"/>
                  <a:cs typeface="Arial" pitchFamily="34" charset="0"/>
                </a:rPr>
                <a:t>                                 </a:t>
              </a:r>
              <a:endParaRPr lang="ru-RU" sz="1400" b="1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                                      а</a:t>
              </a:r>
              <a:r>
                <a:rPr lang="ru-RU" sz="1400" b="1" dirty="0">
                  <a:latin typeface="Arial" pitchFamily="34" charset="0"/>
                  <a:cs typeface="Arial" pitchFamily="34" charset="0"/>
                </a:rPr>
                <a:t>)                                                      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                   </a:t>
              </a:r>
              <a:r>
                <a:rPr lang="ru-RU" sz="1400" b="1" dirty="0">
                  <a:latin typeface="Arial" pitchFamily="34" charset="0"/>
                  <a:cs typeface="Arial" pitchFamily="34" charset="0"/>
                </a:rPr>
                <a:t>б)</a:t>
              </a:r>
            </a:p>
            <a:p>
              <a:endParaRPr lang="ru-RU" sz="1400" b="1" dirty="0">
                <a:latin typeface="Arial" pitchFamily="34" charset="0"/>
                <a:cs typeface="Arial" pitchFamily="34" charset="0"/>
              </a:endParaRPr>
            </a:p>
            <a:p>
              <a:r>
                <a:rPr lang="ru-RU" sz="1400" b="1" dirty="0">
                  <a:latin typeface="Arial" pitchFamily="34" charset="0"/>
                  <a:cs typeface="Arial" pitchFamily="34" charset="0"/>
                </a:rPr>
                <a:t>а) подвижная часть;   </a:t>
              </a:r>
            </a:p>
            <a:p>
              <a:r>
                <a:rPr lang="ru-RU" sz="1400" b="1" dirty="0">
                  <a:latin typeface="Arial" pitchFamily="34" charset="0"/>
                  <a:cs typeface="Arial" pitchFamily="34" charset="0"/>
                </a:rPr>
                <a:t>б) опора:   1 – стойка,  2 – керн,  3 – ось, 4 – камень,  5 – винт подпятника, 6 – стопорный винт.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Электромагнитный механизм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827088" y="2060575"/>
            <a:ext cx="7273925" cy="3762852"/>
            <a:chOff x="827088" y="2060575"/>
            <a:chExt cx="7273925" cy="3762852"/>
          </a:xfrm>
        </p:grpSpPr>
        <p:pic>
          <p:nvPicPr>
            <p:cNvPr id="4" name="Picture 4" descr="File033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7088" y="2060575"/>
              <a:ext cx="2755900" cy="2413000"/>
            </a:xfrm>
            <a:prstGeom prst="rect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5" name="Picture 5" descr="File033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3800" y="2060575"/>
              <a:ext cx="2286000" cy="2667000"/>
            </a:xfrm>
            <a:prstGeom prst="rect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042988" y="5084763"/>
              <a:ext cx="7058025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1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b="1" dirty="0">
                  <a:latin typeface="Arial" pitchFamily="34" charset="0"/>
                  <a:cs typeface="Arial" pitchFamily="34" charset="0"/>
                </a:rPr>
                <a:t>с круглой катушкой                                                                  с плоской катушкой</a:t>
              </a:r>
            </a:p>
            <a:p>
              <a:r>
                <a:rPr lang="ru-RU" sz="1400" b="1" dirty="0">
                  <a:latin typeface="Arial" pitchFamily="34" charset="0"/>
                  <a:cs typeface="Arial" pitchFamily="34" charset="0"/>
                </a:rPr>
                <a:t>1 – катушка, 2 и 3 – сердечники,          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b="1" dirty="0">
                  <a:latin typeface="Arial" pitchFamily="34" charset="0"/>
                  <a:cs typeface="Arial" pitchFamily="34" charset="0"/>
                </a:rPr>
                <a:t>1 – подвижный сердечник, 2 – катушка,</a:t>
              </a:r>
            </a:p>
            <a:p>
              <a:r>
                <a:rPr lang="ru-RU" sz="1400" b="1" dirty="0">
                  <a:latin typeface="Arial" pitchFamily="34" charset="0"/>
                  <a:cs typeface="Arial" pitchFamily="34" charset="0"/>
                </a:rPr>
                <a:t>4 – экран.                                                 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ru-RU" sz="1400" b="1" dirty="0">
                  <a:latin typeface="Arial" pitchFamily="34" charset="0"/>
                  <a:cs typeface="Arial" pitchFamily="34" charset="0"/>
                </a:rPr>
                <a:t>3 – неподвижный сердечник, 4 – экран</a:t>
              </a:r>
              <a:r>
                <a:rPr lang="ru-RU" sz="1400" dirty="0">
                  <a:latin typeface="Arial" pitchFamily="34" charset="0"/>
                  <a:cs typeface="Arial" pitchFamily="34" charset="0"/>
                </a:rPr>
                <a:t>. 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Электродинамический измерительный механизм</a:t>
            </a:r>
            <a:b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1000125" y="1571625"/>
            <a:ext cx="6811963" cy="4135438"/>
            <a:chOff x="971550" y="2047875"/>
            <a:chExt cx="6811963" cy="4135457"/>
          </a:xfrm>
        </p:grpSpPr>
        <p:pic>
          <p:nvPicPr>
            <p:cNvPr id="4" name="Picture 4" descr="File034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19250" y="2060575"/>
              <a:ext cx="2705100" cy="2768600"/>
            </a:xfrm>
            <a:prstGeom prst="rect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5" name="Picture 6" descr="File0338"/>
            <p:cNvPicPr>
              <a:picLocks noChangeAspect="1" noChangeArrowheads="1"/>
            </p:cNvPicPr>
            <p:nvPr/>
          </p:nvPicPr>
          <p:blipFill>
            <a:blip r:embed="rId3"/>
            <a:srcRect t="14368"/>
            <a:stretch>
              <a:fillRect/>
            </a:stretch>
          </p:blipFill>
          <p:spPr bwMode="auto">
            <a:xfrm>
              <a:off x="5400680" y="2047875"/>
              <a:ext cx="2382833" cy="2749550"/>
            </a:xfrm>
            <a:prstGeom prst="rect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971550" y="5229225"/>
              <a:ext cx="6786610" cy="954107"/>
            </a:xfrm>
            <a:prstGeom prst="rect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>
                  <a:cs typeface="Arial" charset="0"/>
                </a:rPr>
                <a:t>1 – обмотка цепи  напряжения,                       1 –обмотка  цепи тока,</a:t>
              </a:r>
            </a:p>
            <a:p>
              <a:r>
                <a:rPr lang="ru-RU" sz="1400" b="1">
                  <a:cs typeface="Arial" charset="0"/>
                </a:rPr>
                <a:t>2 – обмотка  цепи тока,                                      2 – обмотка цепи напряжения, </a:t>
              </a:r>
            </a:p>
            <a:p>
              <a:r>
                <a:rPr lang="ru-RU" sz="1400" b="1">
                  <a:cs typeface="Arial" charset="0"/>
                </a:rPr>
                <a:t>3 – регулятор самохода,                                    3 – пружины возврата,</a:t>
              </a:r>
            </a:p>
            <a:p>
              <a:r>
                <a:rPr lang="ru-RU" sz="1400" b="1">
                  <a:cs typeface="Arial" charset="0"/>
                </a:rPr>
                <a:t>4 – магнитоиндукционный успокоитель        4 – воздушный успокоитель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Измерение тока и напряжения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75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01" name="Rectangle 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4" name="Группа 63"/>
          <p:cNvGrpSpPr/>
          <p:nvPr/>
        </p:nvGrpSpPr>
        <p:grpSpPr>
          <a:xfrm>
            <a:off x="500034" y="1142984"/>
            <a:ext cx="7358114" cy="4395815"/>
            <a:chOff x="500034" y="1142984"/>
            <a:chExt cx="7358114" cy="4395815"/>
          </a:xfrm>
        </p:grpSpPr>
        <p:sp>
          <p:nvSpPr>
            <p:cNvPr id="49" name="TextBox 48"/>
            <p:cNvSpPr txBox="1"/>
            <p:nvPr/>
          </p:nvSpPr>
          <p:spPr>
            <a:xfrm>
              <a:off x="1285852" y="1142984"/>
              <a:ext cx="2143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Измерение тока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714876" y="1142984"/>
              <a:ext cx="2928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Измерение  напряжения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2" name="Группа 61"/>
            <p:cNvGrpSpPr/>
            <p:nvPr/>
          </p:nvGrpSpPr>
          <p:grpSpPr>
            <a:xfrm>
              <a:off x="1071538" y="1714488"/>
              <a:ext cx="2466975" cy="2190751"/>
              <a:chOff x="1071538" y="1976440"/>
              <a:chExt cx="2466975" cy="2190751"/>
            </a:xfrm>
          </p:grpSpPr>
          <p:sp>
            <p:nvSpPr>
              <p:cNvPr id="1048" name="Rectangle 24"/>
              <p:cNvSpPr>
                <a:spLocks noChangeArrowheads="1"/>
              </p:cNvSpPr>
              <p:nvPr/>
            </p:nvSpPr>
            <p:spPr bwMode="auto">
              <a:xfrm>
                <a:off x="1071538" y="1976440"/>
                <a:ext cx="2466975" cy="180975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049" name="Group 25"/>
              <p:cNvGrpSpPr>
                <a:grpSpLocks/>
              </p:cNvGrpSpPr>
              <p:nvPr/>
            </p:nvGrpSpPr>
            <p:grpSpPr bwMode="auto">
              <a:xfrm>
                <a:off x="1126783" y="2069150"/>
                <a:ext cx="2285365" cy="1640840"/>
                <a:chOff x="7452" y="13301"/>
                <a:chExt cx="3599" cy="2584"/>
              </a:xfrm>
            </p:grpSpPr>
            <p:sp>
              <p:nvSpPr>
                <p:cNvPr id="1050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9482" y="14224"/>
                  <a:ext cx="646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rPr>
                    <a:t>I</a:t>
                  </a:r>
                  <a:r>
                    <a:rPr kumimoji="0" lang="ru-RU" sz="1200" b="1" i="1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rPr>
                    <a:t>А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05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0128" y="14039"/>
                  <a:ext cx="554" cy="4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rPr>
                    <a:t>I</a:t>
                  </a:r>
                  <a:r>
                    <a:rPr kumimoji="0" lang="ru-RU" sz="1200" b="1" i="1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rPr>
                    <a:t>Ш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05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7637" y="14224"/>
                  <a:ext cx="646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rPr>
                    <a:t>I</a:t>
                  </a:r>
                  <a:r>
                    <a:rPr kumimoji="0" lang="ru-RU" sz="1200" b="1" i="1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rPr>
                    <a:t>ИЗМ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053" name="Rectangle 29"/>
                <p:cNvSpPr>
                  <a:spLocks noChangeArrowheads="1"/>
                </p:cNvSpPr>
                <p:nvPr/>
              </p:nvSpPr>
              <p:spPr bwMode="auto">
                <a:xfrm>
                  <a:off x="7729" y="13301"/>
                  <a:ext cx="2953" cy="1753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4" name="Line 30"/>
                <p:cNvSpPr>
                  <a:spLocks noChangeShapeType="1"/>
                </p:cNvSpPr>
                <p:nvPr/>
              </p:nvSpPr>
              <p:spPr bwMode="auto">
                <a:xfrm rot="-10800000">
                  <a:off x="7567" y="14720"/>
                  <a:ext cx="3395" cy="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5" name="Line 31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467" y="13946"/>
                  <a:ext cx="1585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6" name="Line 32"/>
                <p:cNvSpPr>
                  <a:spLocks noChangeShapeType="1"/>
                </p:cNvSpPr>
                <p:nvPr/>
              </p:nvSpPr>
              <p:spPr bwMode="auto">
                <a:xfrm>
                  <a:off x="8470" y="13947"/>
                  <a:ext cx="1" cy="76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oval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7" name="Line 33"/>
                <p:cNvSpPr>
                  <a:spLocks noChangeShapeType="1"/>
                </p:cNvSpPr>
                <p:nvPr/>
              </p:nvSpPr>
              <p:spPr bwMode="auto">
                <a:xfrm>
                  <a:off x="10036" y="13947"/>
                  <a:ext cx="2" cy="76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oval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8" name="Rectangle 34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8929" y="13803"/>
                  <a:ext cx="591" cy="236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9" name="Line 35"/>
                <p:cNvSpPr>
                  <a:spLocks noChangeShapeType="1"/>
                </p:cNvSpPr>
                <p:nvPr/>
              </p:nvSpPr>
              <p:spPr bwMode="auto">
                <a:xfrm>
                  <a:off x="10951" y="14730"/>
                  <a:ext cx="8" cy="115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60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7452" y="15885"/>
                  <a:ext cx="350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61" name="Rectangle 37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10637" y="15048"/>
                  <a:ext cx="591" cy="236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62" name="Line 38"/>
                <p:cNvSpPr>
                  <a:spLocks noChangeShapeType="1"/>
                </p:cNvSpPr>
                <p:nvPr/>
              </p:nvSpPr>
              <p:spPr bwMode="auto">
                <a:xfrm>
                  <a:off x="7729" y="14593"/>
                  <a:ext cx="55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63" name="Line 39"/>
                <p:cNvSpPr>
                  <a:spLocks noChangeShapeType="1"/>
                </p:cNvSpPr>
                <p:nvPr/>
              </p:nvSpPr>
              <p:spPr bwMode="auto">
                <a:xfrm>
                  <a:off x="9575" y="14593"/>
                  <a:ext cx="369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64" name="Line 40"/>
                <p:cNvSpPr>
                  <a:spLocks noChangeShapeType="1"/>
                </p:cNvSpPr>
                <p:nvPr/>
              </p:nvSpPr>
              <p:spPr bwMode="auto">
                <a:xfrm>
                  <a:off x="10128" y="14039"/>
                  <a:ext cx="0" cy="46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65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8929" y="13393"/>
                  <a:ext cx="646" cy="4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rPr>
                    <a:t>r</a:t>
                  </a:r>
                  <a:r>
                    <a:rPr kumimoji="0" lang="ru-RU" sz="1200" b="1" i="1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rPr>
                    <a:t>Ш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066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0376" y="15054"/>
                  <a:ext cx="646" cy="4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rPr>
                    <a:t>r</a:t>
                  </a:r>
                  <a:r>
                    <a:rPr kumimoji="0" lang="ru-RU" sz="1200" b="1" i="1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rPr>
                    <a:t>Н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067" name="Oval 43"/>
                <p:cNvSpPr>
                  <a:spLocks noChangeArrowheads="1"/>
                </p:cNvSpPr>
                <p:nvPr/>
              </p:nvSpPr>
              <p:spPr bwMode="auto">
                <a:xfrm>
                  <a:off x="9036" y="14501"/>
                  <a:ext cx="440" cy="441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68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9021" y="14540"/>
                  <a:ext cx="536" cy="5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0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 </a:t>
                  </a:r>
                  <a:r>
                    <a:rPr kumimoji="0" lang="ru-RU" sz="10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rPr>
                    <a:t>А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pic>
            <p:nvPicPr>
              <p:cNvPr id="1069" name="Picture 45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85918" y="3929066"/>
                <a:ext cx="1190625" cy="23812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</p:pic>
        </p:grpSp>
        <p:pic>
          <p:nvPicPr>
            <p:cNvPr id="1072" name="Picture 4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1472" y="4714884"/>
              <a:ext cx="1314450" cy="238125"/>
            </a:xfrm>
            <a:prstGeom prst="rect">
              <a:avLst/>
            </a:prstGeom>
          </p:spPr>
        </p:pic>
        <p:pic>
          <p:nvPicPr>
            <p:cNvPr id="1074" name="Picture 5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1472" y="5072074"/>
              <a:ext cx="1571625" cy="466725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500034" y="4143380"/>
              <a:ext cx="33575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I</a:t>
              </a:r>
              <a:r>
                <a:rPr lang="en-US" sz="1400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 –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номинальное значение тока</a:t>
              </a: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амперметра в отсутствии шунта</a:t>
              </a:r>
              <a:endParaRPr lang="ru-R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928794" y="4643446"/>
              <a:ext cx="24288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- 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сопротивление  шунта</a:t>
              </a:r>
              <a:endParaRPr lang="ru-R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143108" y="5000636"/>
              <a:ext cx="19288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-  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коэффициент </a:t>
              </a:r>
            </a:p>
            <a:p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    шунтирования</a:t>
              </a:r>
              <a:endParaRPr lang="ru-RU" sz="14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00" name="Picture 7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14876" y="4929198"/>
              <a:ext cx="1190625" cy="257175"/>
            </a:xfrm>
            <a:prstGeom prst="rect">
              <a:avLst/>
            </a:prstGeom>
          </p:spPr>
        </p:pic>
        <p:grpSp>
          <p:nvGrpSpPr>
            <p:cNvPr id="63" name="Группа 62"/>
            <p:cNvGrpSpPr/>
            <p:nvPr/>
          </p:nvGrpSpPr>
          <p:grpSpPr>
            <a:xfrm>
              <a:off x="4714876" y="1714488"/>
              <a:ext cx="2815956" cy="2226720"/>
              <a:chOff x="4714876" y="2000240"/>
              <a:chExt cx="2815956" cy="2226720"/>
            </a:xfrm>
          </p:grpSpPr>
          <p:sp>
            <p:nvSpPr>
              <p:cNvPr id="87" name="TextBox 86"/>
              <p:cNvSpPr txBox="1"/>
              <p:nvPr/>
            </p:nvSpPr>
            <p:spPr>
              <a:xfrm>
                <a:off x="5643570" y="3857628"/>
                <a:ext cx="1143008" cy="3693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U</a:t>
                </a:r>
                <a:r>
                  <a:rPr lang="en-US" baseline="-25000" dirty="0" smtClean="0"/>
                  <a:t>X</a:t>
                </a:r>
                <a:r>
                  <a:rPr lang="en-US" dirty="0" smtClean="0"/>
                  <a:t> = n∙ U</a:t>
                </a:r>
                <a:r>
                  <a:rPr lang="en-US" baseline="-25000" dirty="0" smtClean="0"/>
                  <a:t>V</a:t>
                </a:r>
                <a:endParaRPr lang="ru-RU" dirty="0"/>
              </a:p>
            </p:txBody>
          </p:sp>
          <p:sp>
            <p:nvSpPr>
              <p:cNvPr id="108" name="Rectangle 3"/>
              <p:cNvSpPr>
                <a:spLocks noChangeArrowheads="1"/>
              </p:cNvSpPr>
              <p:nvPr/>
            </p:nvSpPr>
            <p:spPr bwMode="auto">
              <a:xfrm>
                <a:off x="4714876" y="2000240"/>
                <a:ext cx="2815956" cy="171451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cxnSp>
            <p:nvCxnSpPr>
              <p:cNvPr id="109" name="AutoShape 4"/>
              <p:cNvCxnSpPr>
                <a:cxnSpLocks noChangeShapeType="1"/>
              </p:cNvCxnSpPr>
              <p:nvPr/>
            </p:nvCxnSpPr>
            <p:spPr bwMode="auto">
              <a:xfrm>
                <a:off x="4924081" y="2146406"/>
                <a:ext cx="2337278" cy="693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 type="oval" w="med" len="med"/>
                <a:tailEnd/>
              </a:ln>
            </p:spPr>
          </p:cxnSp>
          <p:cxnSp>
            <p:nvCxnSpPr>
              <p:cNvPr id="110" name="AutoShape 5"/>
              <p:cNvCxnSpPr>
                <a:cxnSpLocks noChangeShapeType="1"/>
              </p:cNvCxnSpPr>
              <p:nvPr/>
            </p:nvCxnSpPr>
            <p:spPr bwMode="auto">
              <a:xfrm>
                <a:off x="4924081" y="3006087"/>
                <a:ext cx="2337278" cy="693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 type="oval" w="med" len="med"/>
                <a:tailEnd/>
              </a:ln>
            </p:spPr>
          </p:cxnSp>
          <p:cxnSp>
            <p:nvCxnSpPr>
              <p:cNvPr id="111" name="AutoShape 6"/>
              <p:cNvCxnSpPr>
                <a:cxnSpLocks noChangeShapeType="1"/>
              </p:cNvCxnSpPr>
              <p:nvPr/>
            </p:nvCxnSpPr>
            <p:spPr bwMode="auto">
              <a:xfrm>
                <a:off x="7253046" y="2146406"/>
                <a:ext cx="0" cy="859681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12" name="AutoShape 7"/>
              <p:cNvCxnSpPr>
                <a:cxnSpLocks noChangeShapeType="1"/>
              </p:cNvCxnSpPr>
              <p:nvPr/>
            </p:nvCxnSpPr>
            <p:spPr bwMode="auto">
              <a:xfrm>
                <a:off x="6593565" y="2146406"/>
                <a:ext cx="0" cy="859681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</p:spPr>
          </p:cxnSp>
          <p:cxnSp>
            <p:nvCxnSpPr>
              <p:cNvPr id="113" name="AutoShape 8"/>
              <p:cNvCxnSpPr>
                <a:cxnSpLocks noChangeShapeType="1"/>
              </p:cNvCxnSpPr>
              <p:nvPr/>
            </p:nvCxnSpPr>
            <p:spPr bwMode="auto">
              <a:xfrm>
                <a:off x="5959023" y="2146406"/>
                <a:ext cx="0" cy="1285711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 type="oval" w="med" len="med"/>
                <a:tailEnd/>
              </a:ln>
            </p:spPr>
          </p:cxnSp>
          <p:cxnSp>
            <p:nvCxnSpPr>
              <p:cNvPr id="114" name="AutoShape 9"/>
              <p:cNvCxnSpPr>
                <a:cxnSpLocks noChangeShapeType="1"/>
              </p:cNvCxnSpPr>
              <p:nvPr/>
            </p:nvCxnSpPr>
            <p:spPr bwMode="auto">
              <a:xfrm flipH="1">
                <a:off x="5224727" y="3432117"/>
                <a:ext cx="734296" cy="0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15" name="AutoShape 10"/>
              <p:cNvCxnSpPr>
                <a:cxnSpLocks noChangeShapeType="1"/>
              </p:cNvCxnSpPr>
              <p:nvPr/>
            </p:nvCxnSpPr>
            <p:spPr bwMode="auto">
              <a:xfrm flipV="1">
                <a:off x="5224727" y="3006087"/>
                <a:ext cx="0" cy="426030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oval" w="med" len="med"/>
              </a:ln>
            </p:spPr>
          </p:cxnSp>
          <p:sp>
            <p:nvSpPr>
              <p:cNvPr id="116" name="AutoShape 11"/>
              <p:cNvSpPr>
                <a:spLocks noChangeArrowheads="1"/>
              </p:cNvSpPr>
              <p:nvPr/>
            </p:nvSpPr>
            <p:spPr bwMode="auto">
              <a:xfrm>
                <a:off x="6426617" y="2371544"/>
                <a:ext cx="350522" cy="350522"/>
              </a:xfrm>
              <a:prstGeom prst="flowChartSummingJunction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AutoShape 12"/>
              <p:cNvSpPr>
                <a:spLocks noChangeArrowheads="1"/>
              </p:cNvSpPr>
              <p:nvPr/>
            </p:nvSpPr>
            <p:spPr bwMode="auto">
              <a:xfrm>
                <a:off x="7077785" y="2371544"/>
                <a:ext cx="350522" cy="350522"/>
              </a:xfrm>
              <a:prstGeom prst="flowChartSummingJunction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Rectangle 13"/>
              <p:cNvSpPr>
                <a:spLocks noChangeArrowheads="1"/>
              </p:cNvSpPr>
              <p:nvPr/>
            </p:nvSpPr>
            <p:spPr bwMode="auto">
              <a:xfrm>
                <a:off x="5859269" y="2304349"/>
                <a:ext cx="216825" cy="517471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Text Box 14"/>
              <p:cNvSpPr txBox="1">
                <a:spLocks noChangeArrowheads="1"/>
              </p:cNvSpPr>
              <p:nvPr/>
            </p:nvSpPr>
            <p:spPr bwMode="auto">
              <a:xfrm>
                <a:off x="5307855" y="3281794"/>
                <a:ext cx="417717" cy="2667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   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0" name="Text Box 15"/>
              <p:cNvSpPr txBox="1">
                <a:spLocks noChangeArrowheads="1"/>
              </p:cNvSpPr>
              <p:nvPr/>
            </p:nvSpPr>
            <p:spPr bwMode="auto">
              <a:xfrm>
                <a:off x="5541998" y="2371544"/>
                <a:ext cx="417025" cy="333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r</a:t>
                </a:r>
                <a:r>
                  <a:rPr kumimoji="0" lang="ru-RU" sz="1400" b="1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Д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1" name="Text Box 16"/>
              <p:cNvSpPr txBox="1">
                <a:spLocks noChangeArrowheads="1"/>
              </p:cNvSpPr>
              <p:nvPr/>
            </p:nvSpPr>
            <p:spPr bwMode="auto">
              <a:xfrm>
                <a:off x="5608500" y="3006780"/>
                <a:ext cx="417717" cy="333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r</a:t>
                </a:r>
                <a:r>
                  <a:rPr kumimoji="0" lang="en-US" sz="1400" b="1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V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122" name="AutoShape 17"/>
              <p:cNvCxnSpPr>
                <a:cxnSpLocks noChangeShapeType="1"/>
              </p:cNvCxnSpPr>
              <p:nvPr/>
            </p:nvCxnSpPr>
            <p:spPr bwMode="auto">
              <a:xfrm>
                <a:off x="4924081" y="2304349"/>
                <a:ext cx="0" cy="585359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23" name="Text Box 18"/>
              <p:cNvSpPr txBox="1">
                <a:spLocks noChangeArrowheads="1"/>
              </p:cNvSpPr>
              <p:nvPr/>
            </p:nvSpPr>
            <p:spPr bwMode="auto">
              <a:xfrm>
                <a:off x="4924081" y="2371544"/>
                <a:ext cx="617917" cy="333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U</a:t>
                </a:r>
                <a:r>
                  <a:rPr kumimoji="0" lang="en-US" sz="1400" b="1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X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4" name="Oval 19"/>
              <p:cNvSpPr>
                <a:spLocks noChangeArrowheads="1"/>
              </p:cNvSpPr>
              <p:nvPr/>
            </p:nvSpPr>
            <p:spPr bwMode="auto">
              <a:xfrm>
                <a:off x="5358424" y="3206287"/>
                <a:ext cx="425338" cy="426030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" name="Text Box 20"/>
              <p:cNvSpPr txBox="1">
                <a:spLocks noChangeArrowheads="1"/>
              </p:cNvSpPr>
              <p:nvPr/>
            </p:nvSpPr>
            <p:spPr bwMode="auto">
              <a:xfrm>
                <a:off x="5390983" y="3245772"/>
                <a:ext cx="617917" cy="333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V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126" name="TextBox 125"/>
            <p:cNvSpPr txBox="1"/>
            <p:nvPr/>
          </p:nvSpPr>
          <p:spPr>
            <a:xfrm>
              <a:off x="4786314" y="4500570"/>
              <a:ext cx="30718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</a:t>
              </a:r>
              <a:r>
                <a:rPr lang="en-US" baseline="-25000" dirty="0" smtClean="0"/>
                <a:t>V</a:t>
              </a:r>
              <a:r>
                <a:rPr lang="en-US" dirty="0" smtClean="0"/>
                <a:t> </a:t>
              </a:r>
              <a:r>
                <a:rPr lang="ru-RU" dirty="0" smtClean="0"/>
                <a:t>– 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показание вольтметра</a:t>
              </a: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ru-R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5929322" y="4857760"/>
              <a:ext cx="1643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-   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добавочное сопротивление    </a:t>
              </a:r>
              <a:endParaRPr lang="ru-RU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</TotalTime>
  <Words>782</Words>
  <Application>Microsoft Office PowerPoint</Application>
  <PresentationFormat>Экран (4:3)</PresentationFormat>
  <Paragraphs>192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Лекция 5. Тема 1.4. Электрические измерения.</vt:lpstr>
      <vt:lpstr>План </vt:lpstr>
      <vt:lpstr>Классификация</vt:lpstr>
      <vt:lpstr>Погрешности измерений</vt:lpstr>
      <vt:lpstr>Магнитоэлектрический механизм</vt:lpstr>
      <vt:lpstr>Установка подвижной части на опорах</vt:lpstr>
      <vt:lpstr>Электромагнитный механизм</vt:lpstr>
      <vt:lpstr>Презентация PowerPoint</vt:lpstr>
      <vt:lpstr>Измерение тока и напряжения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5. Тема 1.4. Электрические измерения.</dc:title>
  <cp:lastModifiedBy>Admin</cp:lastModifiedBy>
  <cp:revision>38</cp:revision>
  <dcterms:modified xsi:type="dcterms:W3CDTF">2015-03-17T16:02:38Z</dcterms:modified>
</cp:coreProperties>
</file>