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emf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4.png"/><Relationship Id="rId9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301006"/>
          </a:xfrm>
        </p:spPr>
        <p:txBody>
          <a:bodyPr>
            <a:normAutofit fontScale="90000"/>
          </a:bodyPr>
          <a:lstStyle/>
          <a:p>
            <a:r>
              <a:rPr lang="ru-RU" sz="33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300" b="1" u="sng" dirty="0" smtClean="0">
                <a:latin typeface="Arial" pitchFamily="34" charset="0"/>
                <a:cs typeface="Arial" pitchFamily="34" charset="0"/>
              </a:rPr>
            </a:br>
            <a:r>
              <a:rPr lang="ru-RU" sz="3300" b="1" u="sng" dirty="0">
                <a:latin typeface="Arial" pitchFamily="34" charset="0"/>
                <a:cs typeface="Arial" pitchFamily="34" charset="0"/>
              </a:rPr>
              <a:t/>
            </a:r>
            <a:br>
              <a:rPr lang="ru-RU" sz="3300" b="1" u="sng" dirty="0">
                <a:latin typeface="Arial" pitchFamily="34" charset="0"/>
                <a:cs typeface="Arial" pitchFamily="34" charset="0"/>
              </a:rPr>
            </a:br>
            <a:r>
              <a:rPr lang="ru-RU" sz="33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300" b="1" u="sng" dirty="0" smtClean="0">
                <a:latin typeface="Arial" pitchFamily="34" charset="0"/>
                <a:cs typeface="Arial" pitchFamily="34" charset="0"/>
              </a:rPr>
            </a:br>
            <a:r>
              <a:rPr lang="ru-RU" sz="3300" b="1" u="sng" dirty="0">
                <a:latin typeface="Arial" pitchFamily="34" charset="0"/>
                <a:cs typeface="Arial" pitchFamily="34" charset="0"/>
              </a:rPr>
              <a:t/>
            </a:r>
            <a:br>
              <a:rPr lang="ru-RU" sz="3300" b="1" u="sng" dirty="0">
                <a:latin typeface="Arial" pitchFamily="34" charset="0"/>
                <a:cs typeface="Arial" pitchFamily="34" charset="0"/>
              </a:rPr>
            </a:br>
            <a:r>
              <a:rPr lang="ru-RU" sz="33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300" b="1" u="sng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        Лекция № 6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Тема 1.5. Однофазные электрические цепи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                    переменного тока.</a:t>
            </a:r>
            <a:r>
              <a:rPr lang="ru-RU" sz="27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b="1" u="sng" dirty="0">
                <a:latin typeface="Arial" pitchFamily="34" charset="0"/>
                <a:cs typeface="Arial" pitchFamily="34" charset="0"/>
              </a:rPr>
              <a:t/>
            </a:r>
            <a:br>
              <a:rPr lang="ru-RU" sz="3300" b="1" u="sng" dirty="0">
                <a:latin typeface="Arial" pitchFamily="34" charset="0"/>
                <a:cs typeface="Arial" pitchFamily="34" charset="0"/>
              </a:rPr>
            </a:b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2200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Цель: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изучить особенности и методику расчёта цепей переменного тока.</a:t>
            </a:r>
          </a:p>
          <a:p>
            <a:pPr algn="ctr"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Знания и умения  </a:t>
            </a:r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знать параметры переменного тока;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строить временные и векторные диаграммы для элементарных цепей;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выражать токи и напряжения используя закон Ома;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выражать  реактивные сопротивления элементов  через их параметры и частоту синусоидального сигнала; 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определять активные и реактивные составляющие напряжений и токов;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знать условия резонанса токов и напряжений и особенности цепей переменного тока в этих режимах.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Переменный ток, его определение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Параметры синусоидальных  величин: амплитуда, угловая частота, фаза, начальная фаза, период, частота, мгновенное значение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Векторные диаграммы.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Электрические цепи переменного тока с активным сопротивлением.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Электрические цепи переменного тока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 индуктивностью.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Электрические цепи переменного тока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 ёмкостью.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Основные положения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886" t="11647" r="44373" b="53223"/>
          <a:stretch>
            <a:fillRect/>
          </a:stretch>
        </p:blipFill>
        <p:spPr bwMode="auto">
          <a:xfrm>
            <a:off x="571471" y="1071546"/>
            <a:ext cx="3184041" cy="1428760"/>
          </a:xfrm>
          <a:prstGeom prst="rect">
            <a:avLst/>
          </a:prstGeom>
          <a:noFill/>
          <a:ln w="15875">
            <a:solidFill>
              <a:srgbClr val="F79646"/>
            </a:solidFill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429124" y="1071546"/>
            <a:ext cx="2071702" cy="368300"/>
          </a:xfrm>
          <a:prstGeom prst="rect">
            <a:avLst/>
          </a:prstGeom>
          <a:solidFill>
            <a:srgbClr val="C4BC96"/>
          </a:solidFill>
          <a:ln w="9525">
            <a:solidFill>
              <a:srgbClr val="76923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 = I</a:t>
            </a:r>
            <a:r>
              <a:rPr kumimoji="0" lang="en-US" sz="16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sin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(ω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 + φ</a:t>
            </a:r>
            <a:r>
              <a:rPr kumimoji="0" lang="ru-RU" sz="16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1571612"/>
            <a:ext cx="5000660" cy="95410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Действующее значение  переменного тока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– это величина постоянного тока, эквивалентного данному переменному по механическому и тепловому воздействию.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2786058"/>
            <a:ext cx="35719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600" b="1" i="1" baseline="-25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амплитудное значение  </a:t>
            </a:r>
          </a:p>
          <a:p>
            <a:pPr>
              <a:lnSpc>
                <a:spcPct val="150000"/>
              </a:lnSpc>
            </a:pP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600" b="1" i="1" baseline="-25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/√2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действующее значение</a:t>
            </a:r>
          </a:p>
          <a:p>
            <a:pPr>
              <a:lnSpc>
                <a:spcPct val="150000"/>
              </a:lnSpc>
            </a:pP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600" b="1" i="1" baseline="-25000" dirty="0" smtClean="0">
                <a:latin typeface="Arial" pitchFamily="34" charset="0"/>
                <a:cs typeface="Arial" pitchFamily="34" charset="0"/>
              </a:rPr>
              <a:t>ср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600" b="1" i="1" baseline="-25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/π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среднее значение</a:t>
            </a:r>
          </a:p>
          <a:p>
            <a:pPr>
              <a:lnSpc>
                <a:spcPct val="150000"/>
              </a:lnSpc>
            </a:pP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, (с)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период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2786058"/>
            <a:ext cx="3643338" cy="1524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f 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= 1/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, (Гц)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циклическая частота</a:t>
            </a:r>
          </a:p>
          <a:p>
            <a:pPr>
              <a:lnSpc>
                <a:spcPct val="150000"/>
              </a:lnSpc>
            </a:pP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= 2</a:t>
            </a:r>
            <a:r>
              <a:rPr lang="en-US" sz="1600" b="1" i="1" dirty="0" err="1" smtClean="0">
                <a:latin typeface="Arial" pitchFamily="34" charset="0"/>
                <a:cs typeface="Arial" pitchFamily="34" charset="0"/>
              </a:rPr>
              <a:t>πf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, (1/с)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круговая частота</a:t>
            </a:r>
          </a:p>
          <a:p>
            <a:pPr>
              <a:lnSpc>
                <a:spcPct val="150000"/>
              </a:lnSpc>
            </a:pP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ru-RU" sz="1600" b="1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начальная фаза</a:t>
            </a:r>
          </a:p>
          <a:p>
            <a:pPr>
              <a:lnSpc>
                <a:spcPct val="150000"/>
              </a:lnSpc>
            </a:pP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= (ω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ru-RU" sz="1600" b="1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-- фаза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2295" t="65440" r="66539" b="6982"/>
          <a:stretch>
            <a:fillRect/>
          </a:stretch>
        </p:blipFill>
        <p:spPr bwMode="auto">
          <a:xfrm>
            <a:off x="571472" y="4786322"/>
            <a:ext cx="2643206" cy="160538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85786" y="5000636"/>
            <a:ext cx="2000264" cy="368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 = I</a:t>
            </a:r>
            <a:r>
              <a:rPr kumimoji="0" lang="en-US" sz="16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sin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(ω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 + φ</a:t>
            </a:r>
            <a:r>
              <a:rPr kumimoji="0" lang="ru-RU" sz="16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85918" y="5805090"/>
            <a:ext cx="46198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φ</a:t>
            </a:r>
            <a:r>
              <a:rPr lang="ru-RU" sz="1600" b="1" i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16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71868" y="4901525"/>
            <a:ext cx="5429288" cy="13849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Проекция вращающегося вектора на неподвижную ось изменяется во времени по синусоидальному закону. Каждой синусоиде можно поставить в соответствие вращающийся вектор.</a:t>
            </a:r>
          </a:p>
          <a:p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Положительное направление вращения векторов принято против часовой стрелки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Цепь переменного тока с активным сопротивлением</a:t>
            </a:r>
            <a:endParaRPr lang="ru-RU" sz="3000" dirty="0"/>
          </a:p>
        </p:txBody>
      </p:sp>
      <p:pic>
        <p:nvPicPr>
          <p:cNvPr id="2051" name="Picture 3" descr="File0279"/>
          <p:cNvPicPr>
            <a:picLocks noChangeAspect="1" noChangeArrowheads="1"/>
          </p:cNvPicPr>
          <p:nvPr/>
        </p:nvPicPr>
        <p:blipFill>
          <a:blip r:embed="rId2"/>
          <a:srcRect l="13684" r="26082" b="63889"/>
          <a:stretch>
            <a:fillRect/>
          </a:stretch>
        </p:blipFill>
        <p:spPr bwMode="auto">
          <a:xfrm>
            <a:off x="785786" y="1643050"/>
            <a:ext cx="2012950" cy="1016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2053" name="Picture 5" descr="File0279"/>
          <p:cNvPicPr>
            <a:picLocks noChangeAspect="1" noChangeArrowheads="1"/>
          </p:cNvPicPr>
          <p:nvPr/>
        </p:nvPicPr>
        <p:blipFill>
          <a:blip r:embed="rId2"/>
          <a:srcRect l="6082" t="76389" r="14386"/>
          <a:stretch>
            <a:fillRect/>
          </a:stretch>
        </p:blipFill>
        <p:spPr bwMode="auto">
          <a:xfrm>
            <a:off x="4357686" y="3644905"/>
            <a:ext cx="2279650" cy="5699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1620692"/>
            <a:ext cx="1714512" cy="3795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188741"/>
            <a:ext cx="1714512" cy="3830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928802"/>
            <a:ext cx="1814015" cy="642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</p:pic>
      <p:pic>
        <p:nvPicPr>
          <p:cNvPr id="16" name="Рисунок 15"/>
          <p:cNvPicPr/>
          <p:nvPr/>
        </p:nvPicPr>
        <p:blipFill>
          <a:blip r:embed="rId6"/>
          <a:srcRect l="54304" t="13354" r="1873" b="56211"/>
          <a:stretch>
            <a:fillRect/>
          </a:stretch>
        </p:blipFill>
        <p:spPr bwMode="auto">
          <a:xfrm>
            <a:off x="642910" y="3000372"/>
            <a:ext cx="2786082" cy="135732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3571868" y="270134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На  участке с активным сопротивлением ток и напряжение совпадают по фазе</a:t>
            </a:r>
            <a:endParaRPr lang="ru-RU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4429132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Временная диаграмма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1934" y="4357694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Векторная диаграмма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57158" y="5000636"/>
            <a:ext cx="36433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Мгновенное значение мощности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929198"/>
            <a:ext cx="4703002" cy="3571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285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2285984" y="5857893"/>
            <a:ext cx="35719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IU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(Вт)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активная мощность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6000760" y="1428736"/>
            <a:ext cx="12144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Закон Ома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Цепь переменного тока  с индуктивностью</a:t>
            </a:r>
            <a:endParaRPr lang="ru-RU" sz="3000" dirty="0"/>
          </a:p>
        </p:txBody>
      </p:sp>
      <p:pic>
        <p:nvPicPr>
          <p:cNvPr id="17410" name="Picture 2" descr="File02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939" y="1357298"/>
            <a:ext cx="1922873" cy="135732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 l="49559" t="42282" r="2138" b="25503"/>
          <a:stretch>
            <a:fillRect/>
          </a:stretch>
        </p:blipFill>
        <p:spPr bwMode="auto">
          <a:xfrm>
            <a:off x="357158" y="3143248"/>
            <a:ext cx="2928958" cy="164307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1142984"/>
            <a:ext cx="1571636" cy="3830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1214422"/>
            <a:ext cx="2598865" cy="3571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428596" y="6072206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en-US" sz="16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характеризует периодический обмен энергией между источником и магнитным полем катушки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3071802" y="2272721"/>
            <a:ext cx="48577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 участке с индуктивностью напряжение  опережает по фазе  ток на 90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786578" y="3161884"/>
            <a:ext cx="15001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Закон Ома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14612" y="1643050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Индуктивное реактивное сопротивление </a:t>
            </a:r>
            <a:endParaRPr lang="ru-RU" dirty="0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1000100" y="5715016"/>
            <a:ext cx="57150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Индуктивная реактивная мощность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en-US" sz="16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en-US" sz="16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(ВАр)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25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5" y="3757474"/>
            <a:ext cx="1357323" cy="3859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</p:pic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034" y="4786322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Временная диаграмма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4643438" y="2857497"/>
            <a:ext cx="1071570" cy="1979098"/>
            <a:chOff x="4643438" y="2857497"/>
            <a:chExt cx="1071570" cy="1979098"/>
          </a:xfrm>
        </p:grpSpPr>
        <p:pic>
          <p:nvPicPr>
            <p:cNvPr id="17411" name="Picture 3" descr="File0282"/>
            <p:cNvPicPr>
              <a:picLocks noChangeAspect="1" noChangeArrowheads="1"/>
            </p:cNvPicPr>
            <p:nvPr/>
          </p:nvPicPr>
          <p:blipFill>
            <a:blip r:embed="rId7"/>
            <a:srcRect l="11765"/>
            <a:stretch>
              <a:fillRect/>
            </a:stretch>
          </p:blipFill>
          <p:spPr bwMode="auto">
            <a:xfrm>
              <a:off x="4643438" y="2857497"/>
              <a:ext cx="1071570" cy="1979098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</p:spPr>
        </p:pic>
        <p:sp>
          <p:nvSpPr>
            <p:cNvPr id="26" name="Прямоугольник 25"/>
            <p:cNvSpPr/>
            <p:nvPr/>
          </p:nvSpPr>
          <p:spPr>
            <a:xfrm>
              <a:off x="4891948" y="2887145"/>
              <a:ext cx="44595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U</a:t>
              </a:r>
              <a:r>
                <a:rPr lang="en-US" b="1" i="1" baseline="-300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L</a:t>
              </a:r>
              <a:endParaRPr lang="ru-RU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071934" y="4804958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Векторная диаграмма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357158" y="5286388"/>
            <a:ext cx="32861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Мгновенное значение мощности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9" name="Picture 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5286388"/>
            <a:ext cx="5143536" cy="2953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</p:pic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32" name="Picture 2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7" y="1643050"/>
            <a:ext cx="2771301" cy="3571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lvl="0" indent="-514350"/>
            <a:r>
              <a:rPr lang="ru-RU" sz="3000" dirty="0" smtClean="0">
                <a:latin typeface="Arial" pitchFamily="34" charset="0"/>
                <a:cs typeface="Arial" pitchFamily="34" charset="0"/>
              </a:rPr>
              <a:t>Цепь переменного тока  с ёмкостью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File02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2357454" cy="150019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142984"/>
            <a:ext cx="2549036" cy="5781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1142984"/>
            <a:ext cx="1571636" cy="3830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1643050"/>
            <a:ext cx="2795748" cy="3571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</p:pic>
      <p:sp>
        <p:nvSpPr>
          <p:cNvPr id="18" name="Прямоугольник 17"/>
          <p:cNvSpPr/>
          <p:nvPr/>
        </p:nvSpPr>
        <p:spPr>
          <a:xfrm>
            <a:off x="2857488" y="1853975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Ёмкостное реактивное сопротивление </a:t>
            </a:r>
            <a:endParaRPr lang="ru-RU" dirty="0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3786182" y="2428868"/>
            <a:ext cx="4286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 участке с ёмкостью напряжение  отстаёт по фазе  от тока на 90°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000628" y="3071810"/>
            <a:ext cx="838200" cy="1752600"/>
            <a:chOff x="5000628" y="3071810"/>
            <a:chExt cx="838200" cy="1752600"/>
          </a:xfrm>
        </p:grpSpPr>
        <p:pic>
          <p:nvPicPr>
            <p:cNvPr id="18436" name="Picture 4" descr="File028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00628" y="3071810"/>
              <a:ext cx="838200" cy="17526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</p:spPr>
        </p:pic>
        <p:sp>
          <p:nvSpPr>
            <p:cNvPr id="21" name="Прямоугольник 20"/>
            <p:cNvSpPr/>
            <p:nvPr/>
          </p:nvSpPr>
          <p:spPr>
            <a:xfrm>
              <a:off x="5143504" y="4416990"/>
              <a:ext cx="46198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U</a:t>
              </a:r>
              <a:r>
                <a:rPr lang="ru-RU" b="1" i="1" baseline="-300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С</a:t>
              </a:r>
              <a:endParaRPr lang="ru-RU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14348" y="4929198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Временная диаграмма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71934" y="4876396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Векторная диаграмма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6858016" y="3357562"/>
            <a:ext cx="12858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Закон Ома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1" y="3929066"/>
            <a:ext cx="1256323" cy="3571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</p:pic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357158" y="5286388"/>
            <a:ext cx="32861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Мгновенное значение мощности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1000100" y="5715016"/>
            <a:ext cx="57150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Индуктивная реактивная мощность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lang="ru-RU" sz="1600" b="1" i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lang="ru-RU" sz="1600" b="1" i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(ВАр)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428596" y="6072206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lang="ru-RU" sz="1600" b="1" i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характеризует периодический обмен энергией между источником и электрическим  полем конденсатора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13710" y="5286388"/>
            <a:ext cx="5315978" cy="2936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</p:pic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Группа 90"/>
          <p:cNvGrpSpPr/>
          <p:nvPr/>
        </p:nvGrpSpPr>
        <p:grpSpPr>
          <a:xfrm>
            <a:off x="157163" y="2847986"/>
            <a:ext cx="3557581" cy="2224088"/>
            <a:chOff x="157163" y="2857496"/>
            <a:chExt cx="3557581" cy="2224088"/>
          </a:xfrm>
        </p:grpSpPr>
        <p:pic>
          <p:nvPicPr>
            <p:cNvPr id="18435" name="Picture 3" descr="File0284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71472" y="2857496"/>
              <a:ext cx="2743200" cy="19050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</p:spPr>
        </p:pic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157163" y="2857496"/>
              <a:ext cx="3557581" cy="21536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587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57" name="Group 33"/>
            <p:cNvGrpSpPr>
              <a:grpSpLocks/>
            </p:cNvGrpSpPr>
            <p:nvPr/>
          </p:nvGrpSpPr>
          <p:grpSpPr bwMode="auto">
            <a:xfrm>
              <a:off x="278692" y="3515262"/>
              <a:ext cx="1526033" cy="1147281"/>
              <a:chOff x="3848" y="2264"/>
              <a:chExt cx="2712" cy="1807"/>
            </a:xfrm>
          </p:grpSpPr>
          <p:sp>
            <p:nvSpPr>
              <p:cNvPr id="1058" name="Freeform 34"/>
              <p:cNvSpPr>
                <a:spLocks/>
              </p:cNvSpPr>
              <p:nvPr/>
            </p:nvSpPr>
            <p:spPr bwMode="auto">
              <a:xfrm>
                <a:off x="5204" y="2264"/>
                <a:ext cx="1356" cy="903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678" y="0"/>
                  </a:cxn>
                  <a:cxn ang="0">
                    <a:pos x="1356" y="113"/>
                  </a:cxn>
                </a:cxnLst>
                <a:rect l="0" t="0" r="r" b="b"/>
                <a:pathLst>
                  <a:path w="1356" h="113">
                    <a:moveTo>
                      <a:pt x="0" y="113"/>
                    </a:moveTo>
                    <a:cubicBezTo>
                      <a:pt x="226" y="56"/>
                      <a:pt x="452" y="0"/>
                      <a:pt x="678" y="0"/>
                    </a:cubicBezTo>
                    <a:cubicBezTo>
                      <a:pt x="904" y="0"/>
                      <a:pt x="1243" y="94"/>
                      <a:pt x="1356" y="113"/>
                    </a:cubicBezTo>
                  </a:path>
                </a:pathLst>
              </a:custGeom>
              <a:noFill/>
              <a:ln w="19050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auto">
              <a:xfrm flipV="1">
                <a:off x="3848" y="3168"/>
                <a:ext cx="1356" cy="903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678" y="0"/>
                  </a:cxn>
                  <a:cxn ang="0">
                    <a:pos x="1356" y="113"/>
                  </a:cxn>
                </a:cxnLst>
                <a:rect l="0" t="0" r="r" b="b"/>
                <a:pathLst>
                  <a:path w="1356" h="113">
                    <a:moveTo>
                      <a:pt x="0" y="113"/>
                    </a:moveTo>
                    <a:cubicBezTo>
                      <a:pt x="226" y="56"/>
                      <a:pt x="452" y="0"/>
                      <a:pt x="678" y="0"/>
                    </a:cubicBezTo>
                    <a:cubicBezTo>
                      <a:pt x="904" y="0"/>
                      <a:pt x="1243" y="94"/>
                      <a:pt x="1356" y="113"/>
                    </a:cubicBezTo>
                  </a:path>
                </a:pathLst>
              </a:custGeom>
              <a:noFill/>
              <a:ln w="19050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60" name="Text Box 36"/>
            <p:cNvSpPr txBox="1">
              <a:spLocks noChangeArrowheads="1"/>
            </p:cNvSpPr>
            <p:nvPr/>
          </p:nvSpPr>
          <p:spPr bwMode="auto">
            <a:xfrm>
              <a:off x="2313197" y="3503199"/>
              <a:ext cx="254545" cy="286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Calibri" pitchFamily="34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1804106" y="4651115"/>
              <a:ext cx="382128" cy="286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1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U</a:t>
              </a:r>
              <a:r>
                <a:rPr kumimoji="0" lang="en-US" sz="1400" b="1" i="1" u="none" strike="noStrike" cap="none" normalizeH="0" baseline="-2500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 flipH="1" flipV="1">
              <a:off x="2440160" y="3718433"/>
              <a:ext cx="127582" cy="7174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 flipH="1">
              <a:off x="1931688" y="4507626"/>
              <a:ext cx="63791" cy="1434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Text Box 40"/>
            <p:cNvSpPr txBox="1">
              <a:spLocks noChangeArrowheads="1"/>
            </p:cNvSpPr>
            <p:nvPr/>
          </p:nvSpPr>
          <p:spPr bwMode="auto">
            <a:xfrm>
              <a:off x="1422598" y="3144475"/>
              <a:ext cx="381508" cy="286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1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Calibri" pitchFamily="34" charset="0"/>
                  <a:cs typeface="Arial" pitchFamily="34" charset="0"/>
                </a:rPr>
                <a:t>Q</a:t>
              </a:r>
              <a:r>
                <a:rPr kumimoji="0" lang="en-US" sz="1400" b="1" i="1" u="none" strike="noStrike" cap="none" normalizeH="0" baseline="-2500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 flipV="1">
              <a:off x="1359426" y="3287965"/>
              <a:ext cx="126963" cy="143490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Text Box 42"/>
            <p:cNvSpPr txBox="1">
              <a:spLocks noChangeArrowheads="1"/>
            </p:cNvSpPr>
            <p:nvPr/>
          </p:nvSpPr>
          <p:spPr bwMode="auto">
            <a:xfrm>
              <a:off x="668871" y="2857496"/>
              <a:ext cx="763636" cy="286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i, U</a:t>
              </a:r>
              <a:r>
                <a:rPr kumimoji="0" lang="en-US" sz="11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r>
                <a:rPr kumimoji="0" lang="en-US" sz="11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Q</a:t>
              </a:r>
              <a:r>
                <a:rPr kumimoji="0" lang="en-US" sz="11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Text Box 43"/>
            <p:cNvSpPr txBox="1">
              <a:spLocks noChangeArrowheads="1"/>
            </p:cNvSpPr>
            <p:nvPr/>
          </p:nvSpPr>
          <p:spPr bwMode="auto">
            <a:xfrm>
              <a:off x="3395788" y="3707005"/>
              <a:ext cx="253926" cy="358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Line 44"/>
            <p:cNvSpPr>
              <a:spLocks noChangeShapeType="1"/>
            </p:cNvSpPr>
            <p:nvPr/>
          </p:nvSpPr>
          <p:spPr bwMode="auto">
            <a:xfrm>
              <a:off x="659581" y="4077157"/>
              <a:ext cx="3055163" cy="114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69" name="Group 45"/>
            <p:cNvGrpSpPr>
              <a:grpSpLocks/>
            </p:cNvGrpSpPr>
            <p:nvPr/>
          </p:nvGrpSpPr>
          <p:grpSpPr bwMode="auto">
            <a:xfrm>
              <a:off x="659581" y="3790178"/>
              <a:ext cx="1528510" cy="577768"/>
              <a:chOff x="2718" y="6106"/>
              <a:chExt cx="2716" cy="910"/>
            </a:xfrm>
          </p:grpSpPr>
          <p:sp>
            <p:nvSpPr>
              <p:cNvPr id="1070" name="Freeform 46"/>
              <p:cNvSpPr>
                <a:spLocks/>
              </p:cNvSpPr>
              <p:nvPr/>
            </p:nvSpPr>
            <p:spPr bwMode="auto">
              <a:xfrm>
                <a:off x="2718" y="6106"/>
                <a:ext cx="1356" cy="452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678" y="0"/>
                  </a:cxn>
                  <a:cxn ang="0">
                    <a:pos x="1356" y="113"/>
                  </a:cxn>
                </a:cxnLst>
                <a:rect l="0" t="0" r="r" b="b"/>
                <a:pathLst>
                  <a:path w="1356" h="113">
                    <a:moveTo>
                      <a:pt x="0" y="113"/>
                    </a:moveTo>
                    <a:cubicBezTo>
                      <a:pt x="226" y="56"/>
                      <a:pt x="452" y="0"/>
                      <a:pt x="678" y="0"/>
                    </a:cubicBezTo>
                    <a:cubicBezTo>
                      <a:pt x="904" y="0"/>
                      <a:pt x="1243" y="94"/>
                      <a:pt x="1356" y="113"/>
                    </a:cubicBezTo>
                  </a:path>
                </a:pathLst>
              </a:custGeom>
              <a:noFill/>
              <a:ln w="19050" cmpd="sng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1" name="Freeform 47"/>
              <p:cNvSpPr>
                <a:spLocks/>
              </p:cNvSpPr>
              <p:nvPr/>
            </p:nvSpPr>
            <p:spPr bwMode="auto">
              <a:xfrm flipV="1">
                <a:off x="4078" y="6564"/>
                <a:ext cx="1356" cy="452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678" y="0"/>
                  </a:cxn>
                  <a:cxn ang="0">
                    <a:pos x="1356" y="113"/>
                  </a:cxn>
                </a:cxnLst>
                <a:rect l="0" t="0" r="r" b="b"/>
                <a:pathLst>
                  <a:path w="1356" h="113">
                    <a:moveTo>
                      <a:pt x="0" y="113"/>
                    </a:moveTo>
                    <a:cubicBezTo>
                      <a:pt x="226" y="56"/>
                      <a:pt x="452" y="0"/>
                      <a:pt x="678" y="0"/>
                    </a:cubicBezTo>
                    <a:cubicBezTo>
                      <a:pt x="904" y="0"/>
                      <a:pt x="1243" y="94"/>
                      <a:pt x="1356" y="113"/>
                    </a:cubicBezTo>
                  </a:path>
                </a:pathLst>
              </a:custGeom>
              <a:noFill/>
              <a:ln w="19050" cmpd="sng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72" name="Group 48"/>
            <p:cNvGrpSpPr>
              <a:grpSpLocks/>
            </p:cNvGrpSpPr>
            <p:nvPr/>
          </p:nvGrpSpPr>
          <p:grpSpPr bwMode="auto">
            <a:xfrm flipV="1">
              <a:off x="659581" y="3156538"/>
              <a:ext cx="779119" cy="1854571"/>
              <a:chOff x="5105" y="2464"/>
              <a:chExt cx="1384" cy="2921"/>
            </a:xfrm>
          </p:grpSpPr>
          <p:sp>
            <p:nvSpPr>
              <p:cNvPr id="1073" name="Freeform 49" descr="Светлый вертикальный"/>
              <p:cNvSpPr>
                <a:spLocks/>
              </p:cNvSpPr>
              <p:nvPr/>
            </p:nvSpPr>
            <p:spPr bwMode="auto">
              <a:xfrm flipV="1">
                <a:off x="5802" y="3917"/>
                <a:ext cx="687" cy="1468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678" y="0"/>
                  </a:cxn>
                  <a:cxn ang="0">
                    <a:pos x="1356" y="113"/>
                  </a:cxn>
                </a:cxnLst>
                <a:rect l="0" t="0" r="r" b="b"/>
                <a:pathLst>
                  <a:path w="1356" h="113">
                    <a:moveTo>
                      <a:pt x="0" y="113"/>
                    </a:moveTo>
                    <a:cubicBezTo>
                      <a:pt x="226" y="56"/>
                      <a:pt x="452" y="0"/>
                      <a:pt x="678" y="0"/>
                    </a:cubicBezTo>
                    <a:cubicBezTo>
                      <a:pt x="904" y="0"/>
                      <a:pt x="1243" y="94"/>
                      <a:pt x="1356" y="113"/>
                    </a:cubicBezTo>
                  </a:path>
                </a:pathLst>
              </a:custGeom>
              <a:pattFill prst="ltVert">
                <a:fgClr>
                  <a:srgbClr val="000000">
                    <a:alpha val="10001"/>
                  </a:srgbClr>
                </a:fgClr>
                <a:bgClr>
                  <a:srgbClr val="008000">
                    <a:alpha val="10001"/>
                  </a:srgbClr>
                </a:bgClr>
              </a:pattFill>
              <a:ln w="19050" cmpd="sng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4" name="Freeform 50" descr="Светлый вертикальный"/>
              <p:cNvSpPr>
                <a:spLocks/>
              </p:cNvSpPr>
              <p:nvPr/>
            </p:nvSpPr>
            <p:spPr bwMode="auto">
              <a:xfrm>
                <a:off x="5105" y="2464"/>
                <a:ext cx="687" cy="1468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678" y="0"/>
                  </a:cxn>
                  <a:cxn ang="0">
                    <a:pos x="1356" y="113"/>
                  </a:cxn>
                </a:cxnLst>
                <a:rect l="0" t="0" r="r" b="b"/>
                <a:pathLst>
                  <a:path w="1356" h="113">
                    <a:moveTo>
                      <a:pt x="0" y="113"/>
                    </a:moveTo>
                    <a:cubicBezTo>
                      <a:pt x="226" y="56"/>
                      <a:pt x="452" y="0"/>
                      <a:pt x="678" y="0"/>
                    </a:cubicBezTo>
                    <a:cubicBezTo>
                      <a:pt x="904" y="0"/>
                      <a:pt x="1243" y="94"/>
                      <a:pt x="1356" y="113"/>
                    </a:cubicBezTo>
                  </a:path>
                </a:pathLst>
              </a:custGeom>
              <a:pattFill prst="ltVert">
                <a:fgClr>
                  <a:srgbClr val="000000">
                    <a:alpha val="10001"/>
                  </a:srgbClr>
                </a:fgClr>
                <a:bgClr>
                  <a:srgbClr val="008000">
                    <a:alpha val="10001"/>
                  </a:srgbClr>
                </a:bgClr>
              </a:pattFill>
              <a:ln w="19050" cmpd="sng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75" name="Group 51"/>
            <p:cNvGrpSpPr>
              <a:grpSpLocks/>
            </p:cNvGrpSpPr>
            <p:nvPr/>
          </p:nvGrpSpPr>
          <p:grpSpPr bwMode="auto">
            <a:xfrm flipV="1">
              <a:off x="1422598" y="3144475"/>
              <a:ext cx="779119" cy="1854571"/>
              <a:chOff x="5105" y="2464"/>
              <a:chExt cx="1384" cy="2921"/>
            </a:xfrm>
          </p:grpSpPr>
          <p:sp>
            <p:nvSpPr>
              <p:cNvPr id="1076" name="Freeform 52" descr="Светлый вертикальный"/>
              <p:cNvSpPr>
                <a:spLocks/>
              </p:cNvSpPr>
              <p:nvPr/>
            </p:nvSpPr>
            <p:spPr bwMode="auto">
              <a:xfrm flipV="1">
                <a:off x="5802" y="3917"/>
                <a:ext cx="687" cy="1468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678" y="0"/>
                  </a:cxn>
                  <a:cxn ang="0">
                    <a:pos x="1356" y="113"/>
                  </a:cxn>
                </a:cxnLst>
                <a:rect l="0" t="0" r="r" b="b"/>
                <a:pathLst>
                  <a:path w="1356" h="113">
                    <a:moveTo>
                      <a:pt x="0" y="113"/>
                    </a:moveTo>
                    <a:cubicBezTo>
                      <a:pt x="226" y="56"/>
                      <a:pt x="452" y="0"/>
                      <a:pt x="678" y="0"/>
                    </a:cubicBezTo>
                    <a:cubicBezTo>
                      <a:pt x="904" y="0"/>
                      <a:pt x="1243" y="94"/>
                      <a:pt x="1356" y="113"/>
                    </a:cubicBezTo>
                  </a:path>
                </a:pathLst>
              </a:custGeom>
              <a:pattFill prst="ltVert">
                <a:fgClr>
                  <a:srgbClr val="000000">
                    <a:alpha val="10001"/>
                  </a:srgbClr>
                </a:fgClr>
                <a:bgClr>
                  <a:srgbClr val="008000">
                    <a:alpha val="10001"/>
                  </a:srgbClr>
                </a:bgClr>
              </a:pattFill>
              <a:ln w="19050" cmpd="sng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7" name="Freeform 53" descr="Светлый вертикальный"/>
              <p:cNvSpPr>
                <a:spLocks/>
              </p:cNvSpPr>
              <p:nvPr/>
            </p:nvSpPr>
            <p:spPr bwMode="auto">
              <a:xfrm>
                <a:off x="5105" y="2464"/>
                <a:ext cx="687" cy="1468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678" y="0"/>
                  </a:cxn>
                  <a:cxn ang="0">
                    <a:pos x="1356" y="113"/>
                  </a:cxn>
                </a:cxnLst>
                <a:rect l="0" t="0" r="r" b="b"/>
                <a:pathLst>
                  <a:path w="1356" h="113">
                    <a:moveTo>
                      <a:pt x="0" y="113"/>
                    </a:moveTo>
                    <a:cubicBezTo>
                      <a:pt x="226" y="56"/>
                      <a:pt x="452" y="0"/>
                      <a:pt x="678" y="0"/>
                    </a:cubicBezTo>
                    <a:cubicBezTo>
                      <a:pt x="904" y="0"/>
                      <a:pt x="1243" y="94"/>
                      <a:pt x="1356" y="113"/>
                    </a:cubicBezTo>
                  </a:path>
                </a:pathLst>
              </a:custGeom>
              <a:pattFill prst="ltVert">
                <a:fgClr>
                  <a:srgbClr val="000000">
                    <a:alpha val="10001"/>
                  </a:srgbClr>
                </a:fgClr>
                <a:bgClr>
                  <a:srgbClr val="008000">
                    <a:alpha val="10001"/>
                  </a:srgbClr>
                </a:bgClr>
              </a:pattFill>
              <a:ln w="19050" cmpd="sng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78" name="Group 54"/>
            <p:cNvGrpSpPr>
              <a:grpSpLocks/>
            </p:cNvGrpSpPr>
            <p:nvPr/>
          </p:nvGrpSpPr>
          <p:grpSpPr bwMode="auto">
            <a:xfrm flipV="1">
              <a:off x="2186234" y="3144475"/>
              <a:ext cx="778500" cy="1854571"/>
              <a:chOff x="5105" y="2464"/>
              <a:chExt cx="1384" cy="2921"/>
            </a:xfrm>
          </p:grpSpPr>
          <p:sp>
            <p:nvSpPr>
              <p:cNvPr id="1079" name="Freeform 55" descr="Светлый вертикальный"/>
              <p:cNvSpPr>
                <a:spLocks/>
              </p:cNvSpPr>
              <p:nvPr/>
            </p:nvSpPr>
            <p:spPr bwMode="auto">
              <a:xfrm flipV="1">
                <a:off x="5802" y="3917"/>
                <a:ext cx="687" cy="1468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678" y="0"/>
                  </a:cxn>
                  <a:cxn ang="0">
                    <a:pos x="1356" y="113"/>
                  </a:cxn>
                </a:cxnLst>
                <a:rect l="0" t="0" r="r" b="b"/>
                <a:pathLst>
                  <a:path w="1356" h="113">
                    <a:moveTo>
                      <a:pt x="0" y="113"/>
                    </a:moveTo>
                    <a:cubicBezTo>
                      <a:pt x="226" y="56"/>
                      <a:pt x="452" y="0"/>
                      <a:pt x="678" y="0"/>
                    </a:cubicBezTo>
                    <a:cubicBezTo>
                      <a:pt x="904" y="0"/>
                      <a:pt x="1243" y="94"/>
                      <a:pt x="1356" y="113"/>
                    </a:cubicBezTo>
                  </a:path>
                </a:pathLst>
              </a:custGeom>
              <a:pattFill prst="ltVert">
                <a:fgClr>
                  <a:srgbClr val="000000">
                    <a:alpha val="10001"/>
                  </a:srgbClr>
                </a:fgClr>
                <a:bgClr>
                  <a:srgbClr val="008000">
                    <a:alpha val="10001"/>
                  </a:srgbClr>
                </a:bgClr>
              </a:pattFill>
              <a:ln w="19050" cmpd="sng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0" name="Freeform 56" descr="Светлый вертикальный"/>
              <p:cNvSpPr>
                <a:spLocks/>
              </p:cNvSpPr>
              <p:nvPr/>
            </p:nvSpPr>
            <p:spPr bwMode="auto">
              <a:xfrm>
                <a:off x="5105" y="2464"/>
                <a:ext cx="687" cy="1468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678" y="0"/>
                  </a:cxn>
                  <a:cxn ang="0">
                    <a:pos x="1356" y="113"/>
                  </a:cxn>
                </a:cxnLst>
                <a:rect l="0" t="0" r="r" b="b"/>
                <a:pathLst>
                  <a:path w="1356" h="113">
                    <a:moveTo>
                      <a:pt x="0" y="113"/>
                    </a:moveTo>
                    <a:cubicBezTo>
                      <a:pt x="226" y="56"/>
                      <a:pt x="452" y="0"/>
                      <a:pt x="678" y="0"/>
                    </a:cubicBezTo>
                    <a:cubicBezTo>
                      <a:pt x="904" y="0"/>
                      <a:pt x="1243" y="94"/>
                      <a:pt x="1356" y="113"/>
                    </a:cubicBezTo>
                  </a:path>
                </a:pathLst>
              </a:custGeom>
              <a:pattFill prst="ltVert">
                <a:fgClr>
                  <a:srgbClr val="000000">
                    <a:alpha val="10001"/>
                  </a:srgbClr>
                </a:fgClr>
                <a:bgClr>
                  <a:srgbClr val="008000">
                    <a:alpha val="10001"/>
                  </a:srgbClr>
                </a:bgClr>
              </a:pattFill>
              <a:ln w="19050" cmpd="sng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81" name="Group 57"/>
            <p:cNvGrpSpPr>
              <a:grpSpLocks/>
            </p:cNvGrpSpPr>
            <p:nvPr/>
          </p:nvGrpSpPr>
          <p:grpSpPr bwMode="auto">
            <a:xfrm>
              <a:off x="1793577" y="3492406"/>
              <a:ext cx="1526652" cy="1147281"/>
              <a:chOff x="3848" y="2264"/>
              <a:chExt cx="2712" cy="1807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auto">
              <a:xfrm>
                <a:off x="5204" y="2264"/>
                <a:ext cx="1356" cy="903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678" y="0"/>
                  </a:cxn>
                  <a:cxn ang="0">
                    <a:pos x="1356" y="113"/>
                  </a:cxn>
                </a:cxnLst>
                <a:rect l="0" t="0" r="r" b="b"/>
                <a:pathLst>
                  <a:path w="1356" h="113">
                    <a:moveTo>
                      <a:pt x="0" y="113"/>
                    </a:moveTo>
                    <a:cubicBezTo>
                      <a:pt x="226" y="56"/>
                      <a:pt x="452" y="0"/>
                      <a:pt x="678" y="0"/>
                    </a:cubicBezTo>
                    <a:cubicBezTo>
                      <a:pt x="904" y="0"/>
                      <a:pt x="1243" y="94"/>
                      <a:pt x="1356" y="113"/>
                    </a:cubicBezTo>
                  </a:path>
                </a:pathLst>
              </a:custGeom>
              <a:noFill/>
              <a:ln w="19050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auto">
              <a:xfrm flipV="1">
                <a:off x="3848" y="3168"/>
                <a:ext cx="1356" cy="903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678" y="0"/>
                  </a:cxn>
                  <a:cxn ang="0">
                    <a:pos x="1356" y="113"/>
                  </a:cxn>
                </a:cxnLst>
                <a:rect l="0" t="0" r="r" b="b"/>
                <a:pathLst>
                  <a:path w="1356" h="113">
                    <a:moveTo>
                      <a:pt x="0" y="113"/>
                    </a:moveTo>
                    <a:cubicBezTo>
                      <a:pt x="226" y="56"/>
                      <a:pt x="452" y="0"/>
                      <a:pt x="678" y="0"/>
                    </a:cubicBezTo>
                    <a:cubicBezTo>
                      <a:pt x="904" y="0"/>
                      <a:pt x="1243" y="94"/>
                      <a:pt x="1356" y="113"/>
                    </a:cubicBezTo>
                  </a:path>
                </a:pathLst>
              </a:custGeom>
              <a:noFill/>
              <a:ln w="19050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84" name="Line 60"/>
            <p:cNvSpPr>
              <a:spLocks noChangeShapeType="1"/>
            </p:cNvSpPr>
            <p:nvPr/>
          </p:nvSpPr>
          <p:spPr bwMode="auto">
            <a:xfrm flipV="1">
              <a:off x="659581" y="3000986"/>
              <a:ext cx="0" cy="20805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85" name="Group 61"/>
            <p:cNvGrpSpPr>
              <a:grpSpLocks/>
            </p:cNvGrpSpPr>
            <p:nvPr/>
          </p:nvGrpSpPr>
          <p:grpSpPr bwMode="auto">
            <a:xfrm>
              <a:off x="2186234" y="3790178"/>
              <a:ext cx="1528510" cy="577768"/>
              <a:chOff x="2718" y="6106"/>
              <a:chExt cx="2716" cy="910"/>
            </a:xfrm>
          </p:grpSpPr>
          <p:sp>
            <p:nvSpPr>
              <p:cNvPr id="1086" name="Freeform 62"/>
              <p:cNvSpPr>
                <a:spLocks/>
              </p:cNvSpPr>
              <p:nvPr/>
            </p:nvSpPr>
            <p:spPr bwMode="auto">
              <a:xfrm>
                <a:off x="2718" y="6106"/>
                <a:ext cx="1356" cy="452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678" y="0"/>
                  </a:cxn>
                  <a:cxn ang="0">
                    <a:pos x="1356" y="113"/>
                  </a:cxn>
                </a:cxnLst>
                <a:rect l="0" t="0" r="r" b="b"/>
                <a:pathLst>
                  <a:path w="1356" h="113">
                    <a:moveTo>
                      <a:pt x="0" y="113"/>
                    </a:moveTo>
                    <a:cubicBezTo>
                      <a:pt x="226" y="56"/>
                      <a:pt x="452" y="0"/>
                      <a:pt x="678" y="0"/>
                    </a:cubicBezTo>
                    <a:cubicBezTo>
                      <a:pt x="904" y="0"/>
                      <a:pt x="1243" y="94"/>
                      <a:pt x="1356" y="113"/>
                    </a:cubicBezTo>
                  </a:path>
                </a:pathLst>
              </a:custGeom>
              <a:noFill/>
              <a:ln w="19050" cmpd="sng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7" name="Freeform 63"/>
              <p:cNvSpPr>
                <a:spLocks/>
              </p:cNvSpPr>
              <p:nvPr/>
            </p:nvSpPr>
            <p:spPr bwMode="auto">
              <a:xfrm flipV="1">
                <a:off x="4078" y="6564"/>
                <a:ext cx="1356" cy="452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678" y="0"/>
                  </a:cxn>
                  <a:cxn ang="0">
                    <a:pos x="1356" y="113"/>
                  </a:cxn>
                </a:cxnLst>
                <a:rect l="0" t="0" r="r" b="b"/>
                <a:pathLst>
                  <a:path w="1356" h="113">
                    <a:moveTo>
                      <a:pt x="0" y="113"/>
                    </a:moveTo>
                    <a:cubicBezTo>
                      <a:pt x="226" y="56"/>
                      <a:pt x="452" y="0"/>
                      <a:pt x="678" y="0"/>
                    </a:cubicBezTo>
                    <a:cubicBezTo>
                      <a:pt x="904" y="0"/>
                      <a:pt x="1243" y="94"/>
                      <a:pt x="1356" y="113"/>
                    </a:cubicBezTo>
                  </a:path>
                </a:pathLst>
              </a:custGeom>
              <a:noFill/>
              <a:ln w="19050" cmpd="sng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224646" y="2884481"/>
              <a:ext cx="346826" cy="212885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54032"/>
          </a:xfrm>
        </p:spPr>
        <p:txBody>
          <a:bodyPr>
            <a:normAutofit fontScale="90000"/>
          </a:bodyPr>
          <a:lstStyle/>
          <a:p>
            <a:pPr lvl="0"/>
            <a:r>
              <a:rPr lang="ru-RU" sz="3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300" dirty="0" smtClean="0">
                <a:latin typeface="Arial" pitchFamily="34" charset="0"/>
                <a:cs typeface="Arial" pitchFamily="34" charset="0"/>
              </a:rPr>
            </a:br>
            <a:r>
              <a:rPr lang="ru-RU" sz="3300" dirty="0" smtClean="0">
                <a:latin typeface="Arial" pitchFamily="34" charset="0"/>
                <a:cs typeface="Arial" pitchFamily="34" charset="0"/>
              </a:rPr>
              <a:t>Самостоятельная работа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1839858"/>
            <a:ext cx="8358246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Получение синусоидальных ЭДС и тока, их уравнения и графики.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Действующие значения синусоидальных величин.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3"/>
              <a:tabLst>
                <a:tab pos="2286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Неразветвлённая цепь с активным сопротивлением, индуктивностью и ёмкостью.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Литература</a:t>
            </a:r>
          </a:p>
          <a:p>
            <a:pPr algn="ctr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dirty="0">
                <a:latin typeface="Arial" pitchFamily="34" charset="0"/>
                <a:cs typeface="Arial" pitchFamily="34" charset="0"/>
              </a:rPr>
              <a:t>Гальперин М.В, Электронная техника: учебник для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спо</a:t>
            </a:r>
            <a:r>
              <a:rPr lang="ru-RU" dirty="0">
                <a:latin typeface="Arial" pitchFamily="34" charset="0"/>
                <a:cs typeface="Arial" pitchFamily="34" charset="0"/>
              </a:rPr>
              <a:t>. – 2-е изд.,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err="1">
                <a:latin typeface="Arial" pitchFamily="34" charset="0"/>
                <a:cs typeface="Arial" pitchFamily="34" charset="0"/>
              </a:rPr>
              <a:t>исправ</a:t>
            </a:r>
            <a:r>
              <a:rPr lang="ru-RU" dirty="0">
                <a:latin typeface="Arial" pitchFamily="34" charset="0"/>
                <a:cs typeface="Arial" pitchFamily="34" charset="0"/>
              </a:rPr>
              <a:t>. и доп. – М.: Форум: ИНФРА-М, 2014. – 351 с.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§5.1-5.7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491</Words>
  <Application>Microsoft Office PowerPoint</Application>
  <PresentationFormat>Экран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       Лекция № 6 Тема 1.5. Однофазные электрические цепи                      переменного тока.       </vt:lpstr>
      <vt:lpstr>План</vt:lpstr>
      <vt:lpstr>Основные положения</vt:lpstr>
      <vt:lpstr>Цепь переменного тока с активным сопротивлением</vt:lpstr>
      <vt:lpstr>Цепь переменного тока  с индуктивностью</vt:lpstr>
      <vt:lpstr>Цепь переменного тока  с ёмкостью</vt:lpstr>
      <vt:lpstr> Самостоятельная работа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35</cp:revision>
  <dcterms:modified xsi:type="dcterms:W3CDTF">2015-03-17T16:03:13Z</dcterms:modified>
</cp:coreProperties>
</file>