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8" r:id="rId6"/>
    <p:sldId id="264" r:id="rId7"/>
    <p:sldId id="259" r:id="rId8"/>
    <p:sldId id="260" r:id="rId9"/>
    <p:sldId id="261" r:id="rId10"/>
    <p:sldId id="262" r:id="rId11"/>
    <p:sldId id="263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r>
              <a:rPr lang="ru-RU" sz="3100" smtClean="0">
                <a:latin typeface="Arial" pitchFamily="34" charset="0"/>
                <a:cs typeface="Arial" pitchFamily="34" charset="0"/>
              </a:rPr>
              <a:t>Лекция №8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Тема 1.7. Трансформаторы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643050"/>
            <a:ext cx="75009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изучить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устройство и принцип действия трансформаторов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Знания и умения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объяснить устройство и принцип действия трансформаторов;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различать трансформаторы по различным конструктивным признакам;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 определять параметры трансформаторов по паспортным данным.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Разновидности трансформаторов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933" t="7001" r="2390"/>
          <a:stretch>
            <a:fillRect/>
          </a:stretch>
        </p:blipFill>
        <p:spPr bwMode="auto">
          <a:xfrm>
            <a:off x="714348" y="1357298"/>
            <a:ext cx="7711223" cy="5173657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Разновидности трансформаторов</a:t>
            </a:r>
            <a:endParaRPr lang="ru-RU" sz="30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01" t="7125" b="3098"/>
          <a:stretch>
            <a:fillRect/>
          </a:stretch>
        </p:blipFill>
        <p:spPr bwMode="auto">
          <a:xfrm>
            <a:off x="1142976" y="1714488"/>
            <a:ext cx="6999047" cy="4500594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Вклад русских   электротехников Н.Н. Яблочкова, М.О.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Доливо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marL="457200" indent="-45720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Добровольского в создание  и  использование  трансформаторов</a:t>
            </a:r>
            <a:r>
              <a:rPr lang="ru-RU" dirty="0" smtClean="0"/>
              <a:t>.</a:t>
            </a:r>
          </a:p>
          <a:p>
            <a:pPr marL="457200" indent="-45720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Применение специальных трансформаторов.</a:t>
            </a:r>
          </a:p>
          <a:p>
            <a:pPr marL="457200" indent="-45720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Решение задач на определение  параметров трансформаторов.</a:t>
            </a:r>
          </a:p>
          <a:p>
            <a:pPr algn="ctr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Гальперин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М.В, Электронная техника: учебник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– 2-е изд</a:t>
            </a:r>
            <a:r>
              <a:rPr lang="ru-RU" sz="2000">
                <a:latin typeface="Arial" pitchFamily="34" charset="0"/>
                <a:cs typeface="Arial" pitchFamily="34" charset="0"/>
              </a:rPr>
              <a:t>.,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исправ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и доп. – М.: Форум: ИНФРА-М, 2014. – 351 с.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§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7.1-7.7.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Т.Ф. Берёзкина, Н.Г.Гусев «Задачник  по  общей  электротехнике с основами  электроники» М. Высшая  школа. 1983г</a:t>
            </a:r>
          </a:p>
          <a:p>
            <a:pPr marL="457200" indent="-45720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План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Назначение трансформаторов, их классификация.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Однофазный трансформатор, его устройство, принцип действия.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Режим работы трансформатора: холостой ход, рабочий, короткого замыкания.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Характеристики и параметры трансформаторов.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Разновидности трансформаторов.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Классификация трансформаторов</a:t>
            </a:r>
            <a:endParaRPr lang="ru-RU" sz="3000" dirty="0"/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504838" y="1714488"/>
            <a:ext cx="7996735" cy="4858039"/>
            <a:chOff x="1005" y="889"/>
            <a:chExt cx="9953" cy="7652"/>
          </a:xfrm>
        </p:grpSpPr>
        <p:sp>
          <p:nvSpPr>
            <p:cNvPr id="22531" name="Text Box 3"/>
            <p:cNvSpPr txBox="1">
              <a:spLocks noChangeArrowheads="1"/>
            </p:cNvSpPr>
            <p:nvPr/>
          </p:nvSpPr>
          <p:spPr bwMode="auto">
            <a:xfrm>
              <a:off x="1665" y="889"/>
              <a:ext cx="8670" cy="159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rPr>
                <a:t>Трансформатор</a:t>
              </a:r>
              <a:r>
                <a:rPr kumimoji="0" lang="ru-RU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– электромагнитный аппарат, преобразующий переменный ток одного напряжения в переменный ток другого напряжения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2025" y="4023"/>
              <a:ext cx="900" cy="250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 мощности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3675" y="4098"/>
              <a:ext cx="855" cy="250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 числу фаз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5280" y="4098"/>
              <a:ext cx="1185" cy="250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 виду сердечника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7230" y="4098"/>
              <a:ext cx="855" cy="250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 назначению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8865" y="4023"/>
              <a:ext cx="975" cy="2505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по конструкции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2537" name="AutoShape 9"/>
            <p:cNvCxnSpPr>
              <a:cxnSpLocks noChangeShapeType="1"/>
            </p:cNvCxnSpPr>
            <p:nvPr/>
          </p:nvCxnSpPr>
          <p:spPr bwMode="auto">
            <a:xfrm flipH="1">
              <a:off x="5880" y="2479"/>
              <a:ext cx="15" cy="1619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38" name="AutoShape 10"/>
            <p:cNvCxnSpPr>
              <a:cxnSpLocks noChangeShapeType="1"/>
            </p:cNvCxnSpPr>
            <p:nvPr/>
          </p:nvCxnSpPr>
          <p:spPr bwMode="auto">
            <a:xfrm flipH="1">
              <a:off x="4155" y="2479"/>
              <a:ext cx="1305" cy="1619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39" name="AutoShape 11"/>
            <p:cNvCxnSpPr>
              <a:cxnSpLocks noChangeShapeType="1"/>
            </p:cNvCxnSpPr>
            <p:nvPr/>
          </p:nvCxnSpPr>
          <p:spPr bwMode="auto">
            <a:xfrm flipH="1">
              <a:off x="2505" y="2479"/>
              <a:ext cx="1755" cy="1544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40" name="AutoShape 12"/>
            <p:cNvCxnSpPr>
              <a:cxnSpLocks noChangeShapeType="1"/>
            </p:cNvCxnSpPr>
            <p:nvPr/>
          </p:nvCxnSpPr>
          <p:spPr bwMode="auto">
            <a:xfrm>
              <a:off x="6465" y="2479"/>
              <a:ext cx="1095" cy="1619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41" name="AutoShape 13"/>
            <p:cNvCxnSpPr>
              <a:cxnSpLocks noChangeShapeType="1"/>
            </p:cNvCxnSpPr>
            <p:nvPr/>
          </p:nvCxnSpPr>
          <p:spPr bwMode="auto">
            <a:xfrm>
              <a:off x="7740" y="2479"/>
              <a:ext cx="1755" cy="1544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005" y="7113"/>
              <a:ext cx="1905" cy="1203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Малой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средней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большой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180" y="7113"/>
              <a:ext cx="1845" cy="1203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однофазные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трёхфазные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5178" y="7113"/>
              <a:ext cx="2059" cy="1203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стержневые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броневые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тороидальные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7490" y="7113"/>
              <a:ext cx="3468" cy="1428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силовые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измерительные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автотрансформаторы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специальные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2546" name="AutoShape 18"/>
            <p:cNvCxnSpPr>
              <a:cxnSpLocks noChangeShapeType="1"/>
            </p:cNvCxnSpPr>
            <p:nvPr/>
          </p:nvCxnSpPr>
          <p:spPr bwMode="auto">
            <a:xfrm flipH="1">
              <a:off x="2025" y="6528"/>
              <a:ext cx="480" cy="585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47" name="AutoShape 19"/>
            <p:cNvCxnSpPr>
              <a:cxnSpLocks noChangeShapeType="1"/>
            </p:cNvCxnSpPr>
            <p:nvPr/>
          </p:nvCxnSpPr>
          <p:spPr bwMode="auto">
            <a:xfrm>
              <a:off x="4155" y="6603"/>
              <a:ext cx="0" cy="510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48" name="AutoShape 20"/>
            <p:cNvCxnSpPr>
              <a:cxnSpLocks noChangeShapeType="1"/>
            </p:cNvCxnSpPr>
            <p:nvPr/>
          </p:nvCxnSpPr>
          <p:spPr bwMode="auto">
            <a:xfrm>
              <a:off x="5895" y="6603"/>
              <a:ext cx="375" cy="510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  <p:cxnSp>
          <p:nvCxnSpPr>
            <p:cNvPr id="22549" name="AutoShape 21"/>
            <p:cNvCxnSpPr>
              <a:cxnSpLocks noChangeShapeType="1"/>
            </p:cNvCxnSpPr>
            <p:nvPr/>
          </p:nvCxnSpPr>
          <p:spPr bwMode="auto">
            <a:xfrm>
              <a:off x="7740" y="6603"/>
              <a:ext cx="1290" cy="510"/>
            </a:xfrm>
            <a:prstGeom prst="straightConnector1">
              <a:avLst/>
            </a:prstGeom>
            <a:noFill/>
            <a:ln w="9525">
              <a:solidFill>
                <a:srgbClr val="E36C0A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7165" r="9965" b="5423"/>
          <a:stretch>
            <a:fillRect/>
          </a:stretch>
        </p:blipFill>
        <p:spPr bwMode="auto">
          <a:xfrm>
            <a:off x="1142976" y="1357298"/>
            <a:ext cx="6929486" cy="4786346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142976" y="3786190"/>
            <a:ext cx="6929486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Однофазный трансформатор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File02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643050"/>
            <a:ext cx="2714644" cy="26416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1298576" y="3786190"/>
            <a:ext cx="3416300" cy="2070100"/>
            <a:chOff x="3020" y="12420"/>
            <a:chExt cx="5380" cy="32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3020" y="14080"/>
              <a:ext cx="54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4360" y="13220"/>
              <a:ext cx="82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Ф</a:t>
              </a:r>
              <a:r>
                <a:rPr kumimoji="0" lang="ru-RU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4360" y="14980"/>
              <a:ext cx="108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Ф</a:t>
              </a:r>
              <a:r>
                <a:rPr kumimoji="0" lang="ru-RU" sz="1600" b="1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рас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960" y="14980"/>
              <a:ext cx="116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ru-RU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рас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6100" y="12420"/>
              <a:ext cx="114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ru-RU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6100" y="13540"/>
              <a:ext cx="102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1L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7580" y="12420"/>
              <a:ext cx="820" cy="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r>
                <a:rPr kumimoji="0" lang="en-US" sz="1600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05" name="AutoShape 9"/>
            <p:cNvCxnSpPr>
              <a:cxnSpLocks noChangeShapeType="1"/>
            </p:cNvCxnSpPr>
            <p:nvPr/>
          </p:nvCxnSpPr>
          <p:spPr bwMode="auto">
            <a:xfrm flipV="1">
              <a:off x="3520" y="13680"/>
              <a:ext cx="840" cy="7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6" name="AutoShape 10"/>
            <p:cNvCxnSpPr>
              <a:cxnSpLocks noChangeShapeType="1"/>
            </p:cNvCxnSpPr>
            <p:nvPr/>
          </p:nvCxnSpPr>
          <p:spPr bwMode="auto">
            <a:xfrm>
              <a:off x="3520" y="14540"/>
              <a:ext cx="840" cy="68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7" name="AutoShape 11"/>
            <p:cNvCxnSpPr>
              <a:cxnSpLocks noChangeShapeType="1"/>
            </p:cNvCxnSpPr>
            <p:nvPr/>
          </p:nvCxnSpPr>
          <p:spPr bwMode="auto">
            <a:xfrm flipV="1">
              <a:off x="5180" y="12800"/>
              <a:ext cx="920" cy="74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8" name="AutoShape 12"/>
            <p:cNvCxnSpPr>
              <a:cxnSpLocks noChangeShapeType="1"/>
            </p:cNvCxnSpPr>
            <p:nvPr/>
          </p:nvCxnSpPr>
          <p:spPr bwMode="auto">
            <a:xfrm>
              <a:off x="5180" y="13680"/>
              <a:ext cx="920" cy="4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9" name="AutoShape 13"/>
            <p:cNvCxnSpPr>
              <a:cxnSpLocks noChangeShapeType="1"/>
            </p:cNvCxnSpPr>
            <p:nvPr/>
          </p:nvCxnSpPr>
          <p:spPr bwMode="auto">
            <a:xfrm>
              <a:off x="6980" y="12800"/>
              <a:ext cx="60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0" name="AutoShape 14"/>
            <p:cNvCxnSpPr>
              <a:cxnSpLocks noChangeShapeType="1"/>
            </p:cNvCxnSpPr>
            <p:nvPr/>
          </p:nvCxnSpPr>
          <p:spPr bwMode="auto">
            <a:xfrm>
              <a:off x="5360" y="15340"/>
              <a:ext cx="60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0" name="TextBox 19"/>
          <p:cNvSpPr txBox="1"/>
          <p:nvPr/>
        </p:nvSpPr>
        <p:spPr>
          <a:xfrm>
            <a:off x="5143504" y="4500570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Обозначение трансформаторов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1, 2, 3 – однофазный;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4, 5, 6 -- трёхфазный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Характеристики трансформаторов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09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2858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5621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714348" y="1643050"/>
            <a:ext cx="3000396" cy="1285884"/>
            <a:chOff x="4429124" y="2571744"/>
            <a:chExt cx="3081148" cy="1500198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2571744"/>
              <a:ext cx="3071834" cy="5000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3071810"/>
              <a:ext cx="3056764" cy="50839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3571876"/>
              <a:ext cx="3081148" cy="5000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</p:pic>
        <p:sp>
          <p:nvSpPr>
            <p:cNvPr id="21" name="Прямоугольник 20"/>
            <p:cNvSpPr/>
            <p:nvPr/>
          </p:nvSpPr>
          <p:spPr>
            <a:xfrm>
              <a:off x="4429124" y="2571744"/>
              <a:ext cx="3071834" cy="150019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6968" y="5429264"/>
            <a:ext cx="3960982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2401" y="3786190"/>
            <a:ext cx="2384243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786058"/>
            <a:ext cx="2071702" cy="391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571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714488"/>
            <a:ext cx="1714512" cy="3915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000504"/>
            <a:ext cx="2571768" cy="731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43" name="TextBox 42"/>
          <p:cNvSpPr txBox="1"/>
          <p:nvPr/>
        </p:nvSpPr>
        <p:spPr>
          <a:xfrm>
            <a:off x="428596" y="1214422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Э.Д.С. В обмотках трансформатора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7686" y="1285860"/>
            <a:ext cx="4000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отери мощности в трансформаторе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2" y="3214686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Коэффициент трансформации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0628" y="2285992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Потери в меди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0628" y="3357562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Потери в стали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71736" y="4929198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Коэффициент полезного действия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Режимы работы трансформаторов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99" t="11875" b="2292"/>
          <a:stretch>
            <a:fillRect/>
          </a:stretch>
        </p:blipFill>
        <p:spPr bwMode="auto">
          <a:xfrm>
            <a:off x="1000100" y="1643050"/>
            <a:ext cx="7247710" cy="4429156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Разновидности трансформаторов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124" t="6431" b="3546"/>
          <a:stretch>
            <a:fillRect/>
          </a:stretch>
        </p:blipFill>
        <p:spPr bwMode="auto">
          <a:xfrm>
            <a:off x="1142976" y="1928802"/>
            <a:ext cx="6643734" cy="4357718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Разновидности трансформаторов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28" t="10973" b="9004"/>
          <a:stretch>
            <a:fillRect/>
          </a:stretch>
        </p:blipFill>
        <p:spPr bwMode="auto">
          <a:xfrm>
            <a:off x="1142975" y="2071678"/>
            <a:ext cx="6924383" cy="4214842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Разновидности трансформаторов</a:t>
            </a:r>
            <a:endParaRPr lang="ru-RU" sz="3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55" t="6435" b="2511"/>
          <a:stretch>
            <a:fillRect/>
          </a:stretch>
        </p:blipFill>
        <p:spPr bwMode="auto">
          <a:xfrm>
            <a:off x="785786" y="1428737"/>
            <a:ext cx="7515043" cy="4929222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279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Лекция №8 Тема 1.7. Трансформаторы. </vt:lpstr>
      <vt:lpstr> План  </vt:lpstr>
      <vt:lpstr>Классификация трансформаторов</vt:lpstr>
      <vt:lpstr>Однофазный трансформатор</vt:lpstr>
      <vt:lpstr>Характеристики трансформаторов</vt:lpstr>
      <vt:lpstr>Режимы работы трансформаторов</vt:lpstr>
      <vt:lpstr>Разновидности трансформаторов</vt:lpstr>
      <vt:lpstr>Разновидности трансформаторов</vt:lpstr>
      <vt:lpstr>Разновидности трансформаторов</vt:lpstr>
      <vt:lpstr>Разновидности трансформаторов</vt:lpstr>
      <vt:lpstr>Разновидности трансформаторов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№10 Тема 1.7. Трансформаторы. </dc:title>
  <cp:lastModifiedBy>Admin</cp:lastModifiedBy>
  <cp:revision>22</cp:revision>
  <dcterms:modified xsi:type="dcterms:W3CDTF">2015-03-17T16:05:02Z</dcterms:modified>
</cp:coreProperties>
</file>