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5" r:id="rId11"/>
    <p:sldId id="266" r:id="rId12"/>
    <p:sldId id="267" r:id="rId13"/>
    <p:sldId id="279" r:id="rId14"/>
    <p:sldId id="280" r:id="rId15"/>
    <p:sldId id="281" r:id="rId16"/>
    <p:sldId id="269" r:id="rId17"/>
    <p:sldId id="268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2B854-6193-4C53-86E3-2627A172B9C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E8279-2FC4-4217-BF59-41A75015F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53208-4F15-40C7-A753-A27A93F317F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FBC5D-E4B9-43AC-8D22-99D293B84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8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D7A9B0-E1E4-4870-8459-3B0CDDE96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2AA26-E573-4FB8-8223-F1EC8D7B5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A5728-78E2-4518-BCE6-7941D5905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21C4-8C0E-469B-8E05-109750611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6DB0-996F-453F-A875-C78C09570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3784-B0E3-49BD-AFC3-B4407E514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099C5-97B1-4F8D-AECC-0099E0AE1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6B2F-41B8-427B-B8D4-DC9D1D2CB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0822-B9B9-4CE1-8792-96BE0B26A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4ADF-77DC-47BA-88D5-F7F59C7AA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AFFF-5BEF-4005-B6F4-E9BD9B8A2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A728-6A63-451F-86D7-D3132657B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0635D8A8-1F54-45F5-B120-B5FDE1E0A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500174"/>
            <a:ext cx="8596312" cy="2538426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chemeClr val="bg1"/>
                </a:solidFill>
              </a:rPr>
              <a:t>Концептуальные основы информационной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1142984"/>
            <a:ext cx="8715436" cy="107157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 </a:t>
            </a:r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принципам обеспечения информационной безопасности</a:t>
            </a:r>
            <a:r>
              <a:rPr lang="ru-RU" sz="2800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можно отнести: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071678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chemeClr val="bg2">
                  <a:lumMod val="75000"/>
                  <a:lumOff val="25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 законность,</a:t>
            </a:r>
          </a:p>
          <a:p>
            <a:pPr algn="l">
              <a:buClr>
                <a:schemeClr val="bg2">
                  <a:lumMod val="75000"/>
                  <a:lumOff val="25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 баланс интересов личности, общества и      государства,</a:t>
            </a:r>
          </a:p>
          <a:p>
            <a:pPr algn="l">
              <a:buClr>
                <a:schemeClr val="bg2">
                  <a:lumMod val="75000"/>
                  <a:lumOff val="25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 комплексность,</a:t>
            </a:r>
          </a:p>
          <a:p>
            <a:pPr algn="l">
              <a:buClr>
                <a:schemeClr val="bg2">
                  <a:lumMod val="75000"/>
                  <a:lumOff val="25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 системность,</a:t>
            </a:r>
          </a:p>
          <a:p>
            <a:pPr algn="l">
              <a:buClr>
                <a:schemeClr val="bg2">
                  <a:lumMod val="75000"/>
                  <a:lumOff val="25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 интеграцию с международными системами    безопасности,</a:t>
            </a:r>
          </a:p>
          <a:p>
            <a:pPr algn="l">
              <a:buClr>
                <a:schemeClr val="bg2">
                  <a:lumMod val="75000"/>
                  <a:lumOff val="25000"/>
                </a:schemeClr>
              </a:buClr>
              <a:buFont typeface="Wingdings" pitchFamily="2" charset="2"/>
              <a:buChar char="ü"/>
            </a:pPr>
            <a:r>
              <a:rPr lang="ru-RU" sz="2800" dirty="0" smtClean="0"/>
              <a:t> экономическую эффективность и т.д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1357298"/>
            <a:ext cx="8715436" cy="107157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определении ИБ перед существительным «ущерб» стоит прилагательное </a:t>
            </a:r>
            <a:r>
              <a:rPr lang="ru-RU" sz="2800" b="1" dirty="0" smtClean="0"/>
              <a:t>«</a:t>
            </a:r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неприемлемый</a:t>
            </a:r>
            <a:r>
              <a:rPr lang="ru-RU" sz="2800" b="1" dirty="0" smtClean="0"/>
              <a:t>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786058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Чаще всего </a:t>
            </a:r>
            <a:r>
              <a:rPr lang="ru-RU" sz="2800" i="1" dirty="0" smtClean="0"/>
              <a:t>порог неприемлемости имеет материальное (денежное) выражение, а </a:t>
            </a:r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защиты информации</a:t>
            </a:r>
            <a:r>
              <a:rPr lang="ru-RU" sz="2800" i="1" dirty="0" smtClean="0"/>
              <a:t> </a:t>
            </a:r>
            <a:r>
              <a:rPr lang="ru-RU" sz="2800" b="1" i="1" dirty="0" smtClean="0"/>
              <a:t>становится уменьшение размеров ущерба до допустимых значений</a:t>
            </a:r>
            <a:r>
              <a:rPr lang="ru-RU" sz="2800" b="1" dirty="0" smtClean="0"/>
              <a:t>. </a:t>
            </a:r>
            <a:endParaRPr lang="ru-RU" sz="28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1857364"/>
            <a:ext cx="8715436" cy="2286016"/>
          </a:xfrm>
        </p:spPr>
        <p:txBody>
          <a:bodyPr>
            <a:noAutofit/>
          </a:bodyPr>
          <a:lstStyle/>
          <a:p>
            <a:pPr algn="just"/>
            <a:r>
              <a:rPr lang="ru-RU" sz="2800" b="1" u="sng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группа</a:t>
            </a:r>
            <a:r>
              <a:rPr lang="ru-RU" sz="2800" b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/>
              <a:t>связана с бурным развитием нового класса оружия - информационного, которое способно эффективно воздействовать и на психику, сознание людей, и на </a:t>
            </a:r>
            <a:r>
              <a:rPr lang="ru-RU" sz="2800" i="1" dirty="0" err="1" smtClean="0"/>
              <a:t>информацион-но-техническую</a:t>
            </a:r>
            <a:r>
              <a:rPr lang="ru-RU" sz="2800" i="1" dirty="0" smtClean="0"/>
              <a:t> инфраструктуру общества и армии.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информационно-технических опасностей, обусловленных достижениями научно-технического прогресса</a:t>
            </a:r>
            <a:r>
              <a:rPr lang="ru-RU" sz="28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357694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Вторая группа</a:t>
            </a:r>
            <a:r>
              <a:rPr lang="ru-RU" sz="2800" b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/>
              <a:t>- это новый класс социальных преступлений, основанных на использовании современной информационной технологии. 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1785926"/>
            <a:ext cx="8643998" cy="1928826"/>
          </a:xfrm>
        </p:spPr>
        <p:txBody>
          <a:bodyPr>
            <a:noAutofit/>
          </a:bodyPr>
          <a:lstStyle/>
          <a:p>
            <a:pPr algn="just"/>
            <a:r>
              <a:rPr lang="ru-RU" sz="2800" b="1" u="sng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Третья группа</a:t>
            </a:r>
            <a:r>
              <a:rPr lang="ru-RU" sz="2800" b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- </a:t>
            </a:r>
            <a:r>
              <a:rPr lang="ru-RU" sz="2800" i="1" dirty="0" smtClean="0"/>
              <a:t>электронный контроль за жизнью, настроениями, планами граждан, политических организаций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информационно-технических опасностей, обусловленных достижениями научно-технического прогресса</a:t>
            </a:r>
            <a:r>
              <a:rPr lang="ru-RU" sz="28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857628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Четвертая группа</a:t>
            </a:r>
            <a:r>
              <a:rPr lang="ru-RU" sz="2800" b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- </a:t>
            </a:r>
            <a:r>
              <a:rPr lang="ru-RU" sz="2800" i="1" dirty="0" smtClean="0"/>
              <a:t>использование новой информационной технологии в политических целях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1214422"/>
            <a:ext cx="15128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ВИДЫ: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3429000"/>
            <a:ext cx="1619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ОБЪЕКТЫ</a:t>
            </a:r>
          </a:p>
          <a:p>
            <a:pPr algn="ctr"/>
            <a:r>
              <a:rPr lang="ru-RU" b="1" dirty="0">
                <a:latin typeface="Tahoma" pitchFamily="34" charset="0"/>
              </a:rPr>
              <a:t>ВОЗДЕЙ-</a:t>
            </a:r>
          </a:p>
          <a:p>
            <a:pPr algn="ctr"/>
            <a:r>
              <a:rPr lang="ru-RU" b="1" dirty="0">
                <a:latin typeface="Tahoma" pitchFamily="34" charset="0"/>
              </a:rPr>
              <a:t>СТВИЯ,</a:t>
            </a:r>
          </a:p>
          <a:p>
            <a:pPr algn="ctr"/>
            <a:r>
              <a:rPr lang="ru-RU" b="1" dirty="0">
                <a:latin typeface="Tahoma" pitchFamily="34" charset="0"/>
              </a:rPr>
              <a:t>ВЛИЯНИЯ</a:t>
            </a:r>
          </a:p>
          <a:p>
            <a:pPr algn="ctr"/>
            <a:r>
              <a:rPr lang="ru-RU" b="1" dirty="0">
                <a:latin typeface="Tahoma" pitchFamily="34" charset="0"/>
              </a:rPr>
              <a:t>И ЗАЩИТЫ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916238" y="404813"/>
            <a:ext cx="511175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ИНФОРМАЦИОННАЯ БОРЬБА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724525" y="1125538"/>
            <a:ext cx="3205163" cy="576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ИНФОРМАЦИОННО-</a:t>
            </a:r>
          </a:p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ТЕХНИЧЕСКАЯ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619250" y="1125538"/>
            <a:ext cx="3455988" cy="576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ИНФОРМАЦИОННО-</a:t>
            </a:r>
          </a:p>
          <a:p>
            <a:pPr algn="ctr"/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ПСИХОЛОГИЧЕСКАЯ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1835150" y="2781300"/>
            <a:ext cx="3097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500166" y="2143116"/>
            <a:ext cx="3786214" cy="41549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§"/>
            </a:pPr>
            <a:r>
              <a:rPr lang="ru-RU" sz="2200" b="1" dirty="0"/>
              <a:t>Психика и </a:t>
            </a:r>
            <a:r>
              <a:rPr lang="ru-RU" sz="2200" b="1" dirty="0" smtClean="0"/>
              <a:t>поведение  </a:t>
            </a:r>
            <a:r>
              <a:rPr lang="ru-RU" sz="2200" b="1" dirty="0"/>
              <a:t>людей</a:t>
            </a:r>
          </a:p>
          <a:p>
            <a:pPr algn="just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§"/>
            </a:pPr>
            <a:r>
              <a:rPr lang="ru-RU" sz="2200" b="1" dirty="0"/>
              <a:t>Системы </a:t>
            </a:r>
            <a:r>
              <a:rPr lang="ru-RU" sz="2200" b="1" dirty="0" smtClean="0"/>
              <a:t>формирования </a:t>
            </a:r>
            <a:r>
              <a:rPr lang="ru-RU" sz="2200" b="1" dirty="0"/>
              <a:t>общественного мнения, </a:t>
            </a:r>
            <a:r>
              <a:rPr lang="ru-RU" sz="2200" b="1" dirty="0" smtClean="0"/>
              <a:t>мировоззрения</a:t>
            </a:r>
            <a:r>
              <a:rPr lang="ru-RU" sz="2200" b="1" dirty="0"/>
              <a:t>, </a:t>
            </a:r>
            <a:r>
              <a:rPr lang="ru-RU" sz="2200" b="1" dirty="0" err="1" smtClean="0"/>
              <a:t>полити-ческих</a:t>
            </a:r>
            <a:r>
              <a:rPr lang="ru-RU" sz="2200" b="1" dirty="0" smtClean="0"/>
              <a:t> </a:t>
            </a:r>
            <a:r>
              <a:rPr lang="ru-RU" sz="2200" b="1" dirty="0"/>
              <a:t>взглядов, </a:t>
            </a:r>
            <a:r>
              <a:rPr lang="ru-RU" sz="2200" b="1" dirty="0" err="1" smtClean="0"/>
              <a:t>духов-ных</a:t>
            </a:r>
            <a:r>
              <a:rPr lang="ru-RU" sz="2200" b="1" dirty="0" smtClean="0"/>
              <a:t> </a:t>
            </a:r>
            <a:r>
              <a:rPr lang="ru-RU" sz="2200" b="1" dirty="0"/>
              <a:t>и моральных ценностей, </a:t>
            </a:r>
            <a:r>
              <a:rPr lang="ru-RU" sz="2200" b="1" dirty="0" smtClean="0"/>
              <a:t>обществ </a:t>
            </a:r>
            <a:endParaRPr lang="ru-RU" sz="2200" b="1" dirty="0"/>
          </a:p>
          <a:p>
            <a:pPr algn="just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§"/>
            </a:pPr>
            <a:r>
              <a:rPr lang="ru-RU" sz="2200" b="1" dirty="0"/>
              <a:t>Системы принятия </a:t>
            </a:r>
            <a:r>
              <a:rPr lang="ru-RU" sz="2200" b="1" dirty="0" err="1" smtClean="0"/>
              <a:t>госу-дарственных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политичес-ких</a:t>
            </a:r>
            <a:r>
              <a:rPr lang="ru-RU" sz="2200" b="1" dirty="0" smtClean="0"/>
              <a:t> </a:t>
            </a:r>
            <a:r>
              <a:rPr lang="ru-RU" sz="2200" b="1" dirty="0"/>
              <a:t>и </a:t>
            </a:r>
            <a:r>
              <a:rPr lang="ru-RU" sz="2200" b="1" dirty="0" smtClean="0"/>
              <a:t>управленческих </a:t>
            </a:r>
            <a:r>
              <a:rPr lang="ru-RU" sz="2200" b="1" dirty="0"/>
              <a:t>решений</a:t>
            </a:r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 flipH="1">
            <a:off x="3132138" y="836613"/>
            <a:ext cx="12239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6156325" y="836613"/>
            <a:ext cx="11525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3428992" y="1714488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>
            <a:off x="3500430" y="628652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5357786" y="2143116"/>
            <a:ext cx="3786214" cy="41434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just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Информационно- управ- </a:t>
            </a:r>
            <a:r>
              <a:rPr lang="ru-RU" sz="2200" b="1" dirty="0" err="1" smtClean="0"/>
              <a:t>ляющие</a:t>
            </a:r>
            <a:r>
              <a:rPr lang="ru-RU" sz="2200" b="1" dirty="0" smtClean="0"/>
              <a:t> системы</a:t>
            </a:r>
            <a:endParaRPr lang="ru-RU" sz="2200" b="1" dirty="0"/>
          </a:p>
          <a:p>
            <a:pPr algn="just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Информационные </a:t>
            </a:r>
            <a:r>
              <a:rPr lang="ru-RU" sz="2200" b="1" dirty="0" err="1" smtClean="0"/>
              <a:t>ре-сурсы</a:t>
            </a:r>
            <a:r>
              <a:rPr lang="ru-RU" sz="2200" b="1" dirty="0" smtClean="0"/>
              <a:t>, банки данных </a:t>
            </a:r>
            <a:endParaRPr lang="ru-RU" sz="2200" b="1" dirty="0"/>
          </a:p>
          <a:p>
            <a:pPr algn="just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§"/>
            </a:pPr>
            <a:r>
              <a:rPr lang="ru-RU" sz="2200" b="1" dirty="0"/>
              <a:t>Системы </a:t>
            </a:r>
            <a:r>
              <a:rPr lang="ru-RU" sz="2200" b="1" dirty="0" err="1" smtClean="0"/>
              <a:t>телекоммуни-каций</a:t>
            </a:r>
            <a:r>
              <a:rPr lang="ru-RU" sz="2200" b="1" dirty="0" smtClean="0"/>
              <a:t> и связи</a:t>
            </a:r>
          </a:p>
          <a:p>
            <a:pPr algn="just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Радиоэлектронные средства и системы</a:t>
            </a:r>
          </a:p>
          <a:p>
            <a:pPr algn="just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Компьютерные системы и технологии</a:t>
            </a:r>
          </a:p>
          <a:p>
            <a:pPr algn="just">
              <a:buClr>
                <a:schemeClr val="bg2">
                  <a:lumMod val="90000"/>
                  <a:lumOff val="10000"/>
                </a:schemeClr>
              </a:buClr>
            </a:pPr>
            <a:endParaRPr lang="ru-RU" sz="2200" b="1" dirty="0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7429520" y="1714488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7500958" y="628652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9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9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9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9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9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9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9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9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9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/>
      <p:bldP spid="29716" grpId="0"/>
      <p:bldP spid="29707" grpId="0" animBg="1"/>
      <p:bldP spid="29711" grpId="0" animBg="1"/>
      <p:bldP spid="29727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2357430"/>
            <a:ext cx="1619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latin typeface="Tahoma" pitchFamily="34" charset="0"/>
              </a:rPr>
              <a:t>ХАРАКТЕР</a:t>
            </a:r>
          </a:p>
          <a:p>
            <a:pPr algn="ctr"/>
            <a:r>
              <a:rPr lang="ru-RU" sz="2000" b="1" dirty="0">
                <a:latin typeface="Tahoma" pitchFamily="34" charset="0"/>
              </a:rPr>
              <a:t>ВОЗДЕЙ-</a:t>
            </a:r>
          </a:p>
          <a:p>
            <a:pPr algn="ctr"/>
            <a:r>
              <a:rPr lang="ru-RU" sz="2000" b="1" dirty="0">
                <a:latin typeface="Tahoma" pitchFamily="34" charset="0"/>
              </a:rPr>
              <a:t>СТВИЙ,</a:t>
            </a:r>
          </a:p>
          <a:p>
            <a:pPr algn="ctr"/>
            <a:r>
              <a:rPr lang="ru-RU" sz="2000" b="1" dirty="0">
                <a:latin typeface="Tahoma" pitchFamily="34" charset="0"/>
              </a:rPr>
              <a:t>И УГРОЗ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835151" y="2636838"/>
            <a:ext cx="309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571604" y="1000108"/>
            <a:ext cx="3529013" cy="48320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" rIns="18000">
            <a:spAutoFit/>
          </a:bodyPr>
          <a:lstStyle/>
          <a:p>
            <a:pPr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 Манипулирование </a:t>
            </a:r>
            <a:r>
              <a:rPr lang="ru-RU" sz="2200" b="1" dirty="0"/>
              <a:t>общественным мнением и сознанием</a:t>
            </a:r>
          </a:p>
          <a:p>
            <a:pPr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 Распространение  незаконной,   </a:t>
            </a:r>
            <a:r>
              <a:rPr lang="ru-RU" sz="2200" b="1" dirty="0" err="1" smtClean="0"/>
              <a:t>деструкти</a:t>
            </a:r>
            <a:r>
              <a:rPr lang="ru-RU" sz="2200" b="1" dirty="0" smtClean="0"/>
              <a:t>- </a:t>
            </a:r>
            <a:r>
              <a:rPr lang="ru-RU" sz="2200" b="1" dirty="0" err="1" smtClean="0"/>
              <a:t>вной</a:t>
            </a:r>
            <a:r>
              <a:rPr lang="ru-RU" sz="2200" b="1" dirty="0" smtClean="0"/>
              <a:t> </a:t>
            </a:r>
            <a:r>
              <a:rPr lang="ru-RU" sz="2200" b="1" dirty="0"/>
              <a:t>информации</a:t>
            </a:r>
          </a:p>
          <a:p>
            <a:pPr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 Нарушение  прав  </a:t>
            </a:r>
            <a:r>
              <a:rPr lang="ru-RU" sz="2200" b="1" dirty="0" err="1" smtClean="0"/>
              <a:t>лич-ности</a:t>
            </a:r>
            <a:endParaRPr lang="ru-RU" sz="2200" b="1" dirty="0"/>
          </a:p>
          <a:p>
            <a:pPr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 Преднамеренный </a:t>
            </a:r>
            <a:r>
              <a:rPr lang="ru-RU" sz="2200" b="1" dirty="0"/>
              <a:t>ввод некачественной, 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вред-ной</a:t>
            </a:r>
            <a:r>
              <a:rPr lang="ru-RU" sz="2200" b="1" dirty="0" smtClean="0"/>
              <a:t>  или </a:t>
            </a:r>
            <a:r>
              <a:rPr lang="ru-RU" sz="2200" b="1" dirty="0"/>
              <a:t>ложной </a:t>
            </a:r>
            <a:r>
              <a:rPr lang="ru-RU" sz="2200" b="1" dirty="0" err="1" smtClean="0"/>
              <a:t>инфор-мации</a:t>
            </a:r>
            <a:endParaRPr lang="ru-RU" sz="2200" b="1" dirty="0"/>
          </a:p>
          <a:p>
            <a:pPr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 </a:t>
            </a:r>
            <a:r>
              <a:rPr lang="ru-RU" sz="2200" b="1" dirty="0" err="1" smtClean="0"/>
              <a:t>Антипропаганда</a:t>
            </a:r>
            <a:r>
              <a:rPr lang="ru-RU" sz="2200" b="1" dirty="0" smtClean="0"/>
              <a:t> </a:t>
            </a:r>
            <a:r>
              <a:rPr lang="ru-RU" sz="2200" b="1" dirty="0"/>
              <a:t>и шпионаж</a:t>
            </a: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3214678" y="500042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429256" y="1000108"/>
            <a:ext cx="3529013" cy="48577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" rIns="18000">
            <a:noAutofit/>
          </a:bodyPr>
          <a:lstStyle/>
          <a:p>
            <a:pPr algn="just">
              <a:spcAft>
                <a:spcPts val="12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 Вывод из строя и радиоэлектронное подавление (</a:t>
            </a:r>
            <a:r>
              <a:rPr lang="ru-RU" sz="2200" b="1" dirty="0" err="1" smtClean="0"/>
              <a:t>электрон-ные</a:t>
            </a:r>
            <a:r>
              <a:rPr lang="ru-RU" sz="2200" b="1" dirty="0" smtClean="0"/>
              <a:t> и логические бомбы</a:t>
            </a:r>
            <a:endParaRPr lang="ru-RU" sz="2200" b="1" dirty="0"/>
          </a:p>
          <a:p>
            <a:pPr algn="just">
              <a:spcAft>
                <a:spcPts val="12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 Несанкционированный доступ («хакерство»)</a:t>
            </a:r>
            <a:endParaRPr lang="ru-RU" sz="2200" b="1" dirty="0"/>
          </a:p>
          <a:p>
            <a:pPr algn="just">
              <a:spcAft>
                <a:spcPts val="12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 Компьютерные вирусы</a:t>
            </a:r>
            <a:endParaRPr lang="ru-RU" sz="2200" b="1" dirty="0"/>
          </a:p>
          <a:p>
            <a:pPr algn="just">
              <a:spcAft>
                <a:spcPts val="12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b="1" dirty="0" smtClean="0"/>
              <a:t> Преднамеренная перегрузка трафика сетей и серверов</a:t>
            </a:r>
            <a:endParaRPr lang="ru-RU" sz="2200" b="1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215206" y="500042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1357298"/>
            <a:ext cx="9001156" cy="1500198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/>
              <a:t>Информационная безопасность</a:t>
            </a:r>
            <a:r>
              <a:rPr lang="ru-RU" sz="2800" dirty="0" smtClean="0"/>
              <a:t> – многогранная область деятельности, в которой успех может принести только системный, комплексный подход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9144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составляющие информационной безопасности 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http://technomag.edu.ru/data/707/447/1234/image0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928934"/>
            <a:ext cx="850112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1500174"/>
            <a:ext cx="9001156" cy="128588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</a:t>
            </a:r>
            <a:r>
              <a:rPr lang="ru-RU" sz="28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– </a:t>
            </a:r>
            <a:r>
              <a:rPr lang="ru-RU" sz="2800" i="1" dirty="0" smtClean="0"/>
              <a:t>возможность за приемлемое время получить требуемую информационную услугу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составляющие информационной безопасности 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857496"/>
            <a:ext cx="885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Целостность</a:t>
            </a:r>
            <a:r>
              <a:rPr lang="ru-RU" sz="2800" b="1" i="1" dirty="0" smtClean="0"/>
              <a:t> </a:t>
            </a:r>
            <a:r>
              <a:rPr lang="ru-RU" sz="2800" dirty="0" smtClean="0"/>
              <a:t>– </a:t>
            </a:r>
            <a:r>
              <a:rPr lang="ru-RU" sz="2800" i="1" dirty="0" smtClean="0"/>
              <a:t>актуальность и </a:t>
            </a:r>
            <a:r>
              <a:rPr lang="ru-RU" sz="2800" i="1" dirty="0" err="1" smtClean="0"/>
              <a:t>непротиворечи-вость</a:t>
            </a:r>
            <a:r>
              <a:rPr lang="ru-RU" sz="2800" i="1" dirty="0" smtClean="0"/>
              <a:t> информации, ее защищенность от разрушения и несанкционированного изменения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688" y="4429132"/>
            <a:ext cx="885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Конфиденциальность</a:t>
            </a:r>
            <a:r>
              <a:rPr lang="ru-RU" sz="2800" dirty="0" smtClean="0"/>
              <a:t> – </a:t>
            </a:r>
            <a:r>
              <a:rPr lang="ru-RU" sz="2800" i="1" dirty="0" smtClean="0"/>
              <a:t>это защита от несанкционированного доступа к информации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1142984"/>
            <a:ext cx="9001156" cy="150019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информационной безопасности</a:t>
            </a:r>
            <a:r>
              <a:rPr lang="ru-RU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может быть достигнуто лишь при решении трех составляющих проблем: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составляющие информационной безопасности 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643182"/>
            <a:ext cx="87154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arenR"/>
            </a:pPr>
            <a:r>
              <a:rPr lang="ru-RU" sz="2800" dirty="0" smtClean="0"/>
              <a:t>защита находящейся в системе информации от дестабилизирующего воздействия внешних и внутренних угроз информации;</a:t>
            </a:r>
          </a:p>
          <a:p>
            <a:pPr marL="514350" indent="-514350" algn="just">
              <a:buAutoNum type="arabicParenR"/>
            </a:pPr>
            <a:r>
              <a:rPr lang="ru-RU" sz="2800" dirty="0" smtClean="0"/>
              <a:t>защита элементов системы от </a:t>
            </a:r>
            <a:r>
              <a:rPr lang="ru-RU" sz="2800" dirty="0" err="1" smtClean="0"/>
              <a:t>дестабилизиру-ющего</a:t>
            </a:r>
            <a:r>
              <a:rPr lang="ru-RU" sz="2800" dirty="0" smtClean="0"/>
              <a:t> воздействия внешних и внутренних информационных угроз;</a:t>
            </a:r>
          </a:p>
          <a:p>
            <a:pPr marL="514350" indent="-514350" algn="just">
              <a:buAutoNum type="arabicParenR"/>
            </a:pPr>
            <a:r>
              <a:rPr lang="ru-RU" sz="2800" dirty="0" smtClean="0"/>
              <a:t>защита внешней среды от информационных угроз со стороны рассматриваемой  системы. 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1357298"/>
            <a:ext cx="7643866" cy="19288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Информационное</a:t>
            </a:r>
            <a:r>
              <a:rPr lang="ru-RU" sz="28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</a:t>
            </a:r>
            <a:r>
              <a:rPr lang="ru-RU" sz="28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- новая историческая фаза развития цивилизации, в которой главными продуктами производства являются информация и знания.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9144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Общее понимание информационной безопасности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286124"/>
            <a:ext cx="88583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Отличительными чертами информационного общества являются</a:t>
            </a:r>
            <a:r>
              <a:rPr lang="ru-RU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just"/>
            <a:r>
              <a:rPr lang="ru-RU" sz="2800" dirty="0" smtClean="0"/>
              <a:t>- увеличение роли информации и знаний в жизни общества; </a:t>
            </a:r>
          </a:p>
          <a:p>
            <a:pPr algn="just"/>
            <a:r>
              <a:rPr lang="ru-RU" sz="2800" dirty="0" smtClean="0"/>
              <a:t>- возрастание доли информационных </a:t>
            </a:r>
            <a:r>
              <a:rPr lang="ru-RU" sz="2800" dirty="0" err="1" smtClean="0"/>
              <a:t>коммуника-ций</a:t>
            </a:r>
            <a:r>
              <a:rPr lang="ru-RU" sz="2800" dirty="0" smtClean="0"/>
              <a:t>, продуктов и услуг в валовом внутреннем продукте;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2500306"/>
            <a:ext cx="8572560" cy="2214578"/>
          </a:xfrm>
        </p:spPr>
        <p:txBody>
          <a:bodyPr/>
          <a:lstStyle/>
          <a:p>
            <a:pPr algn="just" eaLnBrk="1" hangingPunct="1"/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Информационная безопасность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состояние защищенности национальных интересов в информационной сфере, определяющихся совокупностью сбалансированных интересов личности, общества и государства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357298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Доктрина информационной безопасности Российской Федерации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Общее понимание информационной безопасности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736"/>
            <a:ext cx="900115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Отличительными чертами информационного общества являются</a:t>
            </a:r>
            <a:r>
              <a:rPr lang="ru-RU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l"/>
            <a:endParaRPr lang="ru-RU" sz="1200" b="1" dirty="0" smtClean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Char char="-"/>
            </a:pPr>
            <a:r>
              <a:rPr lang="ru-RU" sz="2800" dirty="0" smtClean="0"/>
              <a:t> создание глобального информационного пространства, обеспечивающего: </a:t>
            </a:r>
          </a:p>
          <a:p>
            <a:pPr algn="just"/>
            <a:r>
              <a:rPr lang="ru-RU" sz="2800" dirty="0" smtClean="0"/>
              <a:t>   а) эффективное информационное взаимодействие  людей, </a:t>
            </a:r>
          </a:p>
          <a:p>
            <a:pPr algn="l"/>
            <a:r>
              <a:rPr lang="ru-RU" sz="2800" dirty="0" smtClean="0"/>
              <a:t>   б) их доступ к мировым информационным ресурсам,</a:t>
            </a:r>
          </a:p>
          <a:p>
            <a:pPr algn="l"/>
            <a:r>
              <a:rPr lang="ru-RU" sz="2800" dirty="0" smtClean="0"/>
              <a:t>   в) удовлетворение их потребностей в </a:t>
            </a:r>
            <a:r>
              <a:rPr lang="ru-RU" sz="2800" dirty="0" err="1" smtClean="0"/>
              <a:t>информаци-онных</a:t>
            </a:r>
            <a:r>
              <a:rPr lang="ru-RU" sz="2800" dirty="0" smtClean="0"/>
              <a:t> продуктах и услугах.   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Общее понимание информационной безопасности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071546"/>
            <a:ext cx="857259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b="1" dirty="0" smtClean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dirty="0" smtClean="0"/>
              <a:t>     Как и всякий продукт, информация имеет потребителей, нуждающихся в ней, и потому обладает </a:t>
            </a:r>
            <a:r>
              <a:rPr lang="ru-RU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определенными потребительскими качествами</a:t>
            </a:r>
            <a:r>
              <a:rPr lang="ru-RU" sz="2800" dirty="0" smtClean="0"/>
              <a:t>, а также имеет и своих обладателей </a:t>
            </a:r>
          </a:p>
          <a:p>
            <a:pPr algn="just"/>
            <a:r>
              <a:rPr lang="ru-RU" sz="2800" dirty="0" smtClean="0"/>
              <a:t>     С точки зрения </a:t>
            </a:r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потребителя</a:t>
            </a:r>
            <a:r>
              <a:rPr lang="ru-RU" sz="2800" dirty="0" smtClean="0"/>
              <a:t>, </a:t>
            </a:r>
            <a:r>
              <a:rPr lang="ru-RU" sz="2800" i="1" dirty="0" smtClean="0"/>
              <a:t>качество используемой информации позволяет получать дополнительный экономический или моральный эффект </a:t>
            </a:r>
          </a:p>
          <a:p>
            <a:pPr algn="just"/>
            <a:r>
              <a:rPr lang="ru-RU" sz="2800" dirty="0" smtClean="0"/>
              <a:t>     С точки зрения </a:t>
            </a:r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обладателя</a:t>
            </a:r>
            <a:r>
              <a:rPr lang="ru-RU" sz="2800" dirty="0" smtClean="0"/>
              <a:t> - </a:t>
            </a:r>
            <a:r>
              <a:rPr lang="ru-RU" sz="2800" i="1" dirty="0" smtClean="0"/>
              <a:t>сохранение в тайне коммерчески важной информации позволяет успешно конкурировать на рынке производства и сбыта товаров и услуг</a:t>
            </a:r>
            <a:endParaRPr lang="ru-RU" sz="2800" i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Общее понимание информационной безопасности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http://technomag.edu.ru/data/711/447/1234/image00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871543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1500174"/>
            <a:ext cx="8715436" cy="3857652"/>
          </a:xfrm>
        </p:spPr>
        <p:txBody>
          <a:bodyPr/>
          <a:lstStyle/>
          <a:p>
            <a:pPr algn="just" eaLnBrk="1" hangingPunct="1">
              <a:spcAft>
                <a:spcPts val="4800"/>
              </a:spcAft>
            </a:pPr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 информационной безопасностью</a:t>
            </a:r>
            <a:r>
              <a:rPr lang="ru-RU" sz="2800" b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понимается защищенность информации и поддерживающей инфраструктуры от случайных или преднамеренных воздействий естественного или искусственного характера, которые могут нанести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неприемлемый ущерб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субъектам информационных отношений, в том числе владельцам и пользователям информации и поддерживающей инфраструктуры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1357298"/>
            <a:ext cx="8429684" cy="1643074"/>
          </a:xfrm>
        </p:spPr>
        <p:txBody>
          <a:bodyPr/>
          <a:lstStyle/>
          <a:p>
            <a:pPr algn="just" eaLnBrk="1" hangingPunct="1"/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информации</a:t>
            </a:r>
            <a:r>
              <a:rPr lang="ru-RU" sz="2800" dirty="0" smtClean="0"/>
              <a:t> – </a:t>
            </a:r>
            <a:r>
              <a:rPr lang="ru-RU" sz="2800" b="1" i="1" dirty="0" smtClean="0"/>
              <a:t>это комплекс мероприятий, направленных на обеспечение информационной безопасности.</a:t>
            </a:r>
            <a:endParaRPr lang="ru-RU" sz="2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214686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Системный подход к информационной безопасности </a:t>
            </a:r>
            <a:r>
              <a:rPr lang="ru-RU" sz="2800" dirty="0" smtClean="0"/>
              <a:t>требует определения ее </a:t>
            </a:r>
            <a:r>
              <a:rPr lang="ru-RU" sz="2800" i="1" dirty="0" smtClean="0"/>
              <a:t>субъектов</a:t>
            </a:r>
            <a:r>
              <a:rPr lang="ru-RU" sz="2800" dirty="0" smtClean="0"/>
              <a:t>, </a:t>
            </a:r>
            <a:r>
              <a:rPr lang="ru-RU" sz="2800" i="1" dirty="0" smtClean="0"/>
              <a:t>средств</a:t>
            </a:r>
            <a:r>
              <a:rPr lang="ru-RU" sz="2800" dirty="0" smtClean="0"/>
              <a:t> и </a:t>
            </a:r>
            <a:r>
              <a:rPr lang="ru-RU" sz="2800" i="1" dirty="0" smtClean="0"/>
              <a:t>объектов</a:t>
            </a:r>
            <a:r>
              <a:rPr lang="ru-RU" sz="2800" dirty="0" smtClean="0"/>
              <a:t>, </a:t>
            </a:r>
            <a:r>
              <a:rPr lang="ru-RU" sz="2800" i="1" dirty="0" smtClean="0"/>
              <a:t>источников опасности</a:t>
            </a:r>
            <a:r>
              <a:rPr lang="ru-RU" sz="2800" dirty="0" smtClean="0"/>
              <a:t>, </a:t>
            </a:r>
            <a:r>
              <a:rPr lang="ru-RU" sz="2800" i="1" dirty="0" smtClean="0"/>
              <a:t>направленности опасных информационных потоков</a:t>
            </a:r>
            <a:r>
              <a:rPr lang="ru-RU" sz="2800" dirty="0" smtClean="0"/>
              <a:t> и </a:t>
            </a:r>
            <a:r>
              <a:rPr lang="ru-RU" sz="2800" i="1" dirty="0" smtClean="0"/>
              <a:t>принципов обеспечения</a:t>
            </a:r>
            <a:r>
              <a:rPr lang="ru-RU" sz="2800" dirty="0" smtClean="0"/>
              <a:t> </a:t>
            </a:r>
            <a:r>
              <a:rPr lang="ru-RU" sz="2800" i="1" dirty="0" smtClean="0"/>
              <a:t>информационной безопасности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http://technomag.edu.ru/data/701/447/1234/image0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71543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1571612"/>
            <a:ext cx="8715436" cy="1643074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Объектами</a:t>
            </a:r>
            <a:r>
              <a:rPr lang="ru-RU" sz="2800" dirty="0" smtClean="0"/>
              <a:t> опасного информационного воздействия и, следовательно, информационной безопасности могут быть: сознание, психика людей; информационно-технические системы различного масштаба и назначения.</a:t>
            </a:r>
            <a:endParaRPr lang="ru-RU" sz="2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929066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Субъектами</a:t>
            </a:r>
            <a:r>
              <a:rPr lang="ru-RU" sz="2800" dirty="0" smtClean="0"/>
              <a:t> информационной безопасности следует считать те органы и структуры, которые занимаются ее обеспечением. 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1928802"/>
            <a:ext cx="8286808" cy="1643074"/>
          </a:xfrm>
        </p:spPr>
        <p:txBody>
          <a:bodyPr/>
          <a:lstStyle/>
          <a:p>
            <a:pPr algn="just" eaLnBrk="1" hangingPunct="1"/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Средства обеспечения информационной безопасности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это средства, с помощью которых осуществляются меры по защите информации, систем управления, связи, компьютерных сетей, недопущению подслушивания, маскировке, предотвращению хищения информации и т.д.</a:t>
            </a:r>
            <a:endParaRPr lang="ru-RU" sz="2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572008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информационных опасностей </a:t>
            </a:r>
            <a:r>
              <a:rPr lang="ru-RU" sz="2800" dirty="0" smtClean="0"/>
              <a:t>могут быть естественными (объективными) и умышленными. 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1571612"/>
            <a:ext cx="8501122" cy="1643074"/>
          </a:xfrm>
        </p:spPr>
        <p:txBody>
          <a:bodyPr/>
          <a:lstStyle/>
          <a:p>
            <a:pPr algn="just" eaLnBrk="1" hangingPunct="1"/>
            <a:r>
              <a:rPr lang="ru-RU" sz="2800" b="1" i="1" spc="300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Естественные опасности</a:t>
            </a:r>
            <a:r>
              <a:rPr lang="ru-RU" sz="2800" dirty="0" smtClean="0"/>
              <a:t> возникают в результате непреднамеренных ошибок и неисправностей, случайных факторов, стихийных бедствий и др. </a:t>
            </a:r>
            <a:endParaRPr lang="ru-RU" sz="2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286124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Умышленные   информационные воздействия</a:t>
            </a:r>
            <a:r>
              <a:rPr lang="ru-RU" sz="2800" b="1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dirty="0" smtClean="0"/>
              <a:t>осуществляются   сознательно и целенаправленно. 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1285860"/>
            <a:ext cx="7929618" cy="714380"/>
          </a:xfr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Опасные информационные воздействия</a:t>
            </a:r>
            <a:endParaRPr lang="ru-RU" sz="2600" i="1" dirty="0" smtClean="0">
              <a:solidFill>
                <a:schemeClr val="bg2">
                  <a:lumMod val="90000"/>
                  <a:lumOff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системного понимания информационной безопасности</a:t>
            </a:r>
            <a:r>
              <a:rPr lang="ru-RU" sz="2600" i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i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214554"/>
            <a:ext cx="4214842" cy="36933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2600" b="1" u="sng" dirty="0" smtClean="0"/>
              <a:t>Первый вид</a:t>
            </a:r>
            <a:r>
              <a:rPr lang="ru-RU" sz="2600" dirty="0" smtClean="0"/>
              <a:t> </a:t>
            </a:r>
            <a:r>
              <a:rPr lang="ru-RU" sz="2600" i="1" dirty="0" smtClean="0"/>
              <a:t>связан с утратой  ценной информации, что либо снижает   </a:t>
            </a:r>
            <a:r>
              <a:rPr lang="ru-RU" sz="2600" i="1" dirty="0" err="1" smtClean="0"/>
              <a:t>эффектив-ность</a:t>
            </a:r>
            <a:r>
              <a:rPr lang="ru-RU" sz="2600" i="1" dirty="0" smtClean="0"/>
              <a:t>    собственной деятельности,  либо повышает   </a:t>
            </a:r>
            <a:r>
              <a:rPr lang="ru-RU" sz="2600" i="1" dirty="0" err="1" smtClean="0"/>
              <a:t>эффектив-ность</a:t>
            </a:r>
            <a:r>
              <a:rPr lang="ru-RU" sz="2600" i="1" dirty="0" smtClean="0"/>
              <a:t>   деятельности противника, конкурента</a:t>
            </a:r>
            <a:r>
              <a:rPr lang="ru-RU" sz="2600" dirty="0" smtClean="0"/>
              <a:t>. </a:t>
            </a:r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214554"/>
            <a:ext cx="4357718" cy="37147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just"/>
            <a:r>
              <a:rPr lang="ru-RU" sz="2600" b="1" u="sng" dirty="0" smtClean="0"/>
              <a:t>Второй вид</a:t>
            </a:r>
            <a:r>
              <a:rPr lang="ru-RU" sz="2600" b="1" dirty="0" smtClean="0"/>
              <a:t>    </a:t>
            </a:r>
            <a:r>
              <a:rPr lang="ru-RU" sz="2600" i="1" dirty="0" smtClean="0"/>
              <a:t>связан  с внедрением  негативной информации, что может не  только  привести  к опасным  ошибочным решениям,  но  и  </a:t>
            </a:r>
            <a:r>
              <a:rPr lang="ru-RU" sz="2600" i="1" dirty="0" err="1" smtClean="0"/>
              <a:t>заста-вить</a:t>
            </a:r>
            <a:r>
              <a:rPr lang="ru-RU" sz="2600" i="1" dirty="0" smtClean="0"/>
              <a:t>  действовать  во вред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Пиксел">
  <a:themeElements>
    <a:clrScheme name="Пиксел 9">
      <a:dk1>
        <a:srgbClr val="000000"/>
      </a:dk1>
      <a:lt1>
        <a:srgbClr val="FFFFFF"/>
      </a:lt1>
      <a:dk2>
        <a:srgbClr val="000000"/>
      </a:dk2>
      <a:lt2>
        <a:srgbClr val="440044"/>
      </a:lt2>
      <a:accent1>
        <a:srgbClr val="FFCCCC"/>
      </a:accent1>
      <a:accent2>
        <a:srgbClr val="790571"/>
      </a:accent2>
      <a:accent3>
        <a:srgbClr val="FFFFFF"/>
      </a:accent3>
      <a:accent4>
        <a:srgbClr val="000000"/>
      </a:accent4>
      <a:accent5>
        <a:srgbClr val="FFE2E2"/>
      </a:accent5>
      <a:accent6>
        <a:srgbClr val="6D0466"/>
      </a:accent6>
      <a:hlink>
        <a:srgbClr val="993366"/>
      </a:hlink>
      <a:folHlink>
        <a:srgbClr val="9F839F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460</TotalTime>
  <Words>901</Words>
  <Application>Microsoft Office PowerPoint</Application>
  <PresentationFormat>Экран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Пиксел</vt:lpstr>
      <vt:lpstr>Концептуальные основы информационной безопасности</vt:lpstr>
      <vt:lpstr> Информационная безопасность - состояние защищенности национальных интересов в информационной сфере, определяющихся совокупностью сбалансированных интересов личности, общества и государства. </vt:lpstr>
      <vt:lpstr>Под информационной безопасностью понимается защищенность информации и поддерживающей инфраструктуры от случайных или преднамеренных воздействий естественного или искусственного характера, которые могут нанести неприемлемый ущерб субъектам информационных отношений, в том числе владельцам и пользователям информации и поддерживающей инфраструктуры </vt:lpstr>
      <vt:lpstr>Защита информации – это комплекс мероприятий, направленных на обеспечение информационной безопасности.</vt:lpstr>
      <vt:lpstr>Слайд 5</vt:lpstr>
      <vt:lpstr>Объектами опасного информационного воздействия и, следовательно, информационной безопасности могут быть: сознание, психика людей; информационно-технические системы различного масштаба и назначения.</vt:lpstr>
      <vt:lpstr>Средства обеспечения информационной безопасности - это средства, с помощью которых осуществляются меры по защите информации, систем управления, связи, компьютерных сетей, недопущению подслушивания, маскировке, предотвращению хищения информации и т.д.</vt:lpstr>
      <vt:lpstr>Естественные опасности возникают в результате непреднамеренных ошибок и неисправностей, случайных факторов, стихийных бедствий и др. </vt:lpstr>
      <vt:lpstr>Опасные информационные воздействия</vt:lpstr>
      <vt:lpstr>К принципам обеспечения информационной безопасности можно отнести:  </vt:lpstr>
      <vt:lpstr>В определении ИБ перед существительным «ущерб» стоит прилагательное «неприемлемый»</vt:lpstr>
      <vt:lpstr>Первая группа связана с бурным развитием нового класса оружия - информационного, которое способно эффективно воздействовать и на психику, сознание людей, и на информацион-но-техническую инфраструктуру общества и армии. </vt:lpstr>
      <vt:lpstr>Третья группа - электронный контроль за жизнью, настроениями, планами граждан, политических организаций. </vt:lpstr>
      <vt:lpstr>Слайд 14</vt:lpstr>
      <vt:lpstr>Слайд 15</vt:lpstr>
      <vt:lpstr>Информационная безопасность – многогранная область деятельности, в которой успех может принести только системный, комплексный подход</vt:lpstr>
      <vt:lpstr>Доступность – возможность за приемлемое время получить требуемую информационную услугу. </vt:lpstr>
      <vt:lpstr>Обеспечение информационной безопасности может быть достигнуто лишь при решении трех составляющих проблем:</vt:lpstr>
      <vt:lpstr>Информационное общество - новая историческая фаза развития цивилизации, в которой главными продуктами производства являются информация и знания.</vt:lpstr>
      <vt:lpstr>Слайд 20</vt:lpstr>
      <vt:lpstr>Слайд 21</vt:lpstr>
      <vt:lpstr>Слайд 22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Катя</dc:creator>
  <cp:lastModifiedBy>spek</cp:lastModifiedBy>
  <cp:revision>49</cp:revision>
  <dcterms:created xsi:type="dcterms:W3CDTF">2008-03-20T16:23:32Z</dcterms:created>
  <dcterms:modified xsi:type="dcterms:W3CDTF">2014-01-29T06:03:09Z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00080070030000000000010243100207f6000400038000</vt:lpwstr>
  </property>
</Properties>
</file>