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15" r:id="rId2"/>
    <p:sldId id="321" r:id="rId3"/>
    <p:sldId id="317" r:id="rId4"/>
    <p:sldId id="319" r:id="rId5"/>
    <p:sldId id="320" r:id="rId6"/>
    <p:sldId id="316" r:id="rId7"/>
    <p:sldId id="297" r:id="rId8"/>
    <p:sldId id="312" r:id="rId9"/>
    <p:sldId id="313" r:id="rId10"/>
    <p:sldId id="314" r:id="rId11"/>
    <p:sldId id="298" r:id="rId12"/>
    <p:sldId id="311" r:id="rId13"/>
    <p:sldId id="300" r:id="rId14"/>
    <p:sldId id="301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EEB"/>
    <a:srgbClr val="EEBCE4"/>
    <a:srgbClr val="B1F5D3"/>
    <a:srgbClr val="9CF2C7"/>
    <a:srgbClr val="A0EECB"/>
    <a:srgbClr val="8DEBC0"/>
    <a:srgbClr val="B0E4F2"/>
    <a:srgbClr val="9BDDEF"/>
    <a:srgbClr val="FEAB72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AAF21D7-A4F9-4A4A-BB88-63622C98F1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9747E-BFDD-4171-AB87-74B00F74BE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6E61D-19A0-4CE3-A3BF-0AEF956464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53F5-EFF6-4EC5-AEC7-6DFD02AD6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F4A3548-12D3-4FC6-8993-F94427165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116A0D9-FC10-4507-A7D6-6765BC8F5D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742E-06E1-4975-B7CF-C7F034C9D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6BF52-9E11-4934-A56A-D6F0B21C45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FC4ABBE-D826-4BE4-BEBF-0AC63ED70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C2F30-138C-4AB3-A58A-E2D2BCB41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80236C0-73D0-4CC9-970A-261377EBB9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98392E5-C595-4625-B866-C811BB204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764929-D4CA-4705-92C1-C94697D4C8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643050"/>
            <a:ext cx="8642350" cy="3071834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Сущность информационной безопасности РФ</a:t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713788" cy="98903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eaLnBrk="1" hangingPunct="1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обеспечения</a:t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информационной безопасности РФ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44" y="1000108"/>
            <a:ext cx="8643998" cy="547384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400" b="1" dirty="0" smtClean="0"/>
              <a:t>Выявление, оценка и прогнозирование источников угроз ИБ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400" b="1" dirty="0" smtClean="0"/>
              <a:t>Регулировка государственной политики обеспечения ИБ, комплекса мероприятий и механизмов её реализации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400" b="1" dirty="0" smtClean="0"/>
              <a:t>Регулировка нормативно-правовой базы обеспечения ИБ, координация деятельности органов государственной власти и управления, и предприятий по обеспечению ИБ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400" b="1" dirty="0" smtClean="0"/>
              <a:t>Развитие системы обеспечения ИБ, совершенствование её организации, форм, методов и средств предотвращения и нейтрализации угроз ИБ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400" b="1" dirty="0" smtClean="0"/>
              <a:t>Обеспечение активного участия России в процессах создания и использования глобальных информационных сетей и систем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факторы, влияющие на состояние информационной безопасности</a:t>
            </a:r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>
            <p:ph/>
          </p:nvPr>
        </p:nvGraphicFramePr>
        <p:xfrm>
          <a:off x="285720" y="1500174"/>
          <a:ext cx="8072494" cy="3643337"/>
        </p:xfrm>
        <a:graphic>
          <a:graphicData uri="http://schemas.openxmlformats.org/presentationml/2006/ole">
            <p:oleObj spid="_x0000_s6146" name="Visio" r:id="rId3" imgW="6590157" imgH="27622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3929066"/>
            <a:ext cx="1928826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929066"/>
            <a:ext cx="2143140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3929066"/>
            <a:ext cx="1928826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8229600" cy="623909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eaLnBrk="1" hangingPunct="1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Политические факторы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142984"/>
            <a:ext cx="8640763" cy="53276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400" b="1" dirty="0" smtClean="0"/>
              <a:t>1. Изменение геополитической обстановки.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2. Информационная экспансия зарубежных стран.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3. Становление новой российской государственности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4. Разрушение ранее существовавшей </a:t>
            </a:r>
            <a:r>
              <a:rPr lang="ru-RU" sz="2400" b="1" dirty="0" err="1" smtClean="0"/>
              <a:t>командно-адми-нистративной</a:t>
            </a:r>
            <a:r>
              <a:rPr lang="ru-RU" sz="2400" b="1" dirty="0" smtClean="0"/>
              <a:t> системы государственного </a:t>
            </a:r>
            <a:r>
              <a:rPr lang="ru-RU" sz="2400" b="1" dirty="0" err="1" smtClean="0"/>
              <a:t>управле-ния</a:t>
            </a:r>
            <a:r>
              <a:rPr lang="ru-RU" sz="2400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5. Нарушение информационных связей вследствие образования независимых государств на территории бывшего СССР.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6. Стремление России к более тесному </a:t>
            </a:r>
            <a:r>
              <a:rPr lang="ru-RU" sz="2400" b="1" dirty="0" err="1" smtClean="0"/>
              <a:t>сотрудничест-ву</a:t>
            </a:r>
            <a:r>
              <a:rPr lang="ru-RU" sz="2400" b="1" dirty="0" smtClean="0"/>
              <a:t> с зарубежными странами.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7. Низкая общая правовая и информационная </a:t>
            </a:r>
            <a:r>
              <a:rPr lang="ru-RU" sz="2400" b="1" dirty="0" err="1" smtClean="0"/>
              <a:t>культу-ра</a:t>
            </a:r>
            <a:r>
              <a:rPr lang="ru-RU" sz="2400" b="1" dirty="0" smtClean="0"/>
              <a:t> граждан.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500034" y="142852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Экономические факторы</a:t>
            </a:r>
          </a:p>
        </p:txBody>
      </p:sp>
      <p:sp>
        <p:nvSpPr>
          <p:cNvPr id="33795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457200" y="1357298"/>
            <a:ext cx="8186766" cy="511665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1.  Переход России на рыночные отношения в экономике, появление множества коммерческих структур.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2. Критическое состояние отечественных отраслей промышленности, производящих средства информатизации и информационной защиты.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3. Расширяющаяся кооперация с зарубежными странами в развитии информационной структуры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0" y="0"/>
            <a:ext cx="878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Организационно-технические  факторы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57200" y="1000108"/>
            <a:ext cx="8229600" cy="552451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1.  Недостаточная нормативно-правовая база в </a:t>
            </a:r>
            <a:r>
              <a:rPr lang="ru-RU" sz="2400" b="1" dirty="0" err="1" smtClean="0"/>
              <a:t>сфе</a:t>
            </a:r>
            <a:r>
              <a:rPr lang="ru-RU" sz="2400" b="1" dirty="0" smtClean="0"/>
              <a:t>-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ре информационных отношений.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2. Слабое регулирование государством рынка ин-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формационных продуктов.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3. Широкое использование импортных технических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и программных средств в сфере государственного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и кредитно-финансового управления.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4. Рост объемов информации, передаваемых по от-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крытым канал связи.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5. Обострение криминогенной обстановки в области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ru-RU" sz="2400" b="1" dirty="0" smtClean="0"/>
              <a:t>компьютерных преступлений.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114298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Уровни информационной безопасности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ru-RU" sz="2800" b="1" dirty="0" smtClean="0"/>
              <a:t>Высший уровень – представляет собой информационную безопасность цивилизации.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ru-RU" sz="2800" b="1" dirty="0" smtClean="0"/>
              <a:t>Информационная безопасность государства. Защита от информационной агрессии.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ru-RU" sz="2800" b="1" dirty="0" smtClean="0"/>
              <a:t>Информационная безопасность отдельного взятого человека, коллектива, предприятия и т.д.</a:t>
            </a:r>
          </a:p>
          <a:p>
            <a:pPr marL="514350" indent="-514350"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8"/>
          <p:cNvGraphicFramePr>
            <a:graphicFrameLocks noChangeAspect="1"/>
          </p:cNvGraphicFramePr>
          <p:nvPr>
            <p:ph/>
          </p:nvPr>
        </p:nvGraphicFramePr>
        <p:xfrm>
          <a:off x="158750" y="1106488"/>
          <a:ext cx="8504238" cy="5562600"/>
        </p:xfrm>
        <a:graphic>
          <a:graphicData uri="http://schemas.openxmlformats.org/presentationml/2006/ole">
            <p:oleObj spid="_x0000_s7170" name="Visio" r:id="rId3" imgW="7283479" imgH="4763431" progId="">
              <p:embed/>
            </p:oleObj>
          </a:graphicData>
        </a:graphic>
      </p:graphicFrame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179389" y="0"/>
            <a:ext cx="846457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Источники угроз объектам информационной безопасности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428868"/>
            <a:ext cx="1857388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Внешние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428868"/>
            <a:ext cx="1857388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14422"/>
            <a:ext cx="3357586" cy="714380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14554"/>
            <a:ext cx="2286016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286124"/>
            <a:ext cx="2286016" cy="1000132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500570"/>
            <a:ext cx="2714644" cy="1071570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786454"/>
            <a:ext cx="3357586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1142984"/>
            <a:ext cx="3357586" cy="857256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2214554"/>
            <a:ext cx="2500330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3286124"/>
            <a:ext cx="2500330" cy="1000132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4500570"/>
            <a:ext cx="2714644" cy="1071570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5786454"/>
            <a:ext cx="3357586" cy="785818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4286256"/>
            <a:ext cx="1643074" cy="857256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Внутренние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286256"/>
            <a:ext cx="1643074" cy="857256"/>
          </a:xfrm>
          <a:prstGeom prst="rect">
            <a:avLst/>
          </a:prstGeom>
          <a:solidFill>
            <a:srgbClr val="B1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7"/>
          <p:cNvGraphicFramePr>
            <a:graphicFrameLocks noChangeAspect="1"/>
          </p:cNvGraphicFramePr>
          <p:nvPr>
            <p:ph/>
          </p:nvPr>
        </p:nvGraphicFramePr>
        <p:xfrm>
          <a:off x="142844" y="1357298"/>
          <a:ext cx="8528917" cy="4786346"/>
        </p:xfrm>
        <a:graphic>
          <a:graphicData uri="http://schemas.openxmlformats.org/presentationml/2006/ole">
            <p:oleObj spid="_x0000_s8194" name="Visio" r:id="rId3" imgW="7256145" imgH="3342513" progId="">
              <p:embed/>
            </p:oleObj>
          </a:graphicData>
        </a:graphic>
      </p:graphicFrame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179388" y="260350"/>
            <a:ext cx="878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Способы воздействия угроз информационной безопасности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2071702" cy="6429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3714752"/>
            <a:ext cx="2214578" cy="6429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714752"/>
            <a:ext cx="1928826" cy="6429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5072074"/>
            <a:ext cx="2071702" cy="9286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5214950"/>
            <a:ext cx="2143140" cy="6429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78581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Способы воздействия угроз на объекты ИБ в РФ: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Несанкционированный доступ к информационным ресурсам (НСД).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Нарушение </a:t>
            </a:r>
            <a:r>
              <a:rPr lang="ru-RU" sz="2800" dirty="0" err="1" smtClean="0"/>
              <a:t>адресности</a:t>
            </a:r>
            <a:r>
              <a:rPr lang="ru-RU" sz="2800" dirty="0" smtClean="0"/>
              <a:t>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Незаконное копирование данных.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Хищение информации.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Нарушение технологии обработки информации</a:t>
            </a:r>
          </a:p>
          <a:p>
            <a:pPr marL="514350" indent="-51435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486416"/>
          </a:xfrm>
        </p:spPr>
        <p:txBody>
          <a:bodyPr/>
          <a:lstStyle/>
          <a:p>
            <a:pPr marL="514350" indent="-514350">
              <a:buFontTx/>
              <a:buAutoNum type="arabicPeriod" startAt="2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Программно-математические</a:t>
            </a:r>
            <a:endParaRPr lang="ru-RU" sz="2800" dirty="0" smtClean="0"/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Вирусы, </a:t>
            </a:r>
            <a:r>
              <a:rPr lang="ru-RU" sz="2800" dirty="0" err="1" smtClean="0"/>
              <a:t>трояны</a:t>
            </a:r>
            <a:r>
              <a:rPr lang="ru-RU" sz="2800" dirty="0" smtClean="0"/>
              <a:t>, установка программных и аппаратных закладок.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Уничтожение, модификация данных.</a:t>
            </a:r>
          </a:p>
          <a:p>
            <a:pPr marL="514350" indent="-514350">
              <a:buFontTx/>
              <a:buAutoNum type="arabicPeriod" startAt="3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Уничтожение или разрушение средств обработки информации.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Хищение физических носителей информации.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2800" dirty="0" smtClean="0"/>
              <a:t>Воздействие на персонал.</a:t>
            </a:r>
          </a:p>
          <a:p>
            <a:pPr marL="514350" indent="-514350"/>
            <a:endParaRPr lang="ru-RU" dirty="0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78581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Способы воздействия угроз на объекты ИБ в РФ: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2875" y="1000109"/>
          <a:ext cx="8858250" cy="5827730"/>
        </p:xfrm>
        <a:graphic>
          <a:graphicData uri="http://schemas.openxmlformats.org/presentationml/2006/ole">
            <p:oleObj spid="_x0000_s64514" name="Visio" r:id="rId3" imgW="7261860" imgH="4543806" progId="">
              <p:embed/>
            </p:oleObj>
          </a:graphicData>
        </a:graphic>
      </p:graphicFrame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44450"/>
            <a:ext cx="8642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Цели и объекты системы информационной безопасности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00108"/>
            <a:ext cx="3214710" cy="15716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071546"/>
            <a:ext cx="3214710" cy="15716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429264"/>
            <a:ext cx="2786082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5429264"/>
            <a:ext cx="2786082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357562"/>
            <a:ext cx="2286016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3357562"/>
            <a:ext cx="2286016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3143240" y="3286124"/>
            <a:ext cx="2786082" cy="1571636"/>
          </a:xfrm>
          <a:prstGeom prst="flowChartPreparation">
            <a:avLst/>
          </a:prstGeom>
          <a:solidFill>
            <a:srgbClr val="FFB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 startAt="4"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Радиоэлектронные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3000" dirty="0" smtClean="0"/>
              <a:t>Перехват информации в технических каналах и её утечки.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3000" dirty="0" smtClean="0"/>
              <a:t>Перехват, дешифрование ложной информации.</a:t>
            </a:r>
          </a:p>
          <a:p>
            <a:pPr marL="514350" indent="-514350">
              <a:buFontTx/>
              <a:buAutoNum type="arabicPeriod" startAt="5"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Организационно-правовые</a:t>
            </a:r>
            <a:endParaRPr lang="ru-RU" sz="3000" dirty="0" smtClean="0"/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3000" dirty="0" smtClean="0"/>
              <a:t>Закупка несовершенного устаревшего ПО, компьютерного железа.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3000" dirty="0" smtClean="0"/>
              <a:t>Невыполнение требований законодательства РФ.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ru-RU" sz="3000" dirty="0" smtClean="0"/>
              <a:t>Ограничение доступа к информации.</a:t>
            </a:r>
          </a:p>
          <a:p>
            <a:pPr marL="514350" indent="-514350">
              <a:buFontTx/>
              <a:buAutoNum type="alphaLcPeriod"/>
            </a:pPr>
            <a:endParaRPr lang="ru-RU" dirty="0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29684" cy="78581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Способы воздействия угроз на объекты ИБ в РФ: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"/>
          <p:cNvGraphicFramePr>
            <a:graphicFrameLocks noChangeAspect="1"/>
          </p:cNvGraphicFramePr>
          <p:nvPr>
            <p:ph/>
          </p:nvPr>
        </p:nvGraphicFramePr>
        <p:xfrm>
          <a:off x="214282" y="142852"/>
          <a:ext cx="8501122" cy="6362705"/>
        </p:xfrm>
        <a:graphic>
          <a:graphicData uri="http://schemas.openxmlformats.org/presentationml/2006/ole">
            <p:oleObj spid="_x0000_s9218" name="Visio" r:id="rId3" imgW="7219950" imgH="5648325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1857364"/>
            <a:ext cx="2428892" cy="928694"/>
          </a:xfrm>
          <a:prstGeom prst="rect">
            <a:avLst/>
          </a:prstGeom>
          <a:solidFill>
            <a:srgbClr val="EEB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71810"/>
            <a:ext cx="2714644" cy="3071834"/>
          </a:xfrm>
          <a:prstGeom prst="rect">
            <a:avLst/>
          </a:prstGeom>
          <a:solidFill>
            <a:srgbClr val="F2C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857496"/>
            <a:ext cx="2714644" cy="3357586"/>
          </a:xfrm>
          <a:prstGeom prst="rect">
            <a:avLst/>
          </a:prstGeom>
          <a:solidFill>
            <a:srgbClr val="F2C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714620"/>
            <a:ext cx="2071702" cy="3071834"/>
          </a:xfrm>
          <a:prstGeom prst="rect">
            <a:avLst/>
          </a:prstGeom>
          <a:solidFill>
            <a:srgbClr val="F2C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857364"/>
            <a:ext cx="2428892" cy="928694"/>
          </a:xfrm>
          <a:prstGeom prst="rect">
            <a:avLst/>
          </a:prstGeom>
          <a:solidFill>
            <a:srgbClr val="EEB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1857364"/>
            <a:ext cx="1643074" cy="714380"/>
          </a:xfrm>
          <a:prstGeom prst="rect">
            <a:avLst/>
          </a:prstGeom>
          <a:solidFill>
            <a:srgbClr val="EEB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00034" y="1357298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3000"/>
              </a:lnSpc>
            </a:pPr>
            <a:r>
              <a:rPr lang="ru-RU" sz="2800" dirty="0" smtClean="0"/>
              <a:t>1. </a:t>
            </a:r>
            <a:r>
              <a:rPr lang="en-US" sz="2800" dirty="0" smtClean="0"/>
              <a:t> </a:t>
            </a:r>
            <a:r>
              <a:rPr lang="en-US" sz="2800" b="1" dirty="0" smtClean="0"/>
              <a:t>http://www.gov.ru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2.  http://www.scrf.gov.ru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3.  http://www.fstec.ru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4.  http://www.cyberpolice.ru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5.  http://infosecurity.report.ru; 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6.  http://www.jetinfo.ru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7.  http://www.osp.ru/os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8.  http://www.hackzone.ru; http://nerf.ru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9.  http://www.gocsi.com</a:t>
            </a:r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10.http://</a:t>
            </a:r>
            <a:r>
              <a:rPr lang="en-US" sz="2800" b="1" dirty="0" err="1" smtClean="0"/>
              <a:t>securityfocus.com</a:t>
            </a:r>
            <a:endParaRPr lang="en-US" sz="2800" b="1" dirty="0" smtClean="0"/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11.http://</a:t>
            </a:r>
            <a:r>
              <a:rPr lang="en-US" sz="2800" b="1" dirty="0" err="1" smtClean="0"/>
              <a:t>securitymagazine.com</a:t>
            </a:r>
            <a:endParaRPr lang="en-US" sz="2800" b="1" dirty="0" smtClean="0"/>
          </a:p>
          <a:p>
            <a:pPr eaLnBrk="1" hangingPunct="1">
              <a:lnSpc>
                <a:spcPts val="3000"/>
              </a:lnSpc>
            </a:pPr>
            <a:r>
              <a:rPr lang="en-US" sz="2800" b="1" dirty="0" smtClean="0"/>
              <a:t>12.http://www.2600.com</a:t>
            </a:r>
            <a:endParaRPr lang="ru-RU" sz="2800" b="1" dirty="0" smtClean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20" y="142852"/>
            <a:ext cx="8429684" cy="785818"/>
          </a:xfrm>
          <a:prstGeom prst="rect">
            <a:avLst/>
          </a:prstGeom>
        </p:spPr>
        <p:txBody>
          <a:bodyPr vert="horz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Интернет-РЕСУРСЫ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ph/>
          </p:nvPr>
        </p:nvGraphicFramePr>
        <p:xfrm>
          <a:off x="142844" y="285750"/>
          <a:ext cx="8961469" cy="6000770"/>
        </p:xfrm>
        <a:graphic>
          <a:graphicData uri="http://schemas.openxmlformats.org/presentationml/2006/ole">
            <p:oleObj spid="_x0000_s32770" name="Visio" r:id="rId3" imgW="7243953" imgH="4376166" progId="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357430"/>
            <a:ext cx="2357454" cy="3857652"/>
          </a:xfrm>
          <a:prstGeom prst="rect">
            <a:avLst/>
          </a:prstGeom>
          <a:solidFill>
            <a:srgbClr val="B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357430"/>
            <a:ext cx="3071834" cy="3857652"/>
          </a:xfrm>
          <a:prstGeom prst="rect">
            <a:avLst/>
          </a:prstGeom>
          <a:solidFill>
            <a:srgbClr val="B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2357430"/>
            <a:ext cx="2357454" cy="3857652"/>
          </a:xfrm>
          <a:prstGeom prst="rect">
            <a:avLst/>
          </a:prstGeom>
          <a:solidFill>
            <a:srgbClr val="B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8642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200" b="1" dirty="0">
                <a:ln/>
                <a:solidFill>
                  <a:schemeClr val="accent3"/>
                </a:solidFill>
              </a:rPr>
              <a:t>Структура системы информационной безопасности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142844" y="1071546"/>
            <a:ext cx="8643998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Организационную структуру системы информационной безопасности составляют: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органы государственной власти и управления РФ и субъектов РФ, решающие задачи обеспечения ИБ в пределах своей компетенции;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государственные и межведомственные комиссии и советы, специализирующиеся на проблемах ИБ;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структурные и межотраслевые подразделения по ЗИ органов государственной власти и управления, а также структурные подразделения предприятий, проводящие работы с использованием сведений, отнесенных к государственной тайне, или специализирующихся на проведении работ в области защиты информации;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8642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200" b="1" dirty="0">
                <a:ln/>
                <a:solidFill>
                  <a:schemeClr val="accent3"/>
                </a:solidFill>
              </a:rPr>
              <a:t>Структура системы информационной безопасности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142844" y="1071546"/>
            <a:ext cx="8643998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Организационную структуру системы информационной безопасности составляют: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научно-исследовательские, проектные и конструкторские организации, выполняющие работы по обеспечению информационной безопасности;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учебные заведения, осуществляющие подготовку и переподготовку кадров для работы в системе  обеспечения информационной безопасности.</a:t>
            </a:r>
            <a:endParaRPr lang="ru-RU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4214818"/>
            <a:ext cx="2286016" cy="205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625" y="285750"/>
            <a:ext cx="8229600" cy="5897563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5100" dirty="0"/>
              <a:t>Основной государственный орган, отвечающий за информационную безопасность РФ – </a:t>
            </a:r>
            <a:endParaRPr lang="ru-RU" sz="5100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</a:rPr>
              <a:t>Федеральная служба по техническому и </a:t>
            </a:r>
            <a:r>
              <a:rPr lang="ru-RU" sz="5100" b="1" dirty="0" err="1" smtClean="0">
                <a:solidFill>
                  <a:srgbClr val="FF0000"/>
                </a:solidFill>
              </a:rPr>
              <a:t>экспортномуому</a:t>
            </a:r>
            <a:r>
              <a:rPr lang="ru-RU" sz="5100" b="1" dirty="0" smtClean="0">
                <a:solidFill>
                  <a:srgbClr val="FF0000"/>
                </a:solidFill>
              </a:rPr>
              <a:t> контролю (ФСТЭК)</a:t>
            </a:r>
          </a:p>
          <a:p>
            <a:pPr marL="0" indent="0" eaLnBrk="1" hangingPunct="1">
              <a:buFontTx/>
              <a:buNone/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ФСТЭК: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ru-RU" sz="4500" dirty="0" smtClean="0"/>
              <a:t> осуществляет </a:t>
            </a:r>
            <a:r>
              <a:rPr lang="ru-RU" sz="4500" dirty="0"/>
              <a:t>проведение единой технической политики и координацию работ в области защиты </a:t>
            </a:r>
            <a:r>
              <a:rPr lang="ru-RU" sz="4500" dirty="0" smtClean="0"/>
              <a:t>информации;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ru-RU" sz="4500" dirty="0" smtClean="0"/>
              <a:t> возглавляет </a:t>
            </a:r>
            <a:r>
              <a:rPr lang="ru-RU" sz="4500" dirty="0"/>
              <a:t>государственную систему информационной безопасности от технических </a:t>
            </a:r>
            <a:r>
              <a:rPr lang="ru-RU" sz="4500" dirty="0" smtClean="0"/>
              <a:t>разведок;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ru-RU" sz="4500" dirty="0" smtClean="0"/>
              <a:t> </a:t>
            </a:r>
            <a:r>
              <a:rPr lang="ru-RU" sz="4500" dirty="0"/>
              <a:t>несет ответственность за обеспечение защиты информации от иностранных технических разведок и её утечку по техническим каналам внутри </a:t>
            </a:r>
            <a:r>
              <a:rPr lang="ru-RU" sz="4500" dirty="0" smtClean="0"/>
              <a:t>РФ;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ru-RU" sz="4500" dirty="0" smtClean="0"/>
              <a:t> осуществляет </a:t>
            </a:r>
            <a:r>
              <a:rPr lang="ru-RU" sz="4500" dirty="0"/>
              <a:t>контроль принимаемых мер к защите информации.</a:t>
            </a:r>
          </a:p>
          <a:p>
            <a:pPr marL="0" indent="0" eaLnBrk="1" hangingPunct="1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786842" cy="4054485"/>
          </a:xfr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Концепция информационной безопасности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8794" y="0"/>
            <a:ext cx="6872310" cy="64294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Этапы разработки Концепции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857224" y="857232"/>
            <a:ext cx="7416800" cy="1512888"/>
          </a:xfrm>
          <a:prstGeom prst="rect">
            <a:avLst/>
          </a:prstGeom>
          <a:solidFill>
            <a:srgbClr val="FEAB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ru-RU" sz="3200" b="1" dirty="0"/>
              <a:t>Определяются объекты </a:t>
            </a:r>
          </a:p>
          <a:p>
            <a:pPr marL="342900" indent="-342900" algn="ctr"/>
            <a:r>
              <a:rPr lang="ru-RU" sz="3200" b="1" dirty="0"/>
              <a:t>информатизации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857224" y="2714620"/>
            <a:ext cx="7416800" cy="1512888"/>
          </a:xfrm>
          <a:prstGeom prst="rect">
            <a:avLst/>
          </a:prstGeom>
          <a:solidFill>
            <a:srgbClr val="FEAB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2. </a:t>
            </a:r>
            <a:r>
              <a:rPr lang="ru-RU" sz="3200" b="1" dirty="0"/>
              <a:t>Определяются внешние</a:t>
            </a:r>
          </a:p>
          <a:p>
            <a:pPr algn="ctr"/>
            <a:r>
              <a:rPr lang="ru-RU" sz="3200" b="1" dirty="0"/>
              <a:t> и внутренние угрозы, </a:t>
            </a:r>
          </a:p>
          <a:p>
            <a:pPr algn="ctr"/>
            <a:r>
              <a:rPr lang="ru-RU" sz="3200" b="1" dirty="0"/>
              <a:t>воздействующие на эти объекты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857224" y="4500570"/>
            <a:ext cx="7416800" cy="1512887"/>
          </a:xfrm>
          <a:prstGeom prst="rect">
            <a:avLst/>
          </a:prstGeom>
          <a:solidFill>
            <a:srgbClr val="FEAB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3. </a:t>
            </a:r>
            <a:r>
              <a:rPr lang="ru-RU" sz="3200" b="1" dirty="0"/>
              <a:t>Определяются последствия </a:t>
            </a:r>
          </a:p>
          <a:p>
            <a:pPr algn="ctr"/>
            <a:r>
              <a:rPr lang="ru-RU" sz="3200" b="1" dirty="0"/>
              <a:t>угроз и способы их предотвращения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857232"/>
            <a:ext cx="7429552" cy="1500198"/>
          </a:xfrm>
          <a:prstGeom prst="rect">
            <a:avLst/>
          </a:prstGeom>
          <a:solidFill>
            <a:srgbClr val="FEAB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714620"/>
            <a:ext cx="7429552" cy="1500198"/>
          </a:xfrm>
          <a:prstGeom prst="rect">
            <a:avLst/>
          </a:prstGeom>
          <a:solidFill>
            <a:srgbClr val="FEAB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500570"/>
            <a:ext cx="7429552" cy="1500198"/>
          </a:xfrm>
          <a:prstGeom prst="rect">
            <a:avLst/>
          </a:prstGeom>
          <a:solidFill>
            <a:srgbClr val="FEAB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186766" cy="84615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eaLnBrk="1" hangingPunct="1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Сущность Концепции информационной безопасности России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000108"/>
            <a:ext cx="8501122" cy="54738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Разработка стратегии обеспечения информационной безопасности страны, включающей в себя задачи, цели и комплексную основу мер по её практической реализации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Формирование и проведение государственной политики РФ в области обеспечения информационной безопасности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Разработка целевых программ защиты информационных ресурсов и средств информатизации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609</TotalTime>
  <Words>766</Words>
  <Application>Microsoft Office PowerPoint</Application>
  <PresentationFormat>Экран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Visio</vt:lpstr>
      <vt:lpstr>Сущность информационной безопасности РФ  </vt:lpstr>
      <vt:lpstr>Слайд 2</vt:lpstr>
      <vt:lpstr>Слайд 3</vt:lpstr>
      <vt:lpstr>Слайд 4</vt:lpstr>
      <vt:lpstr>Слайд 5</vt:lpstr>
      <vt:lpstr>Слайд 6</vt:lpstr>
      <vt:lpstr>Слайд 7</vt:lpstr>
      <vt:lpstr>Этапы разработки Концепции</vt:lpstr>
      <vt:lpstr>Сущность Концепции информационной безопасности России</vt:lpstr>
      <vt:lpstr>Задачи обеспечения  информационной безопасности РФ</vt:lpstr>
      <vt:lpstr>Слайд 11</vt:lpstr>
      <vt:lpstr>Политические факторы</vt:lpstr>
      <vt:lpstr>Слайд 13</vt:lpstr>
      <vt:lpstr>Слайд 14</vt:lpstr>
      <vt:lpstr>Уровни информационной безопасности:</vt:lpstr>
      <vt:lpstr>Слайд 16</vt:lpstr>
      <vt:lpstr>Слайд 17</vt:lpstr>
      <vt:lpstr>Способы воздействия угроз на объекты ИБ в РФ:</vt:lpstr>
      <vt:lpstr>Способы воздействия угроз на объекты ИБ в РФ:</vt:lpstr>
      <vt:lpstr>Способы воздействия угроз на объекты ИБ в РФ:</vt:lpstr>
      <vt:lpstr>Слайд 21</vt:lpstr>
      <vt:lpstr>Слайд 22</vt:lpstr>
    </vt:vector>
  </TitlesOfParts>
  <Company>Dom1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class</cp:lastModifiedBy>
  <cp:revision>7</cp:revision>
  <dcterms:created xsi:type="dcterms:W3CDTF">2007-05-22T20:11:37Z</dcterms:created>
  <dcterms:modified xsi:type="dcterms:W3CDTF">2014-02-12T07:38:51Z</dcterms:modified>
</cp:coreProperties>
</file>