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307" r:id="rId4"/>
    <p:sldId id="308" r:id="rId5"/>
    <p:sldId id="312" r:id="rId6"/>
    <p:sldId id="324" r:id="rId7"/>
    <p:sldId id="322" r:id="rId8"/>
    <p:sldId id="323" r:id="rId9"/>
    <p:sldId id="344" r:id="rId10"/>
    <p:sldId id="326" r:id="rId11"/>
    <p:sldId id="327" r:id="rId12"/>
    <p:sldId id="330" r:id="rId13"/>
    <p:sldId id="331" r:id="rId14"/>
    <p:sldId id="332" r:id="rId15"/>
    <p:sldId id="334" r:id="rId16"/>
    <p:sldId id="337" r:id="rId17"/>
    <p:sldId id="33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5527C-3D7F-4613-8556-9315F5C729AA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EF8EE-E089-4BCC-A700-98087A00D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9651B-CBE3-4B6F-B261-C9FFDA1E59A1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DBE58-EDE9-4B61-8F32-C4B3E0567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BB9A6-A39B-4204-B30D-4FC4D1ED338D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1666E-3A8B-463A-87BA-D311BF3122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9D306-B962-44B2-BE36-EACDEDED1B7F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DCF2-7FBD-4CC3-96B3-3CA51C33E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F3E37-9022-44AD-8DA5-1B818E20C939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2CCEE-2D43-4607-A435-D85D1AE80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E16AA-198C-4242-97DA-842F0350AA61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5B408-DBB1-41E7-9C47-E02540218C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222BC-F646-47D8-9B7A-B90625E19CCA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A8E90-A221-40C4-A3FA-0FB0CC8B9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1F2A8-6C09-45A4-B2A7-DF0364842336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AD238-B1A6-43B0-943D-FE98A83C7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18B05-59BF-4416-9AEC-484B8BB56E52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C209C-BBD5-4F24-9675-474D2179E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93228-17E7-4683-BF67-BADA22F8BD74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5598A-AB23-41AE-B241-974BFDF59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7A41B-9BF4-432F-817C-1A5281386CA8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1DE25-7C17-4988-8DDB-8F7D4902A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CFD9A4-CCA1-47D1-AA4C-7B754C2C035B}" type="datetimeFigureOut">
              <a:rPr lang="ru-RU"/>
              <a:pPr>
                <a:defRPr/>
              </a:pPr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1942EA-7482-43D3-A322-E8F63FB37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 rtlCol="0">
            <a:normAutofit/>
          </a:bodyPr>
          <a:lstStyle/>
          <a:p>
            <a:pPr marL="514350" indent="-514350" algn="r" eaLnBrk="1" fontAlgn="auto" hangingPunct="1">
              <a:spcAft>
                <a:spcPts val="0"/>
              </a:spcAft>
              <a:buNone/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Носители информации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Информация</a:t>
            </a:r>
            <a:r>
              <a:rPr lang="ru-RU" dirty="0" smtClean="0"/>
              <a:t> – вещь нематериальная. </a:t>
            </a:r>
            <a:endParaRPr lang="ru-RU" dirty="0" smtClean="0"/>
          </a:p>
          <a:p>
            <a:pPr marL="514350" indent="-51435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Защищаемая информация </a:t>
            </a:r>
            <a:r>
              <a:rPr lang="ru-RU" dirty="0" smtClean="0"/>
              <a:t>- это </a:t>
            </a:r>
            <a:r>
              <a:rPr lang="ru-RU" dirty="0" smtClean="0"/>
              <a:t>сведения, которые зафиксированы состоянием материального носителя.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Носитель информации </a:t>
            </a:r>
            <a:r>
              <a:rPr lang="ru-RU" dirty="0" smtClean="0"/>
              <a:t>– материальный объект, который несет информацию.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Информация</a:t>
            </a:r>
            <a:r>
              <a:rPr lang="ru-RU" b="1" dirty="0" smtClean="0"/>
              <a:t> </a:t>
            </a:r>
            <a:r>
              <a:rPr lang="ru-RU" dirty="0" smtClean="0"/>
              <a:t>не может существовать без материи. </a:t>
            </a:r>
            <a:endParaRPr lang="ru-RU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Материя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не может не нести информацию.</a:t>
            </a:r>
            <a:endParaRPr lang="ru-RU" b="1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r" eaLnBrk="1" hangingPunct="1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Ведомства, ведущие разведывательную  деятельность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71448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</a:rPr>
              <a:t>министерство иностранных дел;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</a:rPr>
              <a:t>министерство внешней торговли;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</a:rPr>
              <a:t>национальный банк;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</a:rPr>
              <a:t>торговая палата;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</a:rPr>
              <a:t>таможенная служба;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</a:rPr>
              <a:t>пограничные войска;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</a:rPr>
              <a:t>научно-исследовательские учреждения;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2060"/>
                </a:solidFill>
              </a:rPr>
              <a:t>средства массовой информации.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20" y="285728"/>
            <a:ext cx="5286380" cy="642942"/>
          </a:xfrm>
        </p:spPr>
        <p:txBody>
          <a:bodyPr/>
          <a:lstStyle/>
          <a:p>
            <a:pPr algn="r" eaLnBrk="1" hangingPunct="1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Кадровое обеспечение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/>
            </a:r>
            <a:b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</a:br>
            <a:endParaRPr lang="ru-RU" sz="28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142984"/>
            <a:ext cx="8229600" cy="4948246"/>
          </a:xfrm>
        </p:spPr>
        <p:txBody>
          <a:bodyPr/>
          <a:lstStyle/>
          <a:p>
            <a:pPr eaLnBrk="1" hangingPunct="1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Классификация персонала по степени влияния на состояние ИБ</a:t>
            </a:r>
            <a:endParaRPr lang="ru-RU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eaLnBrk="1" hangingPunct="1"/>
            <a:r>
              <a:rPr lang="ru-RU" i="1" dirty="0" smtClean="0">
                <a:solidFill>
                  <a:srgbClr val="002060"/>
                </a:solidFill>
              </a:rPr>
              <a:t>Руководители</a:t>
            </a:r>
          </a:p>
          <a:p>
            <a:pPr eaLnBrk="1" hangingPunct="1"/>
            <a:r>
              <a:rPr lang="ru-RU" i="1" dirty="0" smtClean="0">
                <a:solidFill>
                  <a:srgbClr val="002060"/>
                </a:solidFill>
              </a:rPr>
              <a:t>Специалисты по ИБ</a:t>
            </a:r>
          </a:p>
          <a:p>
            <a:pPr eaLnBrk="1" hangingPunct="1"/>
            <a:r>
              <a:rPr lang="ru-RU" i="1" dirty="0" smtClean="0">
                <a:solidFill>
                  <a:srgbClr val="002060"/>
                </a:solidFill>
              </a:rPr>
              <a:t>Администраторы локальных сетей</a:t>
            </a:r>
          </a:p>
          <a:p>
            <a:pPr eaLnBrk="1" hangingPunct="1"/>
            <a:r>
              <a:rPr lang="ru-RU" i="1" dirty="0" smtClean="0">
                <a:solidFill>
                  <a:srgbClr val="002060"/>
                </a:solidFill>
              </a:rPr>
              <a:t>Пользователи</a:t>
            </a:r>
          </a:p>
          <a:p>
            <a:pPr eaLnBrk="1" hangingPunct="1"/>
            <a:endParaRPr lang="ru-RU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43636" y="0"/>
            <a:ext cx="2714644" cy="836613"/>
          </a:xfrm>
        </p:spPr>
        <p:txBody>
          <a:bodyPr/>
          <a:lstStyle/>
          <a:p>
            <a:pPr algn="r" eaLnBrk="1" hangingPunct="1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Статистика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001156" cy="5805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ru-RU" sz="2800" dirty="0" smtClean="0"/>
              <a:t>в частных фирмах более 75 % ответственных сотрудников, принимая посетителей, не считают необходимым убирать конфиденциальные документы со стола или же выключать компьютер;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800" dirty="0" smtClean="0"/>
              <a:t>копирование материала в 53,6 % случаев происходит в режиме самообслуживания, в 32,7 % - оператором по устной просьбе служащего и только в 3,5 % случаев оператор делает копии под расписку или по письменному заказу;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800" dirty="0" smtClean="0"/>
              <a:t>только 25 % служащих фирмы - действительно надежные люди, еще столько же ожидают удобного случая для разглашения секретов, а 50 % будут действовать в зависимости от обстоятельств;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72198" y="0"/>
            <a:ext cx="2552690" cy="836613"/>
          </a:xfrm>
        </p:spPr>
        <p:txBody>
          <a:bodyPr/>
          <a:lstStyle/>
          <a:p>
            <a:pPr algn="r" eaLnBrk="1" hangingPunct="1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Статистика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58054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более 70 % компаний в мире недостаточно обучают сотрудников мерам информационной безопасности;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Менее одной трети из этих компаний проводят регулярную оценку работы своих поставщиков </a:t>
            </a:r>
            <a:r>
              <a:rPr lang="ru-RU" sz="2800" dirty="0" err="1" smtClean="0"/>
              <a:t>ИТ-услуг</a:t>
            </a:r>
            <a:r>
              <a:rPr lang="ru-RU" sz="2800" dirty="0" smtClean="0"/>
              <a:t> с целью контроля соблюдения ими политики по информационной безопасности, остальные полагаются исключительно на доверие;</a:t>
            </a:r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dirty="0" smtClean="0"/>
              <a:t>Более 70 % организаций не включили обучение и повышение осведомленности сотрудников по вопросам информационной безопасности в списки своих приоритетных задач.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1" name="Picture 3" descr="D:\work\СГУ\Дисциплины\ТИБ\Лекции\Рисунки к л18\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56650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282" y="5357826"/>
            <a:ext cx="1785950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D:\work\СГУ\Дисциплины\ТИБ\Лекции\Рисунки к л18\d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0"/>
            <a:ext cx="8786844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Picture 3" descr="D:\work\СГУ\Дисциплины\ТИБ\Лекции\Рисунки к л18\d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214554"/>
            <a:ext cx="5786478" cy="296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60" name="Picture 4" descr="D:\work\СГУ\Дисциплины\ТИБ\Лекции\Рисунки к л18\d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786190"/>
            <a:ext cx="5481643" cy="2814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714488"/>
            <a:ext cx="2143108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00892" y="6143644"/>
            <a:ext cx="2143108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algn="r" eaLnBrk="1" hangingPunct="1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Меры, принимаемые при увольнении сотрудника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85860"/>
            <a:ext cx="9144000" cy="5229225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проинформировать всех сотрудников о предстоящем увольнении и запретить передавать ему любую или какую-то конкретную информацию, имеющую отношение к работе; </a:t>
            </a:r>
          </a:p>
          <a:p>
            <a:pPr eaLnBrk="1" hangingPunct="1"/>
            <a:r>
              <a:rPr lang="ru-RU" sz="2800" dirty="0" smtClean="0"/>
              <a:t>сделать резервную копию файлов пользователя; </a:t>
            </a:r>
          </a:p>
          <a:p>
            <a:pPr eaLnBrk="1" hangingPunct="1"/>
            <a:r>
              <a:rPr lang="ru-RU" sz="2800" dirty="0" smtClean="0"/>
              <a:t>организовать передачу </a:t>
            </a:r>
            <a:r>
              <a:rPr lang="ru-RU" sz="2800" i="1" dirty="0" smtClean="0"/>
              <a:t>дел; </a:t>
            </a:r>
            <a:endParaRPr lang="ru-RU" sz="2800" dirty="0" smtClean="0"/>
          </a:p>
          <a:p>
            <a:pPr eaLnBrk="1" hangingPunct="1"/>
            <a:r>
              <a:rPr lang="ru-RU" sz="2800" dirty="0" smtClean="0"/>
              <a:t>постепенно, по мере передачи </a:t>
            </a:r>
            <a:r>
              <a:rPr lang="ru-RU" sz="2800" i="1" dirty="0" err="1" smtClean="0"/>
              <a:t>дeл</a:t>
            </a:r>
            <a:r>
              <a:rPr lang="ru-RU" sz="2800" i="1" dirty="0" smtClean="0"/>
              <a:t> </a:t>
            </a:r>
            <a:r>
              <a:rPr lang="ru-RU" sz="2800" dirty="0" smtClean="0"/>
              <a:t>сокращать права доступа к информации; </a:t>
            </a:r>
          </a:p>
          <a:p>
            <a:pPr eaLnBrk="1" hangingPunct="1"/>
            <a:r>
              <a:rPr lang="ru-RU" sz="2800" dirty="0" smtClean="0"/>
              <a:t>по необходимости организовать сопровождение увольнения специалистом по информационной безопасности.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algn="r" eaLnBrk="1" hangingPunct="1">
              <a:lnSpc>
                <a:spcPts val="3800"/>
              </a:lnSpc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Меры при уличении сотрудника в промышленном шпионаже</a:t>
            </a:r>
          </a:p>
        </p:txBody>
      </p:sp>
      <p:sp>
        <p:nvSpPr>
          <p:cNvPr id="73731" name="Rectangle 5"/>
          <p:cNvSpPr>
            <a:spLocks noChangeArrowheads="1"/>
          </p:cNvSpPr>
          <p:nvPr/>
        </p:nvSpPr>
        <p:spPr bwMode="auto">
          <a:xfrm>
            <a:off x="0" y="928670"/>
            <a:ext cx="9144000" cy="60016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немедленно лишить его всех прав доступа к ИТ;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немедленно скорректировать права доступа к общим </a:t>
            </a:r>
            <a:r>
              <a:rPr lang="ru-RU" sz="2400" dirty="0" err="1"/>
              <a:t>ин-формационным</a:t>
            </a:r>
            <a:r>
              <a:rPr lang="ru-RU" sz="2400" dirty="0"/>
              <a:t> ресурсам (базам данных, принтерам, факсам), перекрыть входы во внешние сети или изменить правила доступа к ним;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все сотрудники должны сменить личные пароли, при этом до их сведения доводится следующая информация: «Сотрудник N с (дата) не работает. При любых попытках контакта с его стороны немедленно сообщать в службу безопасности»;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некоторое время контроль ИС осуществляется в усиленном режиме.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происходящее не должно нанести ущерб социально-психологическому климату в коллективе, а по возможности, напротив, консолидировать остальных сотрудников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28813" y="428625"/>
            <a:ext cx="5143500" cy="92868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Носители информации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500" y="1928813"/>
            <a:ext cx="4071938" cy="928687"/>
          </a:xfrm>
          <a:prstGeom prst="rect">
            <a:avLst/>
          </a:prstGeom>
          <a:solidFill>
            <a:srgbClr val="FFFF00">
              <a:alpha val="23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Вещественные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86375" y="1928813"/>
            <a:ext cx="3500438" cy="928687"/>
          </a:xfrm>
          <a:prstGeom prst="rect">
            <a:avLst/>
          </a:prstGeom>
          <a:solidFill>
            <a:srgbClr val="FFFF00">
              <a:alpha val="23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Энергетические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4313" y="3143250"/>
            <a:ext cx="2714625" cy="928688"/>
          </a:xfrm>
          <a:prstGeom prst="rect">
            <a:avLst/>
          </a:prstGeom>
          <a:solidFill>
            <a:schemeClr val="accent1">
              <a:lumMod val="20000"/>
              <a:lumOff val="80000"/>
              <a:alpha val="73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</a:rPr>
              <a:t>Немашинные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86125" y="3143250"/>
            <a:ext cx="2357438" cy="928688"/>
          </a:xfrm>
          <a:prstGeom prst="rect">
            <a:avLst/>
          </a:prstGeom>
          <a:solidFill>
            <a:schemeClr val="accent1">
              <a:lumMod val="20000"/>
              <a:lumOff val="80000"/>
              <a:alpha val="73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002060"/>
                </a:solidFill>
              </a:rPr>
              <a:t>Машинные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4313" y="4286250"/>
            <a:ext cx="2714625" cy="2357438"/>
          </a:xfrm>
          <a:prstGeom prst="rect">
            <a:avLst/>
          </a:prstGeom>
          <a:solidFill>
            <a:schemeClr val="accent3">
              <a:lumMod val="20000"/>
              <a:lumOff val="80000"/>
              <a:alpha val="73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Char char="-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человек</a:t>
            </a:r>
          </a:p>
          <a:p>
            <a:pPr>
              <a:buFontTx/>
              <a:buChar char="-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бумага</a:t>
            </a:r>
          </a:p>
          <a:p>
            <a:pPr>
              <a:buFontTx/>
              <a:buChar char="-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др.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86125" y="4286250"/>
            <a:ext cx="2714625" cy="2357438"/>
          </a:xfrm>
          <a:prstGeom prst="rect">
            <a:avLst/>
          </a:prstGeom>
          <a:solidFill>
            <a:schemeClr val="accent3">
              <a:lumMod val="20000"/>
              <a:lumOff val="80000"/>
              <a:alpha val="73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Char char="-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магнитные</a:t>
            </a:r>
          </a:p>
          <a:p>
            <a:pPr>
              <a:buFontTx/>
              <a:buChar char="-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оптические</a:t>
            </a:r>
          </a:p>
          <a:p>
            <a:pPr>
              <a:buFontTx/>
              <a:buChar char="-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бумажные</a:t>
            </a:r>
          </a:p>
          <a:p>
            <a:pPr>
              <a:buFontTx/>
              <a:buChar char="-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электронные</a:t>
            </a:r>
          </a:p>
          <a:p>
            <a:pPr>
              <a:buFontTx/>
              <a:buChar char="-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квантовые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86500" y="3143250"/>
            <a:ext cx="2714625" cy="3500438"/>
          </a:xfrm>
          <a:prstGeom prst="rect">
            <a:avLst/>
          </a:prstGeom>
          <a:solidFill>
            <a:schemeClr val="accent3">
              <a:lumMod val="20000"/>
              <a:lumOff val="80000"/>
              <a:alpha val="73000"/>
            </a:schemeClr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Tx/>
              <a:buChar char="-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электромаг-нитные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акустические</a:t>
            </a:r>
          </a:p>
          <a:p>
            <a:pPr>
              <a:buFontTx/>
              <a:buChar char="-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</a:rPr>
              <a:t>гравитацион-ные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нейтринные</a:t>
            </a:r>
          </a:p>
          <a:p>
            <a:pPr>
              <a:buFontTx/>
              <a:buChar char="-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др.</a:t>
            </a:r>
          </a:p>
        </p:txBody>
      </p:sp>
      <p:cxnSp>
        <p:nvCxnSpPr>
          <p:cNvPr id="16" name="Прямая со стрелкой 15"/>
          <p:cNvCxnSpPr>
            <a:stCxn id="6" idx="2"/>
            <a:endCxn id="7" idx="0"/>
          </p:cNvCxnSpPr>
          <p:nvPr/>
        </p:nvCxnSpPr>
        <p:spPr>
          <a:xfrm rot="5400000">
            <a:off x="3267869" y="696119"/>
            <a:ext cx="571500" cy="18938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  <a:endCxn id="8" idx="0"/>
          </p:cNvCxnSpPr>
          <p:nvPr/>
        </p:nvCxnSpPr>
        <p:spPr>
          <a:xfrm rot="16200000" flipH="1">
            <a:off x="5483226" y="374650"/>
            <a:ext cx="571500" cy="2536825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2"/>
            <a:endCxn id="10" idx="0"/>
          </p:cNvCxnSpPr>
          <p:nvPr/>
        </p:nvCxnSpPr>
        <p:spPr>
          <a:xfrm rot="5400000">
            <a:off x="1946275" y="2482850"/>
            <a:ext cx="285750" cy="1035050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2"/>
            <a:endCxn id="11" idx="0"/>
          </p:cNvCxnSpPr>
          <p:nvPr/>
        </p:nvCxnSpPr>
        <p:spPr>
          <a:xfrm rot="16200000" flipH="1">
            <a:off x="3392488" y="2071687"/>
            <a:ext cx="285750" cy="1857375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10" idx="2"/>
            <a:endCxn id="12" idx="0"/>
          </p:cNvCxnSpPr>
          <p:nvPr/>
        </p:nvCxnSpPr>
        <p:spPr>
          <a:xfrm rot="5400000">
            <a:off x="1463675" y="4179888"/>
            <a:ext cx="214313" cy="1587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1" idx="2"/>
            <a:endCxn id="13" idx="0"/>
          </p:cNvCxnSpPr>
          <p:nvPr/>
        </p:nvCxnSpPr>
        <p:spPr>
          <a:xfrm rot="16200000" flipH="1">
            <a:off x="4446588" y="4089400"/>
            <a:ext cx="214312" cy="179388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8" idx="2"/>
            <a:endCxn id="14" idx="0"/>
          </p:cNvCxnSpPr>
          <p:nvPr/>
        </p:nvCxnSpPr>
        <p:spPr>
          <a:xfrm rot="16200000" flipH="1">
            <a:off x="7197726" y="2697162"/>
            <a:ext cx="285750" cy="606425"/>
          </a:xfrm>
          <a:prstGeom prst="straightConnector1">
            <a:avLst/>
          </a:prstGeom>
          <a:ln w="508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1214422"/>
            <a:ext cx="8620156" cy="4805378"/>
          </a:xfrm>
        </p:spPr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Единое информационное пространство </a:t>
            </a:r>
            <a:r>
              <a:rPr lang="ru-RU" dirty="0"/>
              <a:t>– совокупность информационных ресурсов и информационной структуры, позволяющая на основе единых принципов и общих правил обеспечить безопасное информационное взаимодействие государств, организаций и граждан</a:t>
            </a:r>
            <a:r>
              <a:rPr lang="ru-RU" dirty="0" smtClean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rgbClr val="FF0000"/>
                </a:solidFill>
              </a:rPr>
              <a:t>Информационные ресурсы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– массивы документов, базы данных, информационные ресурсы и </a:t>
            </a:r>
            <a:r>
              <a:rPr lang="ru-RU" dirty="0" smtClean="0"/>
              <a:t>т.д.</a:t>
            </a:r>
            <a:endParaRPr lang="ru-RU" dirty="0"/>
          </a:p>
        </p:txBody>
      </p:sp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buFont typeface="Arial" charset="0"/>
              <a:buNone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Характеристика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единого информационного пространства Российской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Федерации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7"/>
          <p:cNvSpPr>
            <a:spLocks noChangeAspect="1" noChangeArrowheads="1"/>
          </p:cNvSpPr>
          <p:nvPr/>
        </p:nvSpPr>
        <p:spPr bwMode="auto">
          <a:xfrm>
            <a:off x="49643" y="426520"/>
            <a:ext cx="9094357" cy="643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214282" y="285728"/>
            <a:ext cx="8773581" cy="5923975"/>
            <a:chOff x="214282" y="285728"/>
            <a:chExt cx="8773581" cy="5923975"/>
          </a:xfrm>
        </p:grpSpPr>
        <p:sp>
          <p:nvSpPr>
            <p:cNvPr id="46083" name="Oval 8"/>
            <p:cNvSpPr>
              <a:spLocks noChangeArrowheads="1"/>
            </p:cNvSpPr>
            <p:nvPr/>
          </p:nvSpPr>
          <p:spPr bwMode="auto">
            <a:xfrm>
              <a:off x="214282" y="285728"/>
              <a:ext cx="8773581" cy="5923975"/>
            </a:xfrm>
            <a:prstGeom prst="ellipse">
              <a:avLst/>
            </a:prstGeom>
            <a:solidFill>
              <a:schemeClr val="bg2">
                <a:alpha val="12157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84" name="Oval 9"/>
            <p:cNvSpPr>
              <a:spLocks noChangeArrowheads="1"/>
            </p:cNvSpPr>
            <p:nvPr/>
          </p:nvSpPr>
          <p:spPr bwMode="auto">
            <a:xfrm>
              <a:off x="1088345" y="1129645"/>
              <a:ext cx="2781960" cy="84891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6085" name="Text Box 10"/>
            <p:cNvSpPr txBox="1">
              <a:spLocks noChangeArrowheads="1"/>
            </p:cNvSpPr>
            <p:nvPr/>
          </p:nvSpPr>
          <p:spPr bwMode="auto">
            <a:xfrm>
              <a:off x="1304103" y="1299429"/>
              <a:ext cx="2241607" cy="67729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b="1" dirty="0"/>
                <a:t>Информационные ресурсы</a:t>
              </a:r>
            </a:p>
          </p:txBody>
        </p:sp>
        <p:sp>
          <p:nvSpPr>
            <p:cNvPr id="46086" name="Oval 11"/>
            <p:cNvSpPr>
              <a:spLocks noChangeArrowheads="1"/>
            </p:cNvSpPr>
            <p:nvPr/>
          </p:nvSpPr>
          <p:spPr bwMode="auto">
            <a:xfrm>
              <a:off x="1142976" y="1857364"/>
              <a:ext cx="7387374" cy="3384601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6087" name="Oval 12"/>
            <p:cNvSpPr>
              <a:spLocks noChangeArrowheads="1"/>
            </p:cNvSpPr>
            <p:nvPr/>
          </p:nvSpPr>
          <p:spPr bwMode="auto">
            <a:xfrm>
              <a:off x="2050670" y="2146503"/>
              <a:ext cx="2568110" cy="675443"/>
            </a:xfrm>
            <a:prstGeom prst="ellipse">
              <a:avLst/>
            </a:prstGeom>
            <a:solidFill>
              <a:srgbClr val="FFFFFF">
                <a:alpha val="39999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88" name="Text Box 13"/>
            <p:cNvSpPr txBox="1">
              <a:spLocks noChangeArrowheads="1"/>
            </p:cNvSpPr>
            <p:nvPr/>
          </p:nvSpPr>
          <p:spPr bwMode="auto">
            <a:xfrm>
              <a:off x="2157595" y="2144657"/>
              <a:ext cx="2249244" cy="67729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b="1" dirty="0"/>
                <a:t>Организационные структуры</a:t>
              </a:r>
            </a:p>
          </p:txBody>
        </p:sp>
        <p:sp>
          <p:nvSpPr>
            <p:cNvPr id="46089" name="Oval 14"/>
            <p:cNvSpPr>
              <a:spLocks noChangeArrowheads="1"/>
            </p:cNvSpPr>
            <p:nvPr/>
          </p:nvSpPr>
          <p:spPr bwMode="auto">
            <a:xfrm>
              <a:off x="2373353" y="3161514"/>
              <a:ext cx="2888886" cy="84522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6090" name="Text Box 15"/>
            <p:cNvSpPr txBox="1">
              <a:spLocks noChangeArrowheads="1"/>
            </p:cNvSpPr>
            <p:nvPr/>
          </p:nvSpPr>
          <p:spPr bwMode="auto">
            <a:xfrm>
              <a:off x="2428860" y="3143248"/>
              <a:ext cx="2778142" cy="8433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dirty="0"/>
                <a:t>информационно-телекоммуникационные структуры</a:t>
              </a:r>
            </a:p>
            <a:p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6091" name="Oval 16"/>
            <p:cNvSpPr>
              <a:spLocks noChangeArrowheads="1"/>
            </p:cNvSpPr>
            <p:nvPr/>
          </p:nvSpPr>
          <p:spPr bwMode="auto">
            <a:xfrm>
              <a:off x="3442604" y="4006742"/>
              <a:ext cx="2247336" cy="67728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6092" name="Text Box 17"/>
            <p:cNvSpPr txBox="1">
              <a:spLocks noChangeArrowheads="1"/>
            </p:cNvSpPr>
            <p:nvPr/>
          </p:nvSpPr>
          <p:spPr bwMode="auto">
            <a:xfrm>
              <a:off x="3286116" y="4071942"/>
              <a:ext cx="2424797" cy="6735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600" dirty="0"/>
                <a:t>Информационные технологии</a:t>
              </a:r>
            </a:p>
          </p:txBody>
        </p:sp>
        <p:sp>
          <p:nvSpPr>
            <p:cNvPr id="46093" name="Oval 18"/>
            <p:cNvSpPr>
              <a:spLocks noChangeArrowheads="1"/>
            </p:cNvSpPr>
            <p:nvPr/>
          </p:nvSpPr>
          <p:spPr bwMode="auto">
            <a:xfrm>
              <a:off x="5643570" y="4286256"/>
              <a:ext cx="1498859" cy="50750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6094" name="Text Box 19"/>
            <p:cNvSpPr txBox="1">
              <a:spLocks noChangeArrowheads="1"/>
            </p:cNvSpPr>
            <p:nvPr/>
          </p:nvSpPr>
          <p:spPr bwMode="auto">
            <a:xfrm>
              <a:off x="5796865" y="4346309"/>
              <a:ext cx="1078797" cy="33772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/>
                <a:t>СМИ</a:t>
              </a:r>
            </a:p>
          </p:txBody>
        </p:sp>
        <p:sp>
          <p:nvSpPr>
            <p:cNvPr id="46095" name="Oval 20"/>
            <p:cNvSpPr>
              <a:spLocks noChangeArrowheads="1"/>
            </p:cNvSpPr>
            <p:nvPr/>
          </p:nvSpPr>
          <p:spPr bwMode="auto">
            <a:xfrm>
              <a:off x="1785918" y="2857496"/>
              <a:ext cx="6207380" cy="2199807"/>
            </a:xfrm>
            <a:prstGeom prst="ellipse">
              <a:avLst/>
            </a:prstGeom>
            <a:solidFill>
              <a:srgbClr val="FFFFFF">
                <a:alpha val="18039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46096" name="Text Box 21"/>
            <p:cNvSpPr txBox="1">
              <a:spLocks noChangeArrowheads="1"/>
            </p:cNvSpPr>
            <p:nvPr/>
          </p:nvSpPr>
          <p:spPr bwMode="auto">
            <a:xfrm>
              <a:off x="5155315" y="2991730"/>
              <a:ext cx="2354260" cy="101501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/>
                <a:t>Средства информационного взаимодействия</a:t>
              </a:r>
            </a:p>
          </p:txBody>
        </p:sp>
        <p:sp>
          <p:nvSpPr>
            <p:cNvPr id="46097" name="Text Box 22"/>
            <p:cNvSpPr txBox="1">
              <a:spLocks noChangeArrowheads="1"/>
            </p:cNvSpPr>
            <p:nvPr/>
          </p:nvSpPr>
          <p:spPr bwMode="auto">
            <a:xfrm>
              <a:off x="4502308" y="2139121"/>
              <a:ext cx="2570020" cy="848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/>
                <a:t>Информационная инфраструктура</a:t>
              </a:r>
            </a:p>
          </p:txBody>
        </p:sp>
        <p:sp>
          <p:nvSpPr>
            <p:cNvPr id="46098" name="Text Box 23"/>
            <p:cNvSpPr txBox="1">
              <a:spLocks noChangeArrowheads="1"/>
            </p:cNvSpPr>
            <p:nvPr/>
          </p:nvSpPr>
          <p:spPr bwMode="auto">
            <a:xfrm>
              <a:off x="2801054" y="452356"/>
              <a:ext cx="4171986" cy="11847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099" name="WordArt 24"/>
            <p:cNvSpPr>
              <a:spLocks noChangeArrowheads="1" noChangeShapeType="1" noTextEdit="1"/>
            </p:cNvSpPr>
            <p:nvPr/>
          </p:nvSpPr>
          <p:spPr bwMode="auto">
            <a:xfrm rot="555343">
              <a:off x="3203932" y="799306"/>
              <a:ext cx="3811114" cy="501969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ru-RU" sz="48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информационное</a:t>
              </a:r>
            </a:p>
          </p:txBody>
        </p:sp>
        <p:sp>
          <p:nvSpPr>
            <p:cNvPr id="46100" name="WordArt 25"/>
            <p:cNvSpPr>
              <a:spLocks noChangeArrowheads="1" noChangeShapeType="1" noTextEdit="1"/>
            </p:cNvSpPr>
            <p:nvPr/>
          </p:nvSpPr>
          <p:spPr bwMode="auto">
            <a:xfrm rot="955125">
              <a:off x="998822" y="4831532"/>
              <a:ext cx="4128384" cy="1088831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ru-RU" sz="2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пространство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83"/>
          <p:cNvSpPr>
            <a:spLocks noChangeAspect="1" noChangeArrowheads="1"/>
          </p:cNvSpPr>
          <p:nvPr/>
        </p:nvSpPr>
        <p:spPr bwMode="auto">
          <a:xfrm>
            <a:off x="0" y="500063"/>
            <a:ext cx="9394825" cy="584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0179" name="Text Box 365"/>
          <p:cNvSpPr txBox="1">
            <a:spLocks noChangeArrowheads="1"/>
          </p:cNvSpPr>
          <p:nvPr/>
        </p:nvSpPr>
        <p:spPr bwMode="auto">
          <a:xfrm>
            <a:off x="7358063" y="2928938"/>
            <a:ext cx="1692275" cy="317500"/>
          </a:xfrm>
          <a:prstGeom prst="rect">
            <a:avLst/>
          </a:prstGeom>
          <a:solidFill>
            <a:srgbClr val="CCFFCC">
              <a:alpha val="349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9611" tIns="44806" rIns="89611" bIns="44806"/>
          <a:lstStyle/>
          <a:p>
            <a:r>
              <a:rPr lang="ru-RU" sz="1200" b="1"/>
              <a:t>негосударственные</a:t>
            </a:r>
            <a:endParaRPr lang="ru-RU" b="1"/>
          </a:p>
        </p:txBody>
      </p:sp>
      <p:sp>
        <p:nvSpPr>
          <p:cNvPr id="50180" name="Text Box 366"/>
          <p:cNvSpPr txBox="1">
            <a:spLocks noChangeArrowheads="1"/>
          </p:cNvSpPr>
          <p:nvPr/>
        </p:nvSpPr>
        <p:spPr bwMode="auto">
          <a:xfrm>
            <a:off x="7358063" y="2428875"/>
            <a:ext cx="1785937" cy="428625"/>
          </a:xfrm>
          <a:prstGeom prst="rect">
            <a:avLst/>
          </a:prstGeom>
          <a:solidFill>
            <a:srgbClr val="CCFFCC">
              <a:alpha val="349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9611" tIns="44806" rIns="89611" bIns="44806"/>
          <a:lstStyle/>
          <a:p>
            <a:r>
              <a:rPr lang="ru-RU" sz="1200" b="1"/>
              <a:t>Межгосударствен-ные</a:t>
            </a:r>
            <a:endParaRPr lang="ru-RU" b="1"/>
          </a:p>
        </p:txBody>
      </p:sp>
      <p:sp>
        <p:nvSpPr>
          <p:cNvPr id="50181" name="Text Box 368"/>
          <p:cNvSpPr txBox="1">
            <a:spLocks noChangeArrowheads="1"/>
          </p:cNvSpPr>
          <p:nvPr/>
        </p:nvSpPr>
        <p:spPr bwMode="auto">
          <a:xfrm>
            <a:off x="7358063" y="3357563"/>
            <a:ext cx="1692275" cy="500062"/>
          </a:xfrm>
          <a:prstGeom prst="rect">
            <a:avLst/>
          </a:prstGeom>
          <a:solidFill>
            <a:srgbClr val="CCFFCC">
              <a:alpha val="349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9611" tIns="44806" rIns="89611" bIns="44806"/>
          <a:lstStyle/>
          <a:p>
            <a:r>
              <a:rPr lang="ru-RU" sz="1400" b="1"/>
              <a:t>смешанной собственности</a:t>
            </a:r>
          </a:p>
        </p:txBody>
      </p:sp>
      <p:sp>
        <p:nvSpPr>
          <p:cNvPr id="50182" name="Text Box 370"/>
          <p:cNvSpPr txBox="1">
            <a:spLocks noChangeArrowheads="1"/>
          </p:cNvSpPr>
          <p:nvPr/>
        </p:nvSpPr>
        <p:spPr bwMode="auto">
          <a:xfrm>
            <a:off x="0" y="2643188"/>
            <a:ext cx="285750" cy="1714500"/>
          </a:xfrm>
          <a:prstGeom prst="rect">
            <a:avLst/>
          </a:prstGeom>
          <a:solidFill>
            <a:srgbClr val="CCFFCC">
              <a:alpha val="34901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89611" tIns="44806" rIns="89611" bIns="44806"/>
          <a:lstStyle/>
          <a:p>
            <a:r>
              <a:rPr lang="ru-RU" sz="1200" b="1"/>
              <a:t>открытая</a:t>
            </a:r>
            <a:endParaRPr lang="ru-RU" b="1"/>
          </a:p>
        </p:txBody>
      </p:sp>
      <p:grpSp>
        <p:nvGrpSpPr>
          <p:cNvPr id="50183" name="Группа 121"/>
          <p:cNvGrpSpPr>
            <a:grpSpLocks/>
          </p:cNvGrpSpPr>
          <p:nvPr/>
        </p:nvGrpSpPr>
        <p:grpSpPr bwMode="auto">
          <a:xfrm>
            <a:off x="0" y="214313"/>
            <a:ext cx="9144000" cy="6508750"/>
            <a:chOff x="29" y="214290"/>
            <a:chExt cx="9143971" cy="6509129"/>
          </a:xfrm>
        </p:grpSpPr>
        <p:sp>
          <p:nvSpPr>
            <p:cNvPr id="50184" name="Line 284"/>
            <p:cNvSpPr>
              <a:spLocks noChangeShapeType="1"/>
            </p:cNvSpPr>
            <p:nvPr/>
          </p:nvSpPr>
          <p:spPr bwMode="auto">
            <a:xfrm>
              <a:off x="794297" y="981802"/>
              <a:ext cx="75982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5" name="Line 285"/>
            <p:cNvSpPr>
              <a:spLocks noChangeShapeType="1"/>
            </p:cNvSpPr>
            <p:nvPr/>
          </p:nvSpPr>
          <p:spPr bwMode="auto">
            <a:xfrm>
              <a:off x="4309181" y="718767"/>
              <a:ext cx="0" cy="2630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6" name="Line 286"/>
            <p:cNvSpPr>
              <a:spLocks noChangeShapeType="1"/>
            </p:cNvSpPr>
            <p:nvPr/>
          </p:nvSpPr>
          <p:spPr bwMode="auto">
            <a:xfrm>
              <a:off x="794297" y="981802"/>
              <a:ext cx="1648" cy="3925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7" name="Line 287"/>
            <p:cNvSpPr>
              <a:spLocks noChangeShapeType="1"/>
            </p:cNvSpPr>
            <p:nvPr/>
          </p:nvSpPr>
          <p:spPr bwMode="auto">
            <a:xfrm>
              <a:off x="3061751" y="981802"/>
              <a:ext cx="0" cy="3925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8" name="Line 288"/>
            <p:cNvSpPr>
              <a:spLocks noChangeShapeType="1"/>
            </p:cNvSpPr>
            <p:nvPr/>
          </p:nvSpPr>
          <p:spPr bwMode="auto">
            <a:xfrm>
              <a:off x="4876045" y="981802"/>
              <a:ext cx="0" cy="3925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89" name="Line 289"/>
            <p:cNvSpPr>
              <a:spLocks noChangeShapeType="1"/>
            </p:cNvSpPr>
            <p:nvPr/>
          </p:nvSpPr>
          <p:spPr bwMode="auto">
            <a:xfrm>
              <a:off x="6350879" y="981802"/>
              <a:ext cx="1648" cy="18314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0" name="Line 290"/>
            <p:cNvSpPr>
              <a:spLocks noChangeShapeType="1"/>
            </p:cNvSpPr>
            <p:nvPr/>
          </p:nvSpPr>
          <p:spPr bwMode="auto">
            <a:xfrm>
              <a:off x="8392576" y="981802"/>
              <a:ext cx="0" cy="2610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191" name="Text Box 291"/>
            <p:cNvSpPr txBox="1">
              <a:spLocks noChangeArrowheads="1"/>
            </p:cNvSpPr>
            <p:nvPr/>
          </p:nvSpPr>
          <p:spPr bwMode="auto">
            <a:xfrm>
              <a:off x="6429976" y="6071721"/>
              <a:ext cx="1572058" cy="390626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Базы знаний</a:t>
              </a:r>
            </a:p>
          </p:txBody>
        </p:sp>
        <p:sp>
          <p:nvSpPr>
            <p:cNvPr id="50192" name="Text Box 292"/>
            <p:cNvSpPr txBox="1">
              <a:spLocks noChangeArrowheads="1"/>
            </p:cNvSpPr>
            <p:nvPr/>
          </p:nvSpPr>
          <p:spPr bwMode="auto">
            <a:xfrm>
              <a:off x="4763990" y="6083498"/>
              <a:ext cx="879957" cy="392589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архив</a:t>
              </a:r>
            </a:p>
          </p:txBody>
        </p:sp>
        <p:sp>
          <p:nvSpPr>
            <p:cNvPr id="50193" name="Text Box 293"/>
            <p:cNvSpPr txBox="1">
              <a:spLocks noChangeArrowheads="1"/>
            </p:cNvSpPr>
            <p:nvPr/>
          </p:nvSpPr>
          <p:spPr bwMode="auto">
            <a:xfrm>
              <a:off x="6500834" y="5714465"/>
              <a:ext cx="794268" cy="321923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АИС</a:t>
              </a:r>
            </a:p>
          </p:txBody>
        </p:sp>
        <p:sp>
          <p:nvSpPr>
            <p:cNvPr id="50194" name="Text Box 294"/>
            <p:cNvSpPr txBox="1">
              <a:spLocks noChangeArrowheads="1"/>
            </p:cNvSpPr>
            <p:nvPr/>
          </p:nvSpPr>
          <p:spPr bwMode="auto">
            <a:xfrm>
              <a:off x="6500834" y="5286542"/>
              <a:ext cx="1214472" cy="392589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Интернет</a:t>
              </a:r>
            </a:p>
          </p:txBody>
        </p:sp>
        <p:sp>
          <p:nvSpPr>
            <p:cNvPr id="50195" name="Text Box 295"/>
            <p:cNvSpPr txBox="1">
              <a:spLocks noChangeArrowheads="1"/>
            </p:cNvSpPr>
            <p:nvPr/>
          </p:nvSpPr>
          <p:spPr bwMode="auto">
            <a:xfrm>
              <a:off x="6429976" y="4144108"/>
              <a:ext cx="2214723" cy="522144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Автоматизированные формы</a:t>
              </a:r>
            </a:p>
          </p:txBody>
        </p:sp>
        <p:sp>
          <p:nvSpPr>
            <p:cNvPr id="50196" name="Text Box 296"/>
            <p:cNvSpPr txBox="1">
              <a:spLocks noChangeArrowheads="1"/>
            </p:cNvSpPr>
            <p:nvPr/>
          </p:nvSpPr>
          <p:spPr bwMode="auto">
            <a:xfrm>
              <a:off x="4763990" y="5429837"/>
              <a:ext cx="1361132" cy="653661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Фонд документов</a:t>
              </a:r>
            </a:p>
          </p:txBody>
        </p:sp>
        <p:sp>
          <p:nvSpPr>
            <p:cNvPr id="50197" name="Text Box 297"/>
            <p:cNvSpPr txBox="1">
              <a:spLocks noChangeArrowheads="1"/>
            </p:cNvSpPr>
            <p:nvPr/>
          </p:nvSpPr>
          <p:spPr bwMode="auto">
            <a:xfrm>
              <a:off x="4763990" y="4776176"/>
              <a:ext cx="1361132" cy="653661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Массив документов</a:t>
              </a:r>
            </a:p>
          </p:txBody>
        </p:sp>
        <p:sp>
          <p:nvSpPr>
            <p:cNvPr id="50198" name="Text Box 298"/>
            <p:cNvSpPr txBox="1">
              <a:spLocks noChangeArrowheads="1"/>
            </p:cNvSpPr>
            <p:nvPr/>
          </p:nvSpPr>
          <p:spPr bwMode="auto">
            <a:xfrm>
              <a:off x="4763990" y="3990998"/>
              <a:ext cx="1361132" cy="522144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200" b="1"/>
                <a:t>Традиционные формы</a:t>
              </a:r>
              <a:endParaRPr lang="ru-RU" b="1"/>
            </a:p>
          </p:txBody>
        </p:sp>
        <p:sp>
          <p:nvSpPr>
            <p:cNvPr id="50199" name="Text Box 299"/>
            <p:cNvSpPr txBox="1">
              <a:spLocks noChangeArrowheads="1"/>
            </p:cNvSpPr>
            <p:nvPr/>
          </p:nvSpPr>
          <p:spPr bwMode="auto">
            <a:xfrm>
              <a:off x="6464581" y="4776176"/>
              <a:ext cx="1244134" cy="510366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Банк данных</a:t>
              </a:r>
            </a:p>
          </p:txBody>
        </p:sp>
        <p:sp>
          <p:nvSpPr>
            <p:cNvPr id="50200" name="Line 300"/>
            <p:cNvSpPr>
              <a:spLocks noChangeShapeType="1"/>
            </p:cNvSpPr>
            <p:nvPr/>
          </p:nvSpPr>
          <p:spPr bwMode="auto">
            <a:xfrm>
              <a:off x="5103449" y="3727963"/>
              <a:ext cx="19279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01" name="Text Box 301"/>
            <p:cNvSpPr txBox="1">
              <a:spLocks noChangeArrowheads="1"/>
            </p:cNvSpPr>
            <p:nvPr/>
          </p:nvSpPr>
          <p:spPr bwMode="auto">
            <a:xfrm>
              <a:off x="642694" y="6358311"/>
              <a:ext cx="1270499" cy="365108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200" b="1"/>
                <a:t>Личная тайна</a:t>
              </a:r>
              <a:endParaRPr lang="ru-RU" b="1"/>
            </a:p>
          </p:txBody>
        </p:sp>
        <p:sp>
          <p:nvSpPr>
            <p:cNvPr id="50202" name="Text Box 302"/>
            <p:cNvSpPr txBox="1">
              <a:spLocks noChangeArrowheads="1"/>
            </p:cNvSpPr>
            <p:nvPr/>
          </p:nvSpPr>
          <p:spPr bwMode="auto">
            <a:xfrm>
              <a:off x="669060" y="5851871"/>
              <a:ext cx="1545692" cy="408293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200" b="1"/>
                <a:t>Персональные данные</a:t>
              </a:r>
              <a:endParaRPr lang="ru-RU" b="1"/>
            </a:p>
          </p:txBody>
        </p:sp>
        <p:sp>
          <p:nvSpPr>
            <p:cNvPr id="50203" name="Text Box 303"/>
            <p:cNvSpPr txBox="1">
              <a:spLocks noChangeArrowheads="1"/>
            </p:cNvSpPr>
            <p:nvPr/>
          </p:nvSpPr>
          <p:spPr bwMode="auto">
            <a:xfrm>
              <a:off x="642694" y="5072581"/>
              <a:ext cx="1644564" cy="290516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200" b="1"/>
                <a:t>Служебная тайна</a:t>
              </a:r>
              <a:endParaRPr lang="ru-RU" b="1"/>
            </a:p>
          </p:txBody>
        </p:sp>
        <p:sp>
          <p:nvSpPr>
            <p:cNvPr id="50204" name="Text Box 304"/>
            <p:cNvSpPr txBox="1">
              <a:spLocks noChangeArrowheads="1"/>
            </p:cNvSpPr>
            <p:nvPr/>
          </p:nvSpPr>
          <p:spPr bwMode="auto">
            <a:xfrm>
              <a:off x="642694" y="5429837"/>
              <a:ext cx="2166935" cy="357256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200" b="1"/>
                <a:t>Профессиональная тайна</a:t>
              </a:r>
              <a:endParaRPr lang="ru-RU" b="1"/>
            </a:p>
          </p:txBody>
        </p:sp>
        <p:sp>
          <p:nvSpPr>
            <p:cNvPr id="50205" name="Text Box 305"/>
            <p:cNvSpPr txBox="1">
              <a:spLocks noChangeArrowheads="1"/>
            </p:cNvSpPr>
            <p:nvPr/>
          </p:nvSpPr>
          <p:spPr bwMode="auto">
            <a:xfrm>
              <a:off x="642694" y="4642696"/>
              <a:ext cx="1814293" cy="392589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200" b="1"/>
                <a:t>Коммерческая тайна</a:t>
              </a:r>
            </a:p>
          </p:txBody>
        </p:sp>
        <p:sp>
          <p:nvSpPr>
            <p:cNvPr id="50206" name="Text Box 306"/>
            <p:cNvSpPr txBox="1">
              <a:spLocks noChangeArrowheads="1"/>
            </p:cNvSpPr>
            <p:nvPr/>
          </p:nvSpPr>
          <p:spPr bwMode="auto">
            <a:xfrm>
              <a:off x="642694" y="4071479"/>
              <a:ext cx="1814293" cy="524107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200" b="1"/>
                <a:t>Конфиденциальная информация</a:t>
              </a:r>
              <a:endParaRPr lang="ru-RU" b="1"/>
            </a:p>
          </p:txBody>
        </p:sp>
        <p:sp>
          <p:nvSpPr>
            <p:cNvPr id="50207" name="Text Box 307"/>
            <p:cNvSpPr txBox="1">
              <a:spLocks noChangeArrowheads="1"/>
            </p:cNvSpPr>
            <p:nvPr/>
          </p:nvSpPr>
          <p:spPr bwMode="auto">
            <a:xfrm>
              <a:off x="642694" y="3500262"/>
              <a:ext cx="1814293" cy="514292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Государственная тайна</a:t>
              </a:r>
            </a:p>
          </p:txBody>
        </p:sp>
        <p:sp>
          <p:nvSpPr>
            <p:cNvPr id="50208" name="Text Box 308"/>
            <p:cNvSpPr txBox="1">
              <a:spLocks noChangeArrowheads="1"/>
            </p:cNvSpPr>
            <p:nvPr/>
          </p:nvSpPr>
          <p:spPr bwMode="auto">
            <a:xfrm>
              <a:off x="680595" y="2681713"/>
              <a:ext cx="1814293" cy="765549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200" b="1"/>
                <a:t>Информация ограниченного доступа</a:t>
              </a:r>
            </a:p>
          </p:txBody>
        </p:sp>
        <p:sp>
          <p:nvSpPr>
            <p:cNvPr id="50209" name="Line 309"/>
            <p:cNvSpPr>
              <a:spLocks noChangeShapeType="1"/>
            </p:cNvSpPr>
            <p:nvPr/>
          </p:nvSpPr>
          <p:spPr bwMode="auto">
            <a:xfrm>
              <a:off x="794297" y="2028052"/>
              <a:ext cx="1648" cy="2610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0" name="Line 310"/>
            <p:cNvSpPr>
              <a:spLocks noChangeShapeType="1"/>
            </p:cNvSpPr>
            <p:nvPr/>
          </p:nvSpPr>
          <p:spPr bwMode="auto">
            <a:xfrm>
              <a:off x="1361161" y="2289124"/>
              <a:ext cx="0" cy="3925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1" name="Line 311"/>
            <p:cNvSpPr>
              <a:spLocks noChangeShapeType="1"/>
            </p:cNvSpPr>
            <p:nvPr/>
          </p:nvSpPr>
          <p:spPr bwMode="auto">
            <a:xfrm>
              <a:off x="6237176" y="3466891"/>
              <a:ext cx="1648" cy="2610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2" name="Line 312"/>
            <p:cNvSpPr>
              <a:spLocks noChangeShapeType="1"/>
            </p:cNvSpPr>
            <p:nvPr/>
          </p:nvSpPr>
          <p:spPr bwMode="auto">
            <a:xfrm>
              <a:off x="5103449" y="3727963"/>
              <a:ext cx="0" cy="2630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3" name="Line 313"/>
            <p:cNvSpPr>
              <a:spLocks noChangeShapeType="1"/>
            </p:cNvSpPr>
            <p:nvPr/>
          </p:nvSpPr>
          <p:spPr bwMode="auto">
            <a:xfrm>
              <a:off x="7031444" y="3714223"/>
              <a:ext cx="46140" cy="4279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4" name="Line 314"/>
            <p:cNvSpPr>
              <a:spLocks noChangeShapeType="1"/>
            </p:cNvSpPr>
            <p:nvPr/>
          </p:nvSpPr>
          <p:spPr bwMode="auto">
            <a:xfrm flipH="1">
              <a:off x="444951" y="2942785"/>
              <a:ext cx="9887" cy="344300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5" name="Line 315"/>
            <p:cNvSpPr>
              <a:spLocks noChangeShapeType="1"/>
            </p:cNvSpPr>
            <p:nvPr/>
          </p:nvSpPr>
          <p:spPr bwMode="auto">
            <a:xfrm>
              <a:off x="444951" y="3892851"/>
              <a:ext cx="2257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6" name="Line 316"/>
            <p:cNvSpPr>
              <a:spLocks noChangeShapeType="1"/>
            </p:cNvSpPr>
            <p:nvPr/>
          </p:nvSpPr>
          <p:spPr bwMode="auto">
            <a:xfrm>
              <a:off x="444951" y="4426772"/>
              <a:ext cx="225757" cy="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7" name="Line 317"/>
            <p:cNvSpPr>
              <a:spLocks noChangeShapeType="1"/>
            </p:cNvSpPr>
            <p:nvPr/>
          </p:nvSpPr>
          <p:spPr bwMode="auto">
            <a:xfrm>
              <a:off x="444951" y="4960693"/>
              <a:ext cx="225757" cy="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8" name="Line 318"/>
            <p:cNvSpPr>
              <a:spLocks noChangeShapeType="1"/>
            </p:cNvSpPr>
            <p:nvPr/>
          </p:nvSpPr>
          <p:spPr bwMode="auto">
            <a:xfrm>
              <a:off x="444951" y="5317949"/>
              <a:ext cx="225757" cy="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19" name="Line 319"/>
            <p:cNvSpPr>
              <a:spLocks noChangeShapeType="1"/>
            </p:cNvSpPr>
            <p:nvPr/>
          </p:nvSpPr>
          <p:spPr bwMode="auto">
            <a:xfrm>
              <a:off x="444951" y="5673243"/>
              <a:ext cx="225757" cy="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0" name="Line 320"/>
            <p:cNvSpPr>
              <a:spLocks noChangeShapeType="1"/>
            </p:cNvSpPr>
            <p:nvPr/>
          </p:nvSpPr>
          <p:spPr bwMode="auto">
            <a:xfrm>
              <a:off x="444951" y="6030499"/>
              <a:ext cx="225757" cy="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1" name="Line 321"/>
            <p:cNvSpPr>
              <a:spLocks noChangeShapeType="1"/>
            </p:cNvSpPr>
            <p:nvPr/>
          </p:nvSpPr>
          <p:spPr bwMode="auto">
            <a:xfrm>
              <a:off x="444951" y="6385792"/>
              <a:ext cx="225757" cy="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2" name="Line 322"/>
            <p:cNvSpPr>
              <a:spLocks noChangeShapeType="1"/>
            </p:cNvSpPr>
            <p:nvPr/>
          </p:nvSpPr>
          <p:spPr bwMode="auto">
            <a:xfrm>
              <a:off x="454838" y="2942785"/>
              <a:ext cx="225757" cy="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23" name="Text Box 323"/>
            <p:cNvSpPr txBox="1">
              <a:spLocks noChangeArrowheads="1"/>
            </p:cNvSpPr>
            <p:nvPr/>
          </p:nvSpPr>
          <p:spPr bwMode="auto">
            <a:xfrm>
              <a:off x="4445953" y="1337095"/>
              <a:ext cx="1769801" cy="785178"/>
            </a:xfrm>
            <a:prstGeom prst="rect">
              <a:avLst/>
            </a:prstGeom>
            <a:solidFill>
              <a:srgbClr val="CC99FF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По способу формирования и распределения</a:t>
              </a:r>
            </a:p>
          </p:txBody>
        </p:sp>
        <p:sp>
          <p:nvSpPr>
            <p:cNvPr id="50224" name="Text Box 324"/>
            <p:cNvSpPr txBox="1">
              <a:spLocks noChangeArrowheads="1"/>
            </p:cNvSpPr>
            <p:nvPr/>
          </p:nvSpPr>
          <p:spPr bwMode="auto">
            <a:xfrm>
              <a:off x="4429475" y="2357827"/>
              <a:ext cx="1328175" cy="500551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Стационар-ные</a:t>
              </a:r>
            </a:p>
          </p:txBody>
        </p:sp>
        <p:sp>
          <p:nvSpPr>
            <p:cNvPr id="50225" name="Text Box 325"/>
            <p:cNvSpPr txBox="1">
              <a:spLocks noChangeArrowheads="1"/>
            </p:cNvSpPr>
            <p:nvPr/>
          </p:nvSpPr>
          <p:spPr bwMode="auto">
            <a:xfrm>
              <a:off x="5784015" y="2813230"/>
              <a:ext cx="1216120" cy="653661"/>
            </a:xfrm>
            <a:prstGeom prst="rect">
              <a:avLst/>
            </a:prstGeom>
            <a:solidFill>
              <a:srgbClr val="CC99FF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По способу доступа</a:t>
              </a:r>
            </a:p>
          </p:txBody>
        </p:sp>
        <p:sp>
          <p:nvSpPr>
            <p:cNvPr id="50226" name="Text Box 326"/>
            <p:cNvSpPr txBox="1">
              <a:spLocks noChangeArrowheads="1"/>
            </p:cNvSpPr>
            <p:nvPr/>
          </p:nvSpPr>
          <p:spPr bwMode="auto">
            <a:xfrm>
              <a:off x="4429475" y="2929044"/>
              <a:ext cx="1285330" cy="500551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Передвиж-ные</a:t>
              </a:r>
            </a:p>
          </p:txBody>
        </p:sp>
        <p:sp>
          <p:nvSpPr>
            <p:cNvPr id="50227" name="Text Box 327"/>
            <p:cNvSpPr txBox="1">
              <a:spLocks noChangeArrowheads="1"/>
            </p:cNvSpPr>
            <p:nvPr/>
          </p:nvSpPr>
          <p:spPr bwMode="auto">
            <a:xfrm>
              <a:off x="2835995" y="1374391"/>
              <a:ext cx="1133727" cy="653661"/>
            </a:xfrm>
            <a:prstGeom prst="rect">
              <a:avLst/>
            </a:prstGeom>
            <a:solidFill>
              <a:srgbClr val="CC99FF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По виду носителя</a:t>
              </a:r>
            </a:p>
          </p:txBody>
        </p:sp>
        <p:sp>
          <p:nvSpPr>
            <p:cNvPr id="50228" name="Text Box 328"/>
            <p:cNvSpPr txBox="1">
              <a:spLocks noChangeArrowheads="1"/>
            </p:cNvSpPr>
            <p:nvPr/>
          </p:nvSpPr>
          <p:spPr bwMode="auto">
            <a:xfrm>
              <a:off x="2835995" y="2289124"/>
              <a:ext cx="1196346" cy="392589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на бумаге</a:t>
              </a:r>
            </a:p>
          </p:txBody>
        </p:sp>
        <p:sp>
          <p:nvSpPr>
            <p:cNvPr id="50229" name="Text Box 329"/>
            <p:cNvSpPr txBox="1">
              <a:spLocks noChangeArrowheads="1"/>
            </p:cNvSpPr>
            <p:nvPr/>
          </p:nvSpPr>
          <p:spPr bwMode="auto">
            <a:xfrm>
              <a:off x="2835994" y="2646380"/>
              <a:ext cx="1378831" cy="979510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в виде изображения на экране ЭВМ</a:t>
              </a:r>
            </a:p>
          </p:txBody>
        </p:sp>
        <p:sp>
          <p:nvSpPr>
            <p:cNvPr id="50230" name="Text Box 330"/>
            <p:cNvSpPr txBox="1">
              <a:spLocks noChangeArrowheads="1"/>
            </p:cNvSpPr>
            <p:nvPr/>
          </p:nvSpPr>
          <p:spPr bwMode="auto">
            <a:xfrm>
              <a:off x="2857417" y="3643557"/>
              <a:ext cx="1464947" cy="286590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в памяти ЭВМ</a:t>
              </a:r>
            </a:p>
          </p:txBody>
        </p:sp>
        <p:sp>
          <p:nvSpPr>
            <p:cNvPr id="50231" name="Text Box 331"/>
            <p:cNvSpPr txBox="1">
              <a:spLocks noChangeArrowheads="1"/>
            </p:cNvSpPr>
            <p:nvPr/>
          </p:nvSpPr>
          <p:spPr bwMode="auto">
            <a:xfrm>
              <a:off x="2835995" y="3981183"/>
              <a:ext cx="1609958" cy="712549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на машиночита-емых носителях</a:t>
              </a:r>
            </a:p>
          </p:txBody>
        </p:sp>
        <p:sp>
          <p:nvSpPr>
            <p:cNvPr id="50232" name="Text Box 332"/>
            <p:cNvSpPr txBox="1">
              <a:spLocks noChangeArrowheads="1"/>
            </p:cNvSpPr>
            <p:nvPr/>
          </p:nvSpPr>
          <p:spPr bwMode="auto">
            <a:xfrm>
              <a:off x="2857417" y="5357208"/>
              <a:ext cx="1214472" cy="712549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на др. видах носителей</a:t>
              </a:r>
            </a:p>
          </p:txBody>
        </p:sp>
        <p:sp>
          <p:nvSpPr>
            <p:cNvPr id="50233" name="Text Box 333"/>
            <p:cNvSpPr txBox="1">
              <a:spLocks noChangeArrowheads="1"/>
            </p:cNvSpPr>
            <p:nvPr/>
          </p:nvSpPr>
          <p:spPr bwMode="auto">
            <a:xfrm>
              <a:off x="2857417" y="4785991"/>
              <a:ext cx="1464947" cy="500551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в канале связи</a:t>
              </a:r>
            </a:p>
          </p:txBody>
        </p:sp>
        <p:sp>
          <p:nvSpPr>
            <p:cNvPr id="50234" name="Line 334"/>
            <p:cNvSpPr>
              <a:spLocks noChangeShapeType="1"/>
            </p:cNvSpPr>
            <p:nvPr/>
          </p:nvSpPr>
          <p:spPr bwMode="auto">
            <a:xfrm>
              <a:off x="2608590" y="1766980"/>
              <a:ext cx="3296" cy="35509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35" name="Line 335"/>
            <p:cNvSpPr>
              <a:spLocks noChangeShapeType="1"/>
            </p:cNvSpPr>
            <p:nvPr/>
          </p:nvSpPr>
          <p:spPr bwMode="auto">
            <a:xfrm>
              <a:off x="2611886" y="5317949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36" name="Line 336"/>
            <p:cNvSpPr>
              <a:spLocks noChangeShapeType="1"/>
            </p:cNvSpPr>
            <p:nvPr/>
          </p:nvSpPr>
          <p:spPr bwMode="auto">
            <a:xfrm>
              <a:off x="2611886" y="4872361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37" name="Line 337"/>
            <p:cNvSpPr>
              <a:spLocks noChangeShapeType="1"/>
            </p:cNvSpPr>
            <p:nvPr/>
          </p:nvSpPr>
          <p:spPr bwMode="auto">
            <a:xfrm>
              <a:off x="2611886" y="4248144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38" name="Line 338"/>
            <p:cNvSpPr>
              <a:spLocks noChangeShapeType="1"/>
            </p:cNvSpPr>
            <p:nvPr/>
          </p:nvSpPr>
          <p:spPr bwMode="auto">
            <a:xfrm>
              <a:off x="2611886" y="3714223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39" name="Line 339"/>
            <p:cNvSpPr>
              <a:spLocks noChangeShapeType="1"/>
            </p:cNvSpPr>
            <p:nvPr/>
          </p:nvSpPr>
          <p:spPr bwMode="auto">
            <a:xfrm>
              <a:off x="2611886" y="3091969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40" name="Line 340"/>
            <p:cNvSpPr>
              <a:spLocks noChangeShapeType="1"/>
            </p:cNvSpPr>
            <p:nvPr/>
          </p:nvSpPr>
          <p:spPr bwMode="auto">
            <a:xfrm>
              <a:off x="2608590" y="2420641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41" name="Line 341"/>
            <p:cNvSpPr>
              <a:spLocks noChangeShapeType="1"/>
            </p:cNvSpPr>
            <p:nvPr/>
          </p:nvSpPr>
          <p:spPr bwMode="auto">
            <a:xfrm>
              <a:off x="2608590" y="1766980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42" name="Line 342"/>
            <p:cNvSpPr>
              <a:spLocks noChangeShapeType="1"/>
            </p:cNvSpPr>
            <p:nvPr/>
          </p:nvSpPr>
          <p:spPr bwMode="auto">
            <a:xfrm>
              <a:off x="4197127" y="1635463"/>
              <a:ext cx="0" cy="13073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43" name="Line 343"/>
            <p:cNvSpPr>
              <a:spLocks noChangeShapeType="1"/>
            </p:cNvSpPr>
            <p:nvPr/>
          </p:nvSpPr>
          <p:spPr bwMode="auto">
            <a:xfrm>
              <a:off x="4197127" y="2942785"/>
              <a:ext cx="2257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44" name="Line 344"/>
            <p:cNvSpPr>
              <a:spLocks noChangeShapeType="1"/>
            </p:cNvSpPr>
            <p:nvPr/>
          </p:nvSpPr>
          <p:spPr bwMode="auto">
            <a:xfrm>
              <a:off x="4197127" y="2550196"/>
              <a:ext cx="2257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45" name="Line 345"/>
            <p:cNvSpPr>
              <a:spLocks noChangeShapeType="1"/>
            </p:cNvSpPr>
            <p:nvPr/>
          </p:nvSpPr>
          <p:spPr bwMode="auto">
            <a:xfrm>
              <a:off x="4197127" y="1635463"/>
              <a:ext cx="22575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46" name="Line 346"/>
            <p:cNvSpPr>
              <a:spLocks noChangeShapeType="1"/>
            </p:cNvSpPr>
            <p:nvPr/>
          </p:nvSpPr>
          <p:spPr bwMode="auto">
            <a:xfrm>
              <a:off x="4536586" y="4252070"/>
              <a:ext cx="0" cy="19629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47" name="Line 347"/>
            <p:cNvSpPr>
              <a:spLocks noChangeShapeType="1"/>
            </p:cNvSpPr>
            <p:nvPr/>
          </p:nvSpPr>
          <p:spPr bwMode="auto">
            <a:xfrm>
              <a:off x="4536586" y="4252070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48" name="Line 348"/>
            <p:cNvSpPr>
              <a:spLocks noChangeShapeType="1"/>
            </p:cNvSpPr>
            <p:nvPr/>
          </p:nvSpPr>
          <p:spPr bwMode="auto">
            <a:xfrm>
              <a:off x="4536586" y="5168766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49" name="Line 349"/>
            <p:cNvSpPr>
              <a:spLocks noChangeShapeType="1"/>
            </p:cNvSpPr>
            <p:nvPr/>
          </p:nvSpPr>
          <p:spPr bwMode="auto">
            <a:xfrm>
              <a:off x="4536586" y="5690909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50" name="Line 350"/>
            <p:cNvSpPr>
              <a:spLocks noChangeShapeType="1"/>
            </p:cNvSpPr>
            <p:nvPr/>
          </p:nvSpPr>
          <p:spPr bwMode="auto">
            <a:xfrm>
              <a:off x="4536586" y="6215016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51" name="Line 351"/>
            <p:cNvSpPr>
              <a:spLocks noChangeShapeType="1"/>
            </p:cNvSpPr>
            <p:nvPr/>
          </p:nvSpPr>
          <p:spPr bwMode="auto">
            <a:xfrm>
              <a:off x="6237176" y="4252070"/>
              <a:ext cx="0" cy="18314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52" name="Line 352"/>
            <p:cNvSpPr>
              <a:spLocks noChangeShapeType="1"/>
            </p:cNvSpPr>
            <p:nvPr/>
          </p:nvSpPr>
          <p:spPr bwMode="auto">
            <a:xfrm>
              <a:off x="6237176" y="4905731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53" name="Line 353"/>
            <p:cNvSpPr>
              <a:spLocks noChangeShapeType="1"/>
            </p:cNvSpPr>
            <p:nvPr/>
          </p:nvSpPr>
          <p:spPr bwMode="auto">
            <a:xfrm>
              <a:off x="6237176" y="5298320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54" name="Line 354"/>
            <p:cNvSpPr>
              <a:spLocks noChangeShapeType="1"/>
            </p:cNvSpPr>
            <p:nvPr/>
          </p:nvSpPr>
          <p:spPr bwMode="auto">
            <a:xfrm>
              <a:off x="6237176" y="5690909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55" name="Line 355"/>
            <p:cNvSpPr>
              <a:spLocks noChangeShapeType="1"/>
            </p:cNvSpPr>
            <p:nvPr/>
          </p:nvSpPr>
          <p:spPr bwMode="auto">
            <a:xfrm>
              <a:off x="6237176" y="6083498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56" name="Line 356"/>
            <p:cNvSpPr>
              <a:spLocks noChangeShapeType="1"/>
            </p:cNvSpPr>
            <p:nvPr/>
          </p:nvSpPr>
          <p:spPr bwMode="auto">
            <a:xfrm>
              <a:off x="6237176" y="4252070"/>
              <a:ext cx="227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57" name="Line 357"/>
            <p:cNvSpPr>
              <a:spLocks noChangeShapeType="1"/>
            </p:cNvSpPr>
            <p:nvPr/>
          </p:nvSpPr>
          <p:spPr bwMode="auto">
            <a:xfrm>
              <a:off x="7171512" y="1488242"/>
              <a:ext cx="1648" cy="20925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58" name="Line 358"/>
            <p:cNvSpPr>
              <a:spLocks noChangeShapeType="1"/>
            </p:cNvSpPr>
            <p:nvPr/>
          </p:nvSpPr>
          <p:spPr bwMode="auto">
            <a:xfrm>
              <a:off x="7171512" y="1488242"/>
              <a:ext cx="341107" cy="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59" name="Line 359"/>
            <p:cNvSpPr>
              <a:spLocks noChangeShapeType="1"/>
            </p:cNvSpPr>
            <p:nvPr/>
          </p:nvSpPr>
          <p:spPr bwMode="auto">
            <a:xfrm>
              <a:off x="7171512" y="2200791"/>
              <a:ext cx="227405" cy="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60" name="Line 360"/>
            <p:cNvSpPr>
              <a:spLocks noChangeShapeType="1"/>
            </p:cNvSpPr>
            <p:nvPr/>
          </p:nvSpPr>
          <p:spPr bwMode="auto">
            <a:xfrm>
              <a:off x="7171512" y="2646380"/>
              <a:ext cx="227405" cy="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61" name="Line 361"/>
            <p:cNvSpPr>
              <a:spLocks noChangeShapeType="1"/>
            </p:cNvSpPr>
            <p:nvPr/>
          </p:nvSpPr>
          <p:spPr bwMode="auto">
            <a:xfrm>
              <a:off x="7171512" y="3091969"/>
              <a:ext cx="227405" cy="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62" name="Line 362"/>
            <p:cNvSpPr>
              <a:spLocks noChangeShapeType="1"/>
            </p:cNvSpPr>
            <p:nvPr/>
          </p:nvSpPr>
          <p:spPr bwMode="auto">
            <a:xfrm>
              <a:off x="7171512" y="3537557"/>
              <a:ext cx="227405" cy="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63" name="Text Box 363"/>
            <p:cNvSpPr txBox="1">
              <a:spLocks noChangeArrowheads="1"/>
            </p:cNvSpPr>
            <p:nvPr/>
          </p:nvSpPr>
          <p:spPr bwMode="auto">
            <a:xfrm>
              <a:off x="341136" y="1374391"/>
              <a:ext cx="1516031" cy="653661"/>
            </a:xfrm>
            <a:prstGeom prst="rect">
              <a:avLst/>
            </a:prstGeom>
            <a:solidFill>
              <a:srgbClr val="CC99FF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 dirty="0"/>
                <a:t>По </a:t>
              </a:r>
              <a:r>
                <a:rPr lang="ru-RU" sz="1400" b="1" dirty="0" smtClean="0"/>
                <a:t>праву доступа</a:t>
              </a:r>
              <a:endParaRPr lang="ru-RU" sz="1400" b="1" dirty="0"/>
            </a:p>
          </p:txBody>
        </p:sp>
        <p:sp>
          <p:nvSpPr>
            <p:cNvPr id="50264" name="Text Box 364"/>
            <p:cNvSpPr txBox="1">
              <a:spLocks noChangeArrowheads="1"/>
            </p:cNvSpPr>
            <p:nvPr/>
          </p:nvSpPr>
          <p:spPr bwMode="auto">
            <a:xfrm>
              <a:off x="7471423" y="1311577"/>
              <a:ext cx="1672577" cy="522144"/>
            </a:xfrm>
            <a:prstGeom prst="rect">
              <a:avLst/>
            </a:prstGeom>
            <a:solidFill>
              <a:srgbClr val="CC99FF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По форме собственности</a:t>
              </a:r>
            </a:p>
          </p:txBody>
        </p:sp>
        <p:sp>
          <p:nvSpPr>
            <p:cNvPr id="50265" name="Text Box 367"/>
            <p:cNvSpPr txBox="1">
              <a:spLocks noChangeArrowheads="1"/>
            </p:cNvSpPr>
            <p:nvPr/>
          </p:nvSpPr>
          <p:spPr bwMode="auto">
            <a:xfrm>
              <a:off x="7395621" y="2022163"/>
              <a:ext cx="1748379" cy="392589"/>
            </a:xfrm>
            <a:prstGeom prst="rect">
              <a:avLst/>
            </a:prstGeom>
            <a:solidFill>
              <a:srgbClr val="CCFFCC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r>
                <a:rPr lang="ru-RU" sz="1400" b="1"/>
                <a:t>государственные</a:t>
              </a:r>
            </a:p>
          </p:txBody>
        </p:sp>
        <p:sp>
          <p:nvSpPr>
            <p:cNvPr id="50266" name="Text Box 369"/>
            <p:cNvSpPr txBox="1">
              <a:spLocks noChangeArrowheads="1"/>
            </p:cNvSpPr>
            <p:nvPr/>
          </p:nvSpPr>
          <p:spPr bwMode="auto">
            <a:xfrm>
              <a:off x="1285359" y="214290"/>
              <a:ext cx="5746085" cy="504477"/>
            </a:xfrm>
            <a:prstGeom prst="rect">
              <a:avLst/>
            </a:prstGeom>
            <a:solidFill>
              <a:srgbClr val="FFFF00">
                <a:alpha val="56078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89611" tIns="44806" rIns="89611" bIns="44806"/>
            <a:lstStyle/>
            <a:p>
              <a:pPr algn="ctr"/>
              <a:r>
                <a:rPr lang="ru-RU" b="1"/>
                <a:t>Классификация информационных ресурсов</a:t>
              </a:r>
              <a:endParaRPr lang="ru-RU"/>
            </a:p>
          </p:txBody>
        </p:sp>
        <p:sp>
          <p:nvSpPr>
            <p:cNvPr id="50267" name="Line 371"/>
            <p:cNvSpPr>
              <a:spLocks noChangeShapeType="1"/>
            </p:cNvSpPr>
            <p:nvPr/>
          </p:nvSpPr>
          <p:spPr bwMode="auto">
            <a:xfrm>
              <a:off x="29" y="2289124"/>
              <a:ext cx="1648" cy="3925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268" name="Line 372"/>
            <p:cNvSpPr>
              <a:spLocks noChangeShapeType="1"/>
            </p:cNvSpPr>
            <p:nvPr/>
          </p:nvSpPr>
          <p:spPr bwMode="auto">
            <a:xfrm>
              <a:off x="29" y="2289124"/>
              <a:ext cx="1361132" cy="19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4000496" y="0"/>
            <a:ext cx="4757742" cy="1143000"/>
          </a:xfrm>
        </p:spPr>
        <p:txBody>
          <a:bodyPr/>
          <a:lstStyle/>
          <a:p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разведки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144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/>
          <a:lstStyle/>
          <a:p>
            <a:pPr algn="just"/>
            <a:r>
              <a:rPr lang="ru-RU" b="1" i="1" dirty="0" smtClean="0">
                <a:solidFill>
                  <a:srgbClr val="002060"/>
                </a:solidFill>
              </a:rPr>
              <a:t>удовлетворение потребностей пользователей в информационных ресурсах, необходимых для решения задач (текущих и перспективных), которые возникают в процессе научной, производственной и управленческой деятельности.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8229600" cy="1143000"/>
          </a:xfrm>
        </p:spPr>
        <p:txBody>
          <a:bodyPr/>
          <a:lstStyle/>
          <a:p>
            <a:pPr algn="r" eaLnBrk="1" hangingPunct="1"/>
            <a:r>
              <a:rPr lang="ru-RU" sz="3200" b="1" dirty="0" smtClean="0">
                <a:solidFill>
                  <a:srgbClr val="C00000"/>
                </a:solidFill>
              </a:rPr>
              <a:t>Классификация информационных ресурсов как объектов разведки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643050"/>
            <a:ext cx="8229600" cy="4525962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Персонал</a:t>
            </a:r>
          </a:p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Документы и их собрания</a:t>
            </a:r>
          </a:p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Объекты не живой и живой природы и их коллекции</a:t>
            </a:r>
          </a:p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Научный инструментарий</a:t>
            </a:r>
          </a:p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Организационные единицы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748712" cy="1143000"/>
          </a:xfrm>
        </p:spPr>
        <p:txBody>
          <a:bodyPr/>
          <a:lstStyle/>
          <a:p>
            <a:pPr algn="r" eaLnBrk="1" hangingPunct="1"/>
            <a:r>
              <a:rPr lang="ru-RU" sz="3200" b="1" smtClean="0">
                <a:solidFill>
                  <a:srgbClr val="C00000"/>
                </a:solidFill>
              </a:rPr>
              <a:t>Перечень информационных ресурсов, являющихся объектами разведки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196975"/>
            <a:ext cx="8715404" cy="3446471"/>
          </a:xfrm>
        </p:spPr>
        <p:txBody>
          <a:bodyPr/>
          <a:lstStyle/>
          <a:p>
            <a:pPr marL="457200" indent="-457200" eaLnBrk="1" hangingPunct="1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Информация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 окружающей среде:</a:t>
            </a:r>
          </a:p>
          <a:p>
            <a:pPr marL="457200" indent="-457200" eaLnBrk="1" hangingPunct="1">
              <a:buAutoNum type="arabicPeriod"/>
            </a:pPr>
            <a:endParaRPr lang="ru-RU" sz="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Информация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 конкурентах или параллельная информация.</a:t>
            </a:r>
          </a:p>
          <a:p>
            <a:pPr eaLnBrk="1" hangingPunct="1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Внутренняя информация:</a:t>
            </a:r>
          </a:p>
          <a:p>
            <a:pPr eaLnBrk="1" hangingPunct="1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3.1. контрольная (финансовая)</a:t>
            </a:r>
          </a:p>
          <a:p>
            <a:pPr eaLnBrk="1" hangingPunct="1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3.2. материально-технического снабжения</a:t>
            </a:r>
          </a:p>
          <a:p>
            <a:pPr eaLnBrk="1" hangingPunct="1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3.3. о политике и планах</a:t>
            </a:r>
          </a:p>
          <a:p>
            <a:pPr eaLnBrk="1" hangingPunct="1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3.4. по кадрам и производственным отношениям</a:t>
            </a:r>
          </a:p>
          <a:p>
            <a:pPr eaLnBrk="1" hangingPunct="1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3.5. о производственных мощностях и оборудовании.</a:t>
            </a:r>
          </a:p>
          <a:p>
            <a:pPr eaLnBrk="1" hangingPunct="1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3.6. о программах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748712" cy="1143000"/>
          </a:xfrm>
        </p:spPr>
        <p:txBody>
          <a:bodyPr/>
          <a:lstStyle/>
          <a:p>
            <a:pPr algn="r" eaLnBrk="1" hangingPunct="1"/>
            <a:r>
              <a:rPr lang="ru-RU" sz="3200" b="1" dirty="0" smtClean="0">
                <a:solidFill>
                  <a:srgbClr val="C00000"/>
                </a:solidFill>
              </a:rPr>
              <a:t>Перечень информационных ресурсов, являющихся объектами разведки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196975"/>
            <a:ext cx="8715436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Техническая и научная информация</a:t>
            </a:r>
          </a:p>
          <a:p>
            <a:pPr eaLnBrk="1" hangingPunct="1">
              <a:lnSpc>
                <a:spcPts val="3400"/>
              </a:lnSpc>
              <a:spcAft>
                <a:spcPts val="1800"/>
              </a:spcAft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Информация о реорганизации. Информация по слиянию фирм, капиталовложениям, приобретениям.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Библиографическая.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7. Управленческая: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7.1. административная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7.2. юридическая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763</Words>
  <Application>Microsoft Office PowerPoint</Application>
  <PresentationFormat>Экран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Цель разведки</vt:lpstr>
      <vt:lpstr>Классификация информационных ресурсов как объектов разведки</vt:lpstr>
      <vt:lpstr>Перечень информационных ресурсов, являющихся объектами разведки</vt:lpstr>
      <vt:lpstr>Перечень информационных ресурсов, являющихся объектами разведки</vt:lpstr>
      <vt:lpstr>Ведомства, ведущие разведывательную  деятельность</vt:lpstr>
      <vt:lpstr> Кадровое обеспечение  </vt:lpstr>
      <vt:lpstr>Статистика</vt:lpstr>
      <vt:lpstr>Статистика</vt:lpstr>
      <vt:lpstr>Слайд 14</vt:lpstr>
      <vt:lpstr>Слайд 15</vt:lpstr>
      <vt:lpstr>Меры, принимаемые при увольнении сотрудника</vt:lpstr>
      <vt:lpstr>Меры при уличении сотрудника в промышленном шпионаже</vt:lpstr>
    </vt:vector>
  </TitlesOfParts>
  <Company>54rt54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и концептуальные основы защиты информации.</dc:title>
  <dc:creator>ykjisdf</dc:creator>
  <cp:lastModifiedBy>class</cp:lastModifiedBy>
  <cp:revision>29</cp:revision>
  <dcterms:created xsi:type="dcterms:W3CDTF">2010-10-22T03:25:38Z</dcterms:created>
  <dcterms:modified xsi:type="dcterms:W3CDTF">2014-03-05T06:56:34Z</dcterms:modified>
</cp:coreProperties>
</file>