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51" r:id="rId3"/>
    <p:sldId id="350" r:id="rId4"/>
    <p:sldId id="317" r:id="rId5"/>
    <p:sldId id="319" r:id="rId6"/>
    <p:sldId id="320" r:id="rId7"/>
    <p:sldId id="346" r:id="rId8"/>
    <p:sldId id="321" r:id="rId9"/>
    <p:sldId id="347" r:id="rId10"/>
    <p:sldId id="348" r:id="rId11"/>
    <p:sldId id="349" r:id="rId12"/>
    <p:sldId id="352" r:id="rId13"/>
    <p:sldId id="353" r:id="rId14"/>
    <p:sldId id="358" r:id="rId15"/>
    <p:sldId id="324" r:id="rId16"/>
    <p:sldId id="359" r:id="rId17"/>
    <p:sldId id="354" r:id="rId18"/>
    <p:sldId id="357" r:id="rId19"/>
    <p:sldId id="355" r:id="rId20"/>
    <p:sldId id="360" r:id="rId21"/>
    <p:sldId id="361" r:id="rId22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ABDB5A1-D608-4CE9-AB06-C2D97B1F36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EF436-8F86-4403-BF49-0403A5BC0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15B12-97EB-4D84-849E-7BCDBEEED2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6EF96-2140-4ADF-A40B-0CF335FC1A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22835-3DE8-4E67-8754-DDD8461443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D178E-C86C-4E65-B5F5-31EB2D4211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33572DB-9231-4008-AD63-013A6D5A8B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6DB5875E-23C4-4949-A0CD-FFA20EAAB2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6D285-694A-4E94-9126-04C44B4D4A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06F88-3DB2-418E-83E9-F82B9B3718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532E8-0F52-4DFE-92D6-8ADB87BF2D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DA1F19-DCB6-4F44-8192-2CABD944B8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8599087EBD0898B006B6A4EC43CA6A2AD9982A585E592BD77FBB9FB53816AE443E9D4BE807477D3AFmBH" TargetMode="External"/><Relationship Id="rId2" Type="http://schemas.openxmlformats.org/officeDocument/2006/relationships/hyperlink" Target="consultantplus://offline/ref=48599087EBD0898B006B6A4EC43CA6A2AD9982A685EE92BD77FBB9FB53816AE443E9D4BE807477D2AFm0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8599087EBD0898B006B6A4EC43CA6A2AD998FA68FEF92BD77FBB9FB53816AE443E9D4BE807477D2AFm0H" TargetMode="External"/><Relationship Id="rId5" Type="http://schemas.openxmlformats.org/officeDocument/2006/relationships/hyperlink" Target="consultantplus://offline/ref=48599087EBD0898B006B6A4EC43CA6A2AD998DA187E792BD77FBB9FB53816AE443E9D4BE807477D2AFm0H" TargetMode="External"/><Relationship Id="rId4" Type="http://schemas.openxmlformats.org/officeDocument/2006/relationships/hyperlink" Target="consultantplus://offline/ref=48599087EBD0898B006B6A4EC43CA6A2AD9982A682E792BD77FBB9FB53816AE443E9D4BE807477D2AFm0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714488"/>
            <a:ext cx="84582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Законодательное регулирование информатизации в России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«О персональных данных»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142984"/>
            <a:ext cx="8786874" cy="43251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Органы государственной власти, уполномоченные осуществлять мероприятия по контролю и надзору в отношении соблюдения требований N 152-ФЗ  называют </a:t>
            </a:r>
            <a:r>
              <a:rPr lang="ru-RU" sz="2400" b="1" dirty="0" smtClean="0"/>
              <a:t>регуляторами</a:t>
            </a:r>
            <a:r>
              <a:rPr lang="ru-RU" sz="2400" dirty="0" smtClean="0"/>
              <a:t>. </a:t>
            </a:r>
          </a:p>
          <a:p>
            <a:pPr algn="just"/>
            <a:r>
              <a:rPr lang="ru-RU" sz="2400" dirty="0" smtClean="0"/>
              <a:t>В ФЗ "О персональных данных" установлены три регулятора: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err="1" smtClean="0"/>
              <a:t>Роскомнадзор</a:t>
            </a:r>
            <a:r>
              <a:rPr lang="ru-RU" sz="2400" dirty="0" smtClean="0"/>
              <a:t> (защита прав субъектов персональных данных)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ФСБ (требования в области криптографии)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ФСТЭК России (требования по защите информации от несанкционированного доступа и утечки по техническим каналам).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Закон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«О государственной тайне»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142984"/>
            <a:ext cx="8786874" cy="432511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Закон РФ от 21 июля 1993 г. N 5485-I </a:t>
            </a:r>
            <a:r>
              <a:rPr lang="ru-RU" sz="2400" dirty="0" smtClean="0"/>
              <a:t>регулирует отношения, возникающие в связи с отнесением сведений к </a:t>
            </a:r>
            <a:r>
              <a:rPr lang="ru-RU" sz="2400" dirty="0" smtClean="0">
                <a:solidFill>
                  <a:srgbClr val="FF0000"/>
                </a:solidFill>
              </a:rPr>
              <a:t>государственной тайне</a:t>
            </a:r>
            <a:r>
              <a:rPr lang="ru-RU" sz="2400" dirty="0" smtClean="0"/>
              <a:t>, их засекречиванием или рассекречиванием и защитой в интересах обеспечения безопасности Российской Федерации.</a:t>
            </a:r>
          </a:p>
          <a:p>
            <a:pPr algn="just"/>
            <a:r>
              <a:rPr lang="ru-RU" sz="2400" dirty="0" smtClean="0"/>
              <a:t>Закон содержит перечень сведений, составляющих государственную тайну: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сведения в военной области;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сведения в области экономики, науки и техники;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сведения в области внешней политики и экономики;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сведения в области разведывательной, контрразведывательной и оперативно-розыскной деятельности, а также в области противодействия терроризму.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8229600" cy="428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Закон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«О государственной тайне»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-142908" y="857232"/>
            <a:ext cx="9286908" cy="4610864"/>
          </a:xfrm>
        </p:spPr>
        <p:txBody>
          <a:bodyPr>
            <a:noAutofit/>
          </a:bodyPr>
          <a:lstStyle/>
          <a:p>
            <a:r>
              <a:rPr lang="ru-RU" sz="2100" dirty="0" smtClean="0"/>
              <a:t>Закон определяет ведения</a:t>
            </a:r>
            <a:r>
              <a:rPr lang="ru-RU" sz="2100" b="1" dirty="0" smtClean="0"/>
              <a:t>, не подлежащие отнесению к государственной тайне и засекречиванию</a:t>
            </a:r>
            <a:r>
              <a:rPr lang="ru-RU" sz="2100" dirty="0" smtClean="0"/>
              <a:t>: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100" dirty="0" smtClean="0"/>
              <a:t>о чрезвычайных происшествиях и катастрофах, угрожающих безопасности и здоровью граждан, и их последствиях, а также о стихийных бедствиях, их официальных прогнозах и последствиях;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100" dirty="0" smtClean="0"/>
              <a:t>о состоянии экологии, здравоохранения, санитарии, демографии, образования, культуры, сельского хозяйства, а также о состоянии преступности;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100" dirty="0" smtClean="0"/>
              <a:t>о привилегиях, компенсациях и социальных гарантиях, предоставляемых государством гражданам, должностным лицам, предприятиям, учреждениям и организациям;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100" dirty="0" smtClean="0"/>
              <a:t>о фактах нарушения прав и свобод человека и гражданина;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100" dirty="0" smtClean="0"/>
              <a:t>о размерах золотого запаса и государственных валютных резервах Российской Федерации;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100" dirty="0" smtClean="0"/>
              <a:t>о состоянии здоровья высших должностных лиц Российской Федерации;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100" dirty="0" smtClean="0"/>
              <a:t>о фактах нарушения законности органами государственной власти и их должностными лицами.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Закон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«О государственной тайне»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142984"/>
            <a:ext cx="8786874" cy="4325112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Закон устанавливает три степени секретности сведений и грифы секретности носителей этих сведений.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400" b="1" dirty="0" smtClean="0"/>
              <a:t>грифы секретности </a:t>
            </a:r>
            <a:r>
              <a:rPr lang="ru-RU" sz="2400" dirty="0" smtClean="0"/>
              <a:t>: </a:t>
            </a:r>
          </a:p>
          <a:p>
            <a:pPr marL="669925" lvl="1" indent="-325438">
              <a:lnSpc>
                <a:spcPct val="90000"/>
              </a:lnSpc>
              <a:buNone/>
              <a:defRPr/>
            </a:pPr>
            <a:r>
              <a:rPr lang="ru-RU" sz="2400" b="1" dirty="0" smtClean="0"/>
              <a:t>          - «особой важности»</a:t>
            </a:r>
          </a:p>
          <a:p>
            <a:pPr marL="669925" lvl="1" indent="-325438">
              <a:lnSpc>
                <a:spcPct val="90000"/>
              </a:lnSpc>
              <a:buNone/>
              <a:defRPr/>
            </a:pPr>
            <a:r>
              <a:rPr lang="ru-RU" sz="2400" b="1" dirty="0" smtClean="0"/>
              <a:t>          - «совершенно секретно»</a:t>
            </a:r>
          </a:p>
          <a:p>
            <a:pPr marL="669925" lvl="1" indent="-325438">
              <a:lnSpc>
                <a:spcPct val="90000"/>
              </a:lnSpc>
              <a:buNone/>
              <a:defRPr/>
            </a:pPr>
            <a:r>
              <a:rPr lang="ru-RU" sz="2400" b="1" dirty="0" smtClean="0"/>
              <a:t>          - «секретно».</a:t>
            </a:r>
          </a:p>
          <a:p>
            <a:pPr marL="669925" lvl="1" indent="-325438">
              <a:lnSpc>
                <a:spcPct val="90000"/>
              </a:lnSpc>
              <a:buNone/>
              <a:defRPr/>
            </a:pPr>
            <a:endParaRPr lang="ru-RU" sz="2400" dirty="0" smtClean="0"/>
          </a:p>
          <a:p>
            <a:pPr marL="669925" lvl="1" indent="-325438">
              <a:lnSpc>
                <a:spcPct val="90000"/>
              </a:lnSpc>
              <a:buClr>
                <a:srgbClr val="002060"/>
              </a:buClr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Закон  устанавливает порядок: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400" dirty="0" smtClean="0"/>
              <a:t>отнесения сведений к государственной тайне; 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400" dirty="0" smtClean="0"/>
              <a:t>засекречивания сведений и их носителей;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400" dirty="0" smtClean="0"/>
              <a:t>рассекречивания сведений;</a:t>
            </a:r>
          </a:p>
          <a:p>
            <a:pPr marL="669925" lvl="1" indent="-325438">
              <a:lnSpc>
                <a:spcPct val="90000"/>
              </a:lnSpc>
              <a:defRPr/>
            </a:pPr>
            <a:r>
              <a:rPr lang="ru-RU" sz="2400" dirty="0" smtClean="0"/>
              <a:t>допуска должностных лиц и граждан к государственной тайне.</a:t>
            </a:r>
          </a:p>
          <a:p>
            <a:pPr marL="669925" lvl="1" indent="-325438">
              <a:lnSpc>
                <a:spcPct val="90000"/>
              </a:lnSpc>
              <a:defRPr/>
            </a:pPr>
            <a:endParaRPr lang="ru-RU" sz="2000" dirty="0" smtClean="0"/>
          </a:p>
          <a:p>
            <a:pPr marL="669925" lvl="1" indent="-325438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Закон «О электронной подписи»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142984"/>
            <a:ext cx="8786874" cy="432511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dirty="0" smtClean="0"/>
              <a:t>Закон от </a:t>
            </a:r>
            <a:r>
              <a:rPr lang="ru-RU" b="1" dirty="0" smtClean="0"/>
              <a:t>6 апреля 2011 г. N 63-ФЗ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dirty="0" smtClean="0"/>
              <a:t>Закон «Об электронной подписи» регулирует отношения в области использования электронных подписей при совершении гражданско-правовых сделок, оказании государственных и муниципальных услуг, исполнении государственных и муниципальных функций, при совершении иных юридически значимых действий.</a:t>
            </a:r>
          </a:p>
          <a:p>
            <a:pPr algn="just">
              <a:lnSpc>
                <a:spcPct val="90000"/>
              </a:lnSpc>
              <a:defRPr/>
            </a:pPr>
            <a:endParaRPr lang="ru-RU" sz="800" dirty="0" smtClean="0"/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Электронная подпись </a:t>
            </a:r>
            <a:r>
              <a:rPr lang="ru-RU" sz="2400" dirty="0" smtClean="0"/>
              <a:t>- </a:t>
            </a:r>
            <a:r>
              <a:rPr lang="ru-RU" sz="2400" dirty="0" smtClean="0">
                <a:solidFill>
                  <a:schemeClr val="accent2"/>
                </a:solidFill>
              </a:rPr>
              <a:t>информация в электронной форме, которая присоединена к другой информации в электронной форме (подписываемой информации) или иным образом связана с такой информацией и которая используется для определения лица, подписывающего информацию.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Закон «О электронной подписи»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7298"/>
            <a:ext cx="9001156" cy="432511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400" dirty="0" smtClean="0"/>
              <a:t>Видами электронных подписей являются </a:t>
            </a:r>
            <a:r>
              <a:rPr lang="ru-RU" sz="2400" b="1" dirty="0" smtClean="0">
                <a:solidFill>
                  <a:schemeClr val="accent2"/>
                </a:solidFill>
              </a:rPr>
              <a:t>простая электронная подпись и усиленная электронная подпись</a:t>
            </a:r>
          </a:p>
          <a:p>
            <a:pPr algn="just">
              <a:lnSpc>
                <a:spcPct val="90000"/>
              </a:lnSpc>
              <a:defRPr/>
            </a:pPr>
            <a:endParaRPr lang="ru-RU" sz="800" b="1" dirty="0" smtClean="0">
              <a:solidFill>
                <a:schemeClr val="accent2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chemeClr val="accent2"/>
                </a:solidFill>
              </a:rPr>
              <a:t>Сертификат ключа проверки электронной подписи </a:t>
            </a:r>
            <a:r>
              <a:rPr lang="ru-RU" sz="2400" dirty="0" smtClean="0"/>
              <a:t>- электронный документ или документ на бумажном носителе, выданные удостоверяющим центром либо доверенным лицом удостоверяющего центра и подтверждающие принадлежность ключа проверки электронной подписи владельцу сертификата ключа проверки электронной подписи.</a:t>
            </a:r>
          </a:p>
          <a:p>
            <a:endParaRPr lang="ru-RU" sz="2400" dirty="0" smtClean="0"/>
          </a:p>
          <a:p>
            <a:pPr algn="just">
              <a:lnSpc>
                <a:spcPct val="90000"/>
              </a:lnSpc>
              <a:defRPr/>
            </a:pPr>
            <a:endParaRPr lang="ru-RU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Закон «О электронной подписи»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9001156" cy="432511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accent2"/>
                </a:solidFill>
              </a:rPr>
              <a:t>Ключ электронной подписи </a:t>
            </a:r>
            <a:r>
              <a:rPr lang="ru-RU" sz="2400" dirty="0" smtClean="0"/>
              <a:t>- уникальная последовательность символов, предназначенная для создания электронной подписи;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>
                <a:solidFill>
                  <a:schemeClr val="accent2"/>
                </a:solidFill>
              </a:rPr>
              <a:t>Ключ проверки электронной подписи </a:t>
            </a:r>
            <a:r>
              <a:rPr lang="ru-RU" sz="2400" dirty="0" smtClean="0"/>
              <a:t>- уникальная последовательность символов, однозначно связанная с ключом электронной подписи и предназначенная для проверки подлинности электронной подписи (далее - проверка электронной подписи);</a:t>
            </a:r>
          </a:p>
          <a:p>
            <a:pPr algn="just">
              <a:lnSpc>
                <a:spcPct val="90000"/>
              </a:lnSpc>
              <a:defRPr/>
            </a:pPr>
            <a:endParaRPr lang="ru-RU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Закон «О коммерческой тайне»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9001156" cy="4325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/>
              <a:t>Закон </a:t>
            </a:r>
            <a:r>
              <a:rPr lang="ru-RU" b="1" dirty="0" smtClean="0"/>
              <a:t>N 98-ФЗ от 29 июля 2004 г</a:t>
            </a:r>
          </a:p>
          <a:p>
            <a:pPr algn="just">
              <a:buNone/>
            </a:pPr>
            <a:r>
              <a:rPr lang="ru-RU" sz="2400" dirty="0" smtClean="0"/>
              <a:t>Настоящий ФЗ регулирует: 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отношения, связанные с отнесением информации к коммерческой тайне,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 передачу такой информации, охрану ее конфиденциальности в целях обеспечения баланса интересов обладателей информации, составляющей коммерческую тайну, и других участников регулируемых отношений, в том числе государства, на рынке товаров, работ, услуг и предупреждения недобросовестной конкуренции,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определяет сведения, которые не могут составлять коммерческую тайну.</a:t>
            </a:r>
            <a:endParaRPr lang="ru-RU" sz="2000" dirty="0" smtClean="0"/>
          </a:p>
          <a:p>
            <a:pPr marL="669925" lvl="1" indent="-325438" algn="just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Закон «О коммерческой тайне»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8786842" cy="43251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Положения настоящего Федерального закона распространяются на информацию, составляющую коммерческую тайну, независимо от вида носителя, на котором она зафиксирована.</a:t>
            </a:r>
          </a:p>
          <a:p>
            <a:pPr algn="just"/>
            <a:r>
              <a:rPr lang="ru-RU" sz="2400" dirty="0" smtClean="0"/>
              <a:t>Положения настоящего Федерального закона не распространяются на сведения, отнесенные в установленном порядке к государственной тайне, в отношении которой применяются положения законодательства Российской Федерации о государственной тайне.</a:t>
            </a:r>
          </a:p>
          <a:p>
            <a:pPr marL="669925" lvl="1" indent="-325438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8229600" cy="428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Закон «О коммерческой тайне»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001156" cy="46108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i="1" dirty="0" smtClean="0"/>
              <a:t>Закон определяет сведения, которые не могут составлять коммерческую тайну</a:t>
            </a:r>
            <a:r>
              <a:rPr lang="ru-RU" sz="2000" i="1" dirty="0" smtClean="0"/>
              <a:t>: 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200" dirty="0" smtClean="0"/>
              <a:t>содержащихся в учредительных документах юридического лица;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200" dirty="0" smtClean="0"/>
              <a:t>содержащихся в документах, дающих право на осуществление предпринимательской деятельности;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200" dirty="0" smtClean="0"/>
              <a:t>о составе имущества государственного или муниципального унитарного предприятия, государственного учреждения;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200" dirty="0" smtClean="0"/>
              <a:t>о загрязнении окружающей среды, состоянии противопожарной безопасности, санитарно-эпидемиологической и радиационной обстановке, безопасности пищевых продуктов и </a:t>
            </a:r>
            <a:r>
              <a:rPr lang="ru-RU" sz="2200" dirty="0" err="1" smtClean="0"/>
              <a:t>т.п</a:t>
            </a:r>
            <a:r>
              <a:rPr lang="ru-RU" sz="2200" dirty="0" smtClean="0"/>
              <a:t>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200" dirty="0" smtClean="0"/>
              <a:t>о численности, о составе работников, о системе оплаты труда, об условиях труда, о наличии свободных рабочих мест;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200" dirty="0" smtClean="0"/>
              <a:t>о задолженности работодателей по выплате заработной платы и по иным социальным выплатам.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endParaRPr lang="ru-RU" sz="2000" dirty="0" smtClean="0"/>
          </a:p>
          <a:p>
            <a:pPr marL="669925" lvl="1" indent="-325438" algn="just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0" y="642918"/>
            <a:ext cx="9001156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нормативной базы по вопросам информационной безопасности вклю</a:t>
            </a:r>
            <a:r>
              <a:rPr lang="ru-RU" sz="2400" b="1" dirty="0" smtClean="0"/>
              <a:t>чает</a:t>
            </a:r>
            <a:r>
              <a:rPr lang="ru-RU" sz="2400" dirty="0" smtClean="0"/>
              <a:t>:</a:t>
            </a:r>
          </a:p>
          <a:p>
            <a:pPr>
              <a:buNone/>
            </a:pPr>
            <a:endParaRPr lang="ru-RU" sz="2400" dirty="0" smtClean="0"/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b="1" dirty="0" smtClean="0"/>
              <a:t>Конституцию РФ;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b="1" dirty="0" smtClean="0"/>
              <a:t>федеральные законы и законы РФ;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b="1" dirty="0" smtClean="0"/>
              <a:t>кодексы РФ (уголовный, гражданский, об административных право­нарушениях);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b="1" dirty="0" smtClean="0"/>
              <a:t>постановления правительства РФ;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b="1" dirty="0" smtClean="0"/>
              <a:t>ведомственные нормативные акты, </a:t>
            </a:r>
            <a:r>
              <a:rPr lang="ru-RU" sz="2400" b="1" dirty="0" err="1" smtClean="0"/>
              <a:t>ГОСТы</a:t>
            </a:r>
            <a:r>
              <a:rPr lang="ru-RU" sz="2400" b="1" dirty="0" smtClean="0"/>
              <a:t>, руководящие документы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85794"/>
            <a:ext cx="8229600" cy="428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Закон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 лицензировании отдельных видов деятельности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Федеральный закон от 04 мая 2011 № 99-ФЗ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9001156" cy="461086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smtClean="0"/>
              <a:t>Настоящий Федеральный закон регулирует отношения, возникающие между федеральными органами исполнительной власти, органами исполнительной власти субъектов Российской Федерации, юридическими лицами и индивидуальными предпринимателями в связи с осуществлением лицензирования отдельных видов деятельности.</a:t>
            </a:r>
          </a:p>
          <a:p>
            <a:pPr marL="669925" lvl="1" indent="-325438">
              <a:lnSpc>
                <a:spcPct val="90000"/>
              </a:lnSpc>
              <a:defRPr/>
            </a:pPr>
            <a:endParaRPr lang="ru-RU" sz="2000" dirty="0" smtClean="0"/>
          </a:p>
          <a:p>
            <a:pPr marL="669925" lvl="1" indent="-325438">
              <a:lnSpc>
                <a:spcPct val="90000"/>
              </a:lnSpc>
              <a:buClr>
                <a:srgbClr val="002060"/>
              </a:buClr>
              <a:buNone/>
              <a:defRPr/>
            </a:pPr>
            <a:r>
              <a:rPr lang="ru-RU" sz="2400" dirty="0" smtClean="0"/>
              <a:t>Положения настоящего Федерального закона не </a:t>
            </a:r>
            <a:r>
              <a:rPr lang="ru-RU" sz="2400" dirty="0" smtClean="0"/>
              <a:t>применяются (в области защиты информации) </a:t>
            </a:r>
            <a:r>
              <a:rPr lang="ru-RU" sz="2400" dirty="0" smtClean="0"/>
              <a:t>к отношениям, связанным с осуществлением лицензирования:</a:t>
            </a:r>
          </a:p>
          <a:p>
            <a:pPr marL="669925" lvl="1" indent="-325438">
              <a:lnSpc>
                <a:spcPct val="90000"/>
              </a:lnSpc>
              <a:buClr>
                <a:srgbClr val="002060"/>
              </a:buCl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 деятельности связанной с защитой государственной </a:t>
            </a:r>
            <a:r>
              <a:rPr lang="ru-RU" sz="2000" dirty="0" smtClean="0">
                <a:solidFill>
                  <a:schemeClr val="tx1"/>
                </a:solidFill>
              </a:rPr>
              <a:t>тайны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785794"/>
            <a:ext cx="8229600" cy="4286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Закон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 лицензировании отдельных видов деятельности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22"/>
            <a:ext cx="9001156" cy="4610864"/>
          </a:xfrm>
        </p:spPr>
        <p:txBody>
          <a:bodyPr>
            <a:noAutofit/>
          </a:bodyPr>
          <a:lstStyle/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Перечень видов деятельности, на которые требуются </a:t>
            </a:r>
            <a:r>
              <a:rPr lang="ru-RU" sz="1800" b="1" dirty="0" smtClean="0">
                <a:solidFill>
                  <a:schemeClr val="tx1"/>
                </a:solidFill>
              </a:rPr>
              <a:t>лицензии (в области ЗИ):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600" dirty="0" smtClean="0"/>
              <a:t>1) </a:t>
            </a:r>
            <a:r>
              <a:rPr lang="ru-RU" sz="1600" dirty="0" smtClean="0">
                <a:hlinkClick r:id="rId2"/>
              </a:rPr>
              <a:t>разработка, производство, распространение шифровальных (криптографических) средств, информационных систем и телекоммуникационных систем, защищенных с использованием шифровальных (криптографических) средств, выполнение работ, оказание услуг в области шифрования информации, техническое обслуживание шифровальных (криптографических) средств, информационных систем и телекоммуникационных систем, защищенных с использованием шифровальных (криптографических) средств (за исключением случая, если техническое обслуживание шифровальных (криптографических) средств, информационных систем и телекоммуникационных систем, защищенных с использованием шифровальных (криптографических) средств, осуществляется для обеспечения собственных нужд юридического лица или индивидуального предпринимателя);</a:t>
            </a:r>
          </a:p>
          <a:p>
            <a:pPr algn="just">
              <a:buNone/>
            </a:pPr>
            <a:r>
              <a:rPr lang="ru-RU" sz="1600" dirty="0" smtClean="0"/>
              <a:t>2) </a:t>
            </a:r>
            <a:r>
              <a:rPr lang="ru-RU" sz="1600" dirty="0" smtClean="0">
                <a:hlinkClick r:id="rId3"/>
              </a:rPr>
              <a:t>разработка, производство, реализация и приобретение в целях продажи специальных технических средств, предназначенных для негласного получения информации;</a:t>
            </a:r>
          </a:p>
          <a:p>
            <a:pPr algn="just">
              <a:buNone/>
            </a:pPr>
            <a:r>
              <a:rPr lang="ru-RU" sz="1600" dirty="0" smtClean="0"/>
              <a:t>3) </a:t>
            </a:r>
            <a:r>
              <a:rPr lang="ru-RU" sz="1600" dirty="0" smtClean="0">
                <a:hlinkClick r:id="rId4"/>
              </a:rPr>
              <a:t>деятельность по выявлению электронных устройств, предназначенных для негласного получения информации (за исключением случая, если указанная деятельность осуществляется для обеспечения собственных нужд юридического лица или индивидуального предпринимателя);</a:t>
            </a:r>
          </a:p>
          <a:p>
            <a:pPr algn="just">
              <a:buNone/>
            </a:pPr>
            <a:r>
              <a:rPr lang="ru-RU" sz="1600" dirty="0" smtClean="0"/>
              <a:t>4) </a:t>
            </a:r>
            <a:r>
              <a:rPr lang="ru-RU" sz="1600" dirty="0" smtClean="0">
                <a:hlinkClick r:id="rId5"/>
              </a:rPr>
              <a:t>разработка и производство средств защиты конфиденциальной информации;</a:t>
            </a:r>
          </a:p>
          <a:p>
            <a:pPr algn="just">
              <a:buNone/>
            </a:pPr>
            <a:r>
              <a:rPr lang="ru-RU" sz="1600" dirty="0" smtClean="0"/>
              <a:t>5) </a:t>
            </a:r>
            <a:r>
              <a:rPr lang="ru-RU" sz="1600" dirty="0" smtClean="0">
                <a:hlinkClick r:id="rId6"/>
              </a:rPr>
              <a:t>деятельность по технической защите конфиденциальной информации;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642918"/>
            <a:ext cx="8229600" cy="57150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/>
              <a:t>Меры законодательного уровня ИБ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786874" cy="432511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/>
              <a:t>Меры законодательного уровня обеспечивают правовую поддержку мероприятий информационной безопасности</a:t>
            </a:r>
            <a:r>
              <a:rPr lang="ru-RU" sz="2400" dirty="0" smtClean="0"/>
              <a:t>. </a:t>
            </a:r>
          </a:p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ru-RU" sz="2400" dirty="0" smtClean="0"/>
              <a:t>Выделяют две группы мер: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sz="2400" b="1" dirty="0" smtClean="0"/>
              <a:t>Меры, направленные на создание и поддержание в обществе негативного отношения к нарушениям и нарушителям информационной безопасности;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sz="2400" b="1" dirty="0" smtClean="0"/>
              <a:t>Направляющие и координирующие меры, способствующие повышению уровня знаний в области информационной безопасности, помогающие в разработке и распространении средств обеспечения безопасности</a:t>
            </a:r>
            <a:r>
              <a:rPr lang="ru-RU" sz="2000" dirty="0" smtClean="0"/>
              <a:t>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714364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Правовые акты общего назначения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85860"/>
            <a:ext cx="8715436" cy="528867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ru-RU" sz="2400" dirty="0" smtClean="0"/>
              <a:t>Основной закон Российской Федерации – </a:t>
            </a:r>
            <a:r>
              <a:rPr lang="ru-RU" sz="2400" b="1" dirty="0" smtClean="0"/>
              <a:t>Конституция.</a:t>
            </a:r>
            <a:r>
              <a:rPr lang="ru-RU" sz="2400" dirty="0" smtClean="0"/>
              <a:t> Статьи Конституции закрепляют ряд прав граждан на защиту и получение информации: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b="1" dirty="0" smtClean="0"/>
              <a:t>Ст. 23</a:t>
            </a:r>
            <a:r>
              <a:rPr lang="ru-RU" sz="2400" dirty="0" smtClean="0"/>
              <a:t> – гарантирует право на личную и семейную тайну;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sz="2400" b="1" dirty="0" smtClean="0"/>
              <a:t>Ст. 24 </a:t>
            </a:r>
            <a:r>
              <a:rPr lang="ru-RU" sz="2400" dirty="0" smtClean="0"/>
              <a:t>– устанавливает право граждан на ознакомление с документами и нормативными актами, затрагивающими права и свободы;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b="1" dirty="0" smtClean="0"/>
              <a:t>Ст. 29 </a:t>
            </a:r>
            <a:r>
              <a:rPr lang="ru-RU" sz="2400" dirty="0" smtClean="0"/>
              <a:t>– право искать, получать, производить и распространять информацию любым законным способом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sz="2400" b="1" dirty="0" smtClean="0"/>
              <a:t>Ст. 41 </a:t>
            </a:r>
            <a:r>
              <a:rPr lang="ru-RU" sz="2400" dirty="0" smtClean="0"/>
              <a:t>– гарантирует право на знание фактов и обстоятельств, создающих угрозу для жизни и здоровья граждан, 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sz="2400" b="1" dirty="0" smtClean="0"/>
              <a:t>ст. 42 </a:t>
            </a:r>
            <a:r>
              <a:rPr lang="ru-RU" sz="2400" dirty="0" smtClean="0"/>
              <a:t>– право на получение информации о состоянии окружающей среды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714356"/>
            <a:ext cx="8229600" cy="642926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Правовые акты общего назначения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428736"/>
            <a:ext cx="8643998" cy="432511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В Уголовном кодексе введен раздел, посвященный преступлениям в компьютерной сфере: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Ст. 272 </a:t>
            </a:r>
            <a:r>
              <a:rPr lang="ru-RU" sz="2400" dirty="0" smtClean="0"/>
              <a:t>– неправомерный доступ к компьютерной информации 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Ст. 273 </a:t>
            </a:r>
            <a:r>
              <a:rPr lang="ru-RU" sz="2400" dirty="0" smtClean="0"/>
              <a:t>– создание, использование и распространение вредоносных программ для ЭВМ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Ст. 274 </a:t>
            </a:r>
            <a:r>
              <a:rPr lang="ru-RU" sz="2400" dirty="0" smtClean="0"/>
              <a:t>– нарушение правил эксплуатации ЭВМ, системы ЭВМ или их сетей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Статья 138 </a:t>
            </a:r>
            <a:r>
              <a:rPr lang="ru-RU" sz="2400" dirty="0" smtClean="0"/>
              <a:t>УК РФ предусматривает наказание за нарушение тайны переписки, телефонных переговоров, почтовых, телеграфных и иных сообщений;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Статья 183 </a:t>
            </a:r>
            <a:r>
              <a:rPr lang="ru-RU" sz="2400" dirty="0" smtClean="0"/>
              <a:t>УК РФ направлена на обеспечение защиты коммерческой, налоговой и банковской тайны.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00042"/>
            <a:ext cx="8229600" cy="1000132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Закон «Об информации, информационных технологиях и о защите информации»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500174"/>
            <a:ext cx="8858312" cy="3608468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None/>
              <a:defRPr/>
            </a:pPr>
            <a:r>
              <a:rPr lang="ru-RU" sz="2400" dirty="0" smtClean="0"/>
              <a:t>Закон </a:t>
            </a:r>
            <a:r>
              <a:rPr lang="ru-RU" sz="2400" b="1" dirty="0" smtClean="0"/>
              <a:t>№149-ФЗ </a:t>
            </a:r>
            <a:r>
              <a:rPr lang="ru-RU" sz="2400" dirty="0" smtClean="0"/>
              <a:t>(принят 27.07.2006) является одним из основополагающих законов в области информационной безопасности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429000"/>
            <a:ext cx="8501122" cy="20867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В законе определены задачи защиты информации (прежде всего конфиденциальности данных):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«Защите подлежит любая документированная информация, неправомерное обращение с которой может нанести ущерб ее собственнику, владельцу, пользователю или иному лицу»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85860"/>
            <a:ext cx="9144000" cy="382278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None/>
              <a:defRPr/>
            </a:pPr>
            <a:r>
              <a:rPr lang="ru-RU" sz="2400" dirty="0" smtClean="0"/>
              <a:t>В законе выделены следующие цели защиты информации:</a:t>
            </a:r>
          </a:p>
          <a:p>
            <a:pPr marL="669925" lvl="1" indent="-325438" algn="just" eaLnBrk="1" hangingPunct="1">
              <a:lnSpc>
                <a:spcPct val="80000"/>
              </a:lnSpc>
              <a:defRPr/>
            </a:pPr>
            <a:r>
              <a:rPr lang="ru-RU" sz="2400" dirty="0" smtClean="0"/>
              <a:t>Предотвращение утечки, хищения, утраты, искажения информации.</a:t>
            </a:r>
          </a:p>
          <a:p>
            <a:pPr marL="669925" lvl="1" indent="-325438" algn="just" eaLnBrk="1" hangingPunct="1">
              <a:lnSpc>
                <a:spcPct val="80000"/>
              </a:lnSpc>
              <a:defRPr/>
            </a:pPr>
            <a:r>
              <a:rPr lang="ru-RU" sz="2400" dirty="0" smtClean="0"/>
              <a:t>Предотвращения угроз безопасности личности, общества, государства.</a:t>
            </a:r>
          </a:p>
          <a:p>
            <a:pPr marL="669925" lvl="1" indent="-325438" algn="just" eaLnBrk="1" hangingPunct="1">
              <a:lnSpc>
                <a:spcPct val="80000"/>
              </a:lnSpc>
              <a:defRPr/>
            </a:pPr>
            <a:r>
              <a:rPr lang="ru-RU" sz="2400" dirty="0" smtClean="0"/>
              <a:t>Предотвращение других форм незаконного </a:t>
            </a:r>
            <a:r>
              <a:rPr lang="ru-RU" sz="2400" dirty="0" err="1" smtClean="0"/>
              <a:t>вмешатель-ства</a:t>
            </a:r>
            <a:r>
              <a:rPr lang="ru-RU" sz="2400" dirty="0" smtClean="0"/>
              <a:t> в информационные ресурсы и системы, </a:t>
            </a:r>
            <a:r>
              <a:rPr lang="ru-RU" sz="2400" dirty="0" err="1" smtClean="0"/>
              <a:t>обеспече-ние</a:t>
            </a:r>
            <a:r>
              <a:rPr lang="ru-RU" sz="2400" dirty="0" smtClean="0"/>
              <a:t> правового режима документированной информации.</a:t>
            </a:r>
          </a:p>
          <a:p>
            <a:pPr marL="669925" lvl="1" indent="-325438" algn="just" eaLnBrk="1" hangingPunct="1">
              <a:lnSpc>
                <a:spcPct val="80000"/>
              </a:lnSpc>
              <a:defRPr/>
            </a:pPr>
            <a:r>
              <a:rPr lang="ru-RU" sz="2400" dirty="0" smtClean="0"/>
              <a:t>Защита конституционных прав граждан на сохранение личной тайны и конфиденциальности персональных данных.</a:t>
            </a:r>
          </a:p>
          <a:p>
            <a:pPr marL="669925" lvl="1" indent="-325438" algn="just" eaLnBrk="1" hangingPunct="1">
              <a:lnSpc>
                <a:spcPct val="80000"/>
              </a:lnSpc>
              <a:defRPr/>
            </a:pPr>
            <a:r>
              <a:rPr lang="ru-RU" sz="2400" dirty="0" smtClean="0"/>
              <a:t>Сохранение государственной тайны, </a:t>
            </a:r>
            <a:r>
              <a:rPr lang="ru-RU" sz="2400" dirty="0" err="1" smtClean="0"/>
              <a:t>конфиденциальнос-ти</a:t>
            </a:r>
            <a:r>
              <a:rPr lang="ru-RU" sz="2400" dirty="0" smtClean="0"/>
              <a:t> документированной информации в соответствии с законодательством.</a:t>
            </a:r>
          </a:p>
          <a:p>
            <a:pPr marL="669925" lvl="1" indent="-325438" algn="just" eaLnBrk="1" hangingPunct="1">
              <a:lnSpc>
                <a:spcPct val="80000"/>
              </a:lnSpc>
              <a:defRPr/>
            </a:pPr>
            <a:r>
              <a:rPr lang="ru-RU" sz="2400" dirty="0" smtClean="0"/>
              <a:t>Обеспечение прав субъектов в информационных процессах и при разработке, производстве и применении информационных систем.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285728"/>
            <a:ext cx="8229600" cy="10001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Закон «Об информации, информационных технологиях и о защите информации»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071678"/>
            <a:ext cx="8715436" cy="292895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None/>
              <a:defRPr/>
            </a:pPr>
            <a:r>
              <a:rPr lang="ru-RU" sz="2600" dirty="0" smtClean="0"/>
              <a:t>В </a:t>
            </a:r>
            <a:r>
              <a:rPr lang="ru-RU" sz="2600" dirty="0" smtClean="0"/>
              <a:t>качестве мер по обеспечению защиты информации в законе устанавливаются: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b="1" u="sng" dirty="0" smtClean="0"/>
              <a:t>лицензирование</a:t>
            </a:r>
            <a:r>
              <a:rPr lang="ru-RU" b="1" dirty="0" smtClean="0"/>
              <a:t> </a:t>
            </a:r>
            <a:r>
              <a:rPr lang="ru-RU" dirty="0" smtClean="0"/>
              <a:t>организаций, занимающихся проектированием, производством средств защиты информации;</a:t>
            </a:r>
          </a:p>
          <a:p>
            <a:pPr marL="669925" lvl="1" indent="-325438" algn="just" eaLnBrk="1" hangingPunct="1">
              <a:lnSpc>
                <a:spcPct val="90000"/>
              </a:lnSpc>
              <a:defRPr/>
            </a:pPr>
            <a:r>
              <a:rPr lang="ru-RU" b="1" u="sng" dirty="0" smtClean="0"/>
              <a:t>сертификация</a:t>
            </a:r>
            <a:r>
              <a:rPr lang="ru-RU" dirty="0" smtClean="0"/>
              <a:t> продуктов и услуг в области защиты информации.</a:t>
            </a:r>
            <a:endParaRPr lang="ru-RU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00042"/>
            <a:ext cx="8229600" cy="100013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Закон «Об информации, информационных технологиях и о защите информации»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571480"/>
            <a:ext cx="8229600" cy="4286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«О персональных данных»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142984"/>
            <a:ext cx="8786874" cy="432511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400" dirty="0" smtClean="0"/>
              <a:t>Закон </a:t>
            </a:r>
            <a:r>
              <a:rPr lang="ru-RU" sz="2400" b="1" dirty="0" smtClean="0"/>
              <a:t>N 152-ФЗ </a:t>
            </a:r>
            <a:r>
              <a:rPr lang="ru-RU" sz="2400" dirty="0" smtClean="0"/>
              <a:t>от</a:t>
            </a:r>
            <a:r>
              <a:rPr lang="ru-RU" sz="2400" b="1" dirty="0" smtClean="0"/>
              <a:t> </a:t>
            </a:r>
            <a:r>
              <a:rPr lang="ru-RU" sz="2400" dirty="0" smtClean="0"/>
              <a:t>08.07.2006 (вступил в силу с 26.01.07)</a:t>
            </a:r>
          </a:p>
          <a:p>
            <a:pPr algn="just"/>
            <a:r>
              <a:rPr lang="ru-RU" sz="2400" dirty="0" smtClean="0"/>
              <a:t>Закон определяет: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основные понятия, связанные с обработкой персональных данных;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принципы и условия обработки персональных данных;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обязанности оператора персональных данных;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права субъекта персональных данных;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виды ответственности за нарушение требований ФЗ-№152;</a:t>
            </a:r>
          </a:p>
          <a:p>
            <a:pPr marL="669925" lvl="1" indent="-325438" algn="just">
              <a:lnSpc>
                <a:spcPct val="90000"/>
              </a:lnSpc>
              <a:defRPr/>
            </a:pPr>
            <a:r>
              <a:rPr lang="ru-RU" sz="2400" dirty="0" smtClean="0"/>
              <a:t>государственные органы, осуществляющие контроль за соблюдением требований ФЗ-№152.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552</TotalTime>
  <Words>1550</Words>
  <Application>Microsoft Office PowerPoint</Application>
  <PresentationFormat>Экран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Законодательное регулирование информатизации в России</vt:lpstr>
      <vt:lpstr>Слайд 2</vt:lpstr>
      <vt:lpstr>Меры законодательного уровня ИБ</vt:lpstr>
      <vt:lpstr>Правовые акты общего назначения</vt:lpstr>
      <vt:lpstr>Правовые акты общего назначения</vt:lpstr>
      <vt:lpstr>Закон «Об информации, информационных технологиях и о защите информации»</vt:lpstr>
      <vt:lpstr>Слайд 7</vt:lpstr>
      <vt:lpstr>Закон «Об информации, информационных технологиях и о защите информации»</vt:lpstr>
      <vt:lpstr>Закон «О персональных данных» </vt:lpstr>
      <vt:lpstr>Закон «О персональных данных» </vt:lpstr>
      <vt:lpstr>Закон «О государственной тайне»</vt:lpstr>
      <vt:lpstr>Закон «О государственной тайне»</vt:lpstr>
      <vt:lpstr>Закон «О государственной тайне»</vt:lpstr>
      <vt:lpstr>Закон «О электронной подписи»</vt:lpstr>
      <vt:lpstr>Закон «О электронной подписи»</vt:lpstr>
      <vt:lpstr>Закон «О электронной подписи»</vt:lpstr>
      <vt:lpstr>Закон «О коммерческой тайне»</vt:lpstr>
      <vt:lpstr>Закон «О коммерческой тайне»</vt:lpstr>
      <vt:lpstr>Закон «О коммерческой тайне»</vt:lpstr>
      <vt:lpstr>Закон «О лицензировании отдельных видов деятельности » Федеральный закон от 04 мая 2011 № 99-ФЗ</vt:lpstr>
      <vt:lpstr>Закон «О лицензировании отдельных видов деятельности 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</dc:creator>
  <cp:lastModifiedBy>spek</cp:lastModifiedBy>
  <cp:revision>60</cp:revision>
  <dcterms:created xsi:type="dcterms:W3CDTF">1601-01-01T00:00:00Z</dcterms:created>
  <dcterms:modified xsi:type="dcterms:W3CDTF">2016-02-16T07:48:56Z</dcterms:modified>
</cp:coreProperties>
</file>