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1" r:id="rId3"/>
    <p:sldId id="262" r:id="rId4"/>
    <p:sldId id="260" r:id="rId5"/>
    <p:sldId id="257" r:id="rId6"/>
    <p:sldId id="259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1" r:id="rId22"/>
    <p:sldId id="279" r:id="rId23"/>
    <p:sldId id="280" r:id="rId24"/>
    <p:sldId id="282" r:id="rId2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2B854-6193-4C53-86E3-2627A172B9C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E8279-2FC4-4217-BF59-41A75015F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53208-4F15-40C7-A753-A27A93F317F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FBC5D-E4B9-43AC-8D22-99D293B84E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7A9B0-E1E4-4870-8459-3B0CDDE96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AA26-E573-4FB8-8223-F1EC8D7B5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5728-78E2-4518-BCE6-7941D5905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21C4-8C0E-469B-8E05-109750611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6DB0-996F-453F-A875-C78C09570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3784-B0E3-49BD-AFC3-B4407E514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099C5-97B1-4F8D-AECC-0099E0AE1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6B2F-41B8-427B-B8D4-DC9D1D2CB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0822-B9B9-4CE1-8792-96BE0B26A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4ADF-77DC-47BA-88D5-F7F59C7AA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AFFF-5BEF-4005-B6F4-E9BD9B8A2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A728-6A63-451F-86D7-D3132657B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0635D8A8-1F54-45F5-B120-B5FDE1E0A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848756" cy="250033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ЗАЩИЩАЕМАЯ ИНФОРМАЦИЯ</a:t>
            </a:r>
            <a:b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КЛАССИФИКАЦИЯ КОНФИДЕНЦИАЛЬНОЙ ИНФОРМАЦИИ </a:t>
            </a: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071546"/>
            <a:ext cx="87154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Персональные данные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dirty="0" smtClean="0"/>
              <a:t>– любая информация, относящаяся прямо или косвенно к определенному или определяемому физическому лицу (субъекту персональных данных).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Тайна следствия и судопроизводства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dirty="0" smtClean="0"/>
              <a:t>– защищаемая по закону конфиденциальная информация, ставшая известной в органах следствия и судопроизводства только на законных основаниях в ходе следствия и судопроизводства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864396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КОНФИДЕНЦИАЛЬНАЯ ИНФОРМАЦИЯ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857232"/>
            <a:ext cx="871543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Служебная тайна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600" dirty="0" smtClean="0"/>
              <a:t>– защищаемая по закону КИ, ставшая известной в государственных органах и органах местного самоуправления только на законных основаниях и в силу исполнения их представителями служебных обязанностей, а также служебная информация о деятельности государственных органов, доступ к которой ограничен федеральным законом или в силу служебной необходимости.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Профессиональная тайна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600" dirty="0" smtClean="0"/>
              <a:t>– сведения, связанные с профессиональной деятельностью, доступ к которым ограничен в соответствии с Конституцией РФ и федеральными законами</a:t>
            </a:r>
            <a:endParaRPr lang="ru-RU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64396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КОНФИДЕНЦИАЛЬНАЯ ИНФОРМАЦИЯ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857232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Коммерческая тайна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dirty="0" smtClean="0"/>
              <a:t>– режим конфиденциальности информации, позволяющий ее обладателю при существующих или возможных обстоятельствах увеличить доходы, избежать неоправданных расходов, сохранить положение на рынке товаров, работ, услуг или получить иную коммерческую выгоду.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Тайна изобретения, полезной модели или промышленного образца </a:t>
            </a:r>
            <a:r>
              <a:rPr lang="ru-RU" sz="2800" dirty="0" smtClean="0"/>
              <a:t>– сведения о сущности изобретения, полезной модели или промышленного образца до официальной публикации информации о них.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864396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КОНФИДЕНЦИАЛЬНАЯ ИНФОРМАЦИЯ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142984"/>
            <a:ext cx="871543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защиты информации устанавливается</a:t>
            </a:r>
          </a:p>
          <a:p>
            <a:pPr algn="just"/>
            <a:endParaRPr lang="ru-RU" sz="2600" dirty="0" smtClean="0"/>
          </a:p>
          <a:p>
            <a:pPr lvl="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600" dirty="0" smtClean="0"/>
              <a:t>  </a:t>
            </a:r>
            <a:r>
              <a:rPr lang="ru-RU" sz="2600" b="1" i="1" dirty="0" smtClean="0"/>
              <a:t>в отношении сведений, отнесенных к государственной тайне</a:t>
            </a:r>
            <a:r>
              <a:rPr lang="ru-RU" sz="2600" b="1" dirty="0" smtClean="0"/>
              <a:t> </a:t>
            </a:r>
            <a:r>
              <a:rPr lang="ru-RU" sz="2600" dirty="0" smtClean="0"/>
              <a:t>– уполномоченными органами на основании Закона РФ «О государственной тайне»;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600" dirty="0" smtClean="0"/>
              <a:t>   </a:t>
            </a:r>
            <a:r>
              <a:rPr lang="ru-RU" sz="2600" b="1" i="1" dirty="0" smtClean="0"/>
              <a:t>в отношении конфиденциальной информации</a:t>
            </a:r>
            <a:r>
              <a:rPr lang="ru-RU" sz="2600" b="1" dirty="0" smtClean="0"/>
              <a:t> </a:t>
            </a:r>
            <a:r>
              <a:rPr lang="ru-RU" sz="2600" dirty="0" smtClean="0"/>
              <a:t>– обладателем информационных ресурсов или уполномоченным им лицом на основании Федерального Закона и (или) по решению суда;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600" dirty="0" smtClean="0"/>
              <a:t>   </a:t>
            </a:r>
            <a:r>
              <a:rPr lang="ru-RU" sz="2600" b="1" i="1" dirty="0" smtClean="0"/>
              <a:t>в отношении персональных данных </a:t>
            </a:r>
            <a:r>
              <a:rPr lang="ru-RU" sz="2600" dirty="0" smtClean="0"/>
              <a:t>– Федеральным Законом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857232"/>
            <a:ext cx="871543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отнесения сведений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составляющих государственную тайну, к различным степеням секретности </a:t>
            </a:r>
            <a:r>
              <a:rPr lang="ru-RU" sz="2200" dirty="0" smtClean="0"/>
              <a:t>(Постановление Правительства РФ № 870 от 04.09.1995 г. (с изменениями и дополнениями 22.05.2008 г.))</a:t>
            </a:r>
          </a:p>
          <a:p>
            <a:pPr algn="just"/>
            <a:r>
              <a:rPr lang="ru-RU" sz="2400" dirty="0" smtClean="0"/>
              <a:t>К сведениям 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особой важности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smtClean="0"/>
              <a:t>следует относить сведения, распространение которых может нанести ущерб интересам РФ в одной или нескольких областях.</a:t>
            </a:r>
          </a:p>
          <a:p>
            <a:pPr algn="just"/>
            <a:r>
              <a:rPr lang="ru-RU" sz="2400" dirty="0" smtClean="0"/>
              <a:t>К 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совершенно секретным сведениям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smtClean="0"/>
              <a:t>следует относить сведения, распространение которых может нанести ущерб интересам министерства (ведомства) или отраслям экономики РФ в одной или нескольких областях.</a:t>
            </a:r>
          </a:p>
          <a:p>
            <a:pPr algn="just"/>
            <a:r>
              <a:rPr lang="ru-RU" sz="2400" dirty="0" smtClean="0"/>
              <a:t>К 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секретным сведениям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smtClean="0"/>
              <a:t>следует относить все иные из числа сведений, составляющих государственную тайну. Ущерб может быть нанесен интересам предприятия, учреждения или организации.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428736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/>
              <a:t>Это признаки, при наличии которых информация может быть отнесена к защищаемой</a:t>
            </a:r>
            <a:r>
              <a:rPr lang="ru-RU" sz="2800" dirty="0" smtClean="0"/>
              <a:t>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Общей основой для отнесения информации к защищаемой является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ценность информации</a:t>
            </a:r>
            <a:r>
              <a:rPr lang="ru-RU" sz="2800" b="1" dirty="0" smtClean="0"/>
              <a:t>.</a:t>
            </a:r>
          </a:p>
          <a:p>
            <a:pPr algn="just"/>
            <a:r>
              <a:rPr lang="ru-RU" sz="2800" b="1" dirty="0" smtClean="0"/>
              <a:t> </a:t>
            </a:r>
          </a:p>
          <a:p>
            <a:pPr algn="just"/>
            <a:r>
              <a:rPr lang="ru-RU" sz="2800" dirty="0" smtClean="0"/>
              <a:t>Поэтому критерии отнесения информации к защищаемой являются по существу критериями определения ее ценности.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643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Критерии отнесения открытой информации к защищаемой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214422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400" dirty="0" smtClean="0"/>
              <a:t>  Необходимость информации для правового обеспечения     деятельности предприятия;</a:t>
            </a:r>
          </a:p>
          <a:p>
            <a:pPr lvl="0" algn="l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400" dirty="0" smtClean="0"/>
              <a:t>  Необходимость информации для производственной деятельности;</a:t>
            </a:r>
          </a:p>
          <a:p>
            <a:pPr algn="l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400" dirty="0" smtClean="0"/>
              <a:t>  Необходимость информации для управленческой  деятельности;</a:t>
            </a:r>
          </a:p>
          <a:p>
            <a:pPr lvl="0" algn="l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400" dirty="0" smtClean="0"/>
              <a:t>  Необходимость информации для финансовой  деятельности;</a:t>
            </a:r>
          </a:p>
          <a:p>
            <a:pPr lvl="0" algn="l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400" dirty="0" smtClean="0"/>
              <a:t>  Необходимость информации для обеспечения функционирования социальной сферы;</a:t>
            </a:r>
          </a:p>
          <a:p>
            <a:pPr lvl="0" algn="l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400" dirty="0" smtClean="0"/>
              <a:t>  Необходимость информации как доказательного источника на случаи возникновения конфликтных ситуаций;</a:t>
            </a:r>
          </a:p>
          <a:p>
            <a:pPr algn="l"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400" dirty="0" smtClean="0"/>
              <a:t>  Важность информации как исторического источника, раскрывающего направления и особенности деятельности.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643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Критерии отнесения открытой информации к защищаемой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214422"/>
            <a:ext cx="8929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/>
              <a:t>  Названные выше критерии отнесения открытой информации к защищаемой вызывают потребность в защите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утраты </a:t>
            </a:r>
            <a:r>
              <a:rPr lang="ru-RU" sz="2400" dirty="0" smtClean="0"/>
              <a:t>и конфиденциальной информации.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Однако основной, определяющий критерий отнесения информации к конфиденциальной и защиты ее от утечки –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возможность получения преимуществ от использования      информации за счет неизвестности ее третьим лицам. 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Этот критерий имеет две составляющие:</a:t>
            </a:r>
          </a:p>
          <a:p>
            <a:pPr lvl="0" algn="l">
              <a:buFont typeface="Wingdings" pitchFamily="2" charset="2"/>
              <a:buChar char="q"/>
            </a:pPr>
            <a:r>
              <a:rPr lang="ru-RU" sz="2400" b="1" dirty="0" smtClean="0"/>
              <a:t>  Неизвестность информации третьим лицам.</a:t>
            </a:r>
            <a:endParaRPr lang="ru-RU" sz="2400" dirty="0" smtClean="0"/>
          </a:p>
          <a:p>
            <a:pPr algn="l">
              <a:buFont typeface="Wingdings" pitchFamily="2" charset="2"/>
              <a:buChar char="q"/>
            </a:pPr>
            <a:r>
              <a:rPr lang="ru-RU" sz="2400" b="1" dirty="0" smtClean="0"/>
              <a:t>  Получение</a:t>
            </a:r>
            <a:r>
              <a:rPr lang="ru-RU" sz="2400" dirty="0" smtClean="0"/>
              <a:t> </a:t>
            </a:r>
            <a:r>
              <a:rPr lang="ru-RU" sz="2400" b="1" dirty="0" smtClean="0"/>
              <a:t>преимуществ от использования      информации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/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64396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Критерии отнесения конфиденциальной информации к защищаемой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214422"/>
            <a:ext cx="8929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/>
              <a:t>  </a:t>
            </a:r>
            <a:r>
              <a:rPr lang="ru-RU" sz="2800" b="1" dirty="0" smtClean="0"/>
              <a:t>Наличие критериев  не означает, что информация во всех случаях без исключения   должна быть отнесена к защищаемой. </a:t>
            </a:r>
            <a:endParaRPr lang="ru-RU" sz="2800" dirty="0" smtClean="0"/>
          </a:p>
          <a:p>
            <a:pPr algn="l"/>
            <a:endParaRPr lang="ru-RU" sz="1400" dirty="0" smtClean="0"/>
          </a:p>
          <a:p>
            <a:pPr algn="l"/>
            <a:r>
              <a:rPr lang="ru-RU" sz="2800" dirty="0" smtClean="0"/>
              <a:t>Критерии – лишь объективные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показатели возможности </a:t>
            </a:r>
            <a:r>
              <a:rPr lang="ru-RU" sz="2800" dirty="0" smtClean="0"/>
              <a:t>отнесения информации к защищаемой.  </a:t>
            </a:r>
          </a:p>
          <a:p>
            <a:pPr algn="l"/>
            <a:endParaRPr lang="ru-RU" sz="1400" dirty="0" smtClean="0"/>
          </a:p>
          <a:p>
            <a:pPr algn="l"/>
            <a:r>
              <a:rPr lang="ru-RU" sz="2800" dirty="0" smtClean="0"/>
              <a:t>Для реализации этой возможности в действительности необходимы определенные </a:t>
            </a: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</a:t>
            </a:r>
            <a:r>
              <a:rPr lang="ru-RU" sz="2800" dirty="0" smtClean="0"/>
              <a:t>. </a:t>
            </a:r>
            <a:r>
              <a:rPr lang="ru-RU" sz="2800" b="1" dirty="0" smtClean="0"/>
              <a:t> 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 отнесения информации к защищаемой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714488"/>
            <a:ext cx="87868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/>
              <a:t>1. </a:t>
            </a:r>
            <a:r>
              <a:rPr lang="ru-RU" sz="2800" b="1" dirty="0" smtClean="0"/>
              <a:t>Если</a:t>
            </a:r>
            <a:r>
              <a:rPr lang="ru-RU" sz="2800" dirty="0" smtClean="0"/>
              <a:t> информация не является общедоступной на законном основании, т.е. не содержит сведений, которые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запрещено</a:t>
            </a:r>
            <a:r>
              <a:rPr lang="ru-RU" sz="2800" dirty="0" smtClean="0"/>
              <a:t> относить к конфиденциальным. </a:t>
            </a:r>
          </a:p>
          <a:p>
            <a:pPr algn="l"/>
            <a:r>
              <a:rPr lang="ru-RU" sz="2800" dirty="0" smtClean="0"/>
              <a:t>2. </a:t>
            </a:r>
            <a:r>
              <a:rPr lang="ru-RU" sz="2800" b="1" dirty="0" smtClean="0"/>
              <a:t>Если </a:t>
            </a:r>
            <a:r>
              <a:rPr lang="ru-RU" sz="2800" dirty="0" smtClean="0"/>
              <a:t>имеются технические возможности для защиты носителей информации. </a:t>
            </a:r>
          </a:p>
          <a:p>
            <a:pPr algn="l"/>
            <a:r>
              <a:rPr lang="ru-RU" sz="2800" dirty="0" smtClean="0"/>
              <a:t>3. </a:t>
            </a:r>
            <a:r>
              <a:rPr lang="ru-RU" sz="2800" b="1" dirty="0" smtClean="0"/>
              <a:t>Если</a:t>
            </a:r>
            <a:r>
              <a:rPr lang="ru-RU" sz="2800" dirty="0" smtClean="0"/>
              <a:t> затраты на защиту информации не превысят  количественных и качественных показателей преимуществ, получаемых при ее защите.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 необходимые для возможности отнесения конфиденциальной информации к защищаемой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857232"/>
            <a:ext cx="778674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ресурсы государства </a:t>
            </a:r>
          </a:p>
          <a:p>
            <a:r>
              <a:rPr lang="ru-RU" sz="2400" i="1" dirty="0" smtClean="0"/>
              <a:t>в самом первом приближении</a:t>
            </a:r>
            <a:r>
              <a:rPr lang="ru-RU" sz="2400" dirty="0" smtClean="0"/>
              <a:t> могут быть разделены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2143116"/>
            <a:ext cx="250033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Информацию открытую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286124"/>
            <a:ext cx="278605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распространение и использование которой не имеется никаких ограничений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143116"/>
            <a:ext cx="321471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Информацию запатентованную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00826" y="2143116"/>
            <a:ext cx="250033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Защищаемую информацию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3286124"/>
            <a:ext cx="3071834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охраняется государственным законодательством или международными соглашениями </a:t>
            </a:r>
          </a:p>
          <a:p>
            <a:r>
              <a:rPr lang="ru-RU" sz="2400" dirty="0" smtClean="0"/>
              <a:t>как объект интеллектуальной собственности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3286124"/>
            <a:ext cx="2928926" cy="3139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200" dirty="0" smtClean="0"/>
              <a:t>защищается собственником, помощью отработанных механизмов защиты государственной, коммерческой или другой охраняемой тайны </a:t>
            </a:r>
            <a:endParaRPr lang="ru-RU" sz="2200" dirty="0"/>
          </a:p>
        </p:txBody>
      </p:sp>
      <p:cxnSp>
        <p:nvCxnSpPr>
          <p:cNvPr id="14" name="Прямая со стрелкой 13"/>
          <p:cNvCxnSpPr>
            <a:stCxn id="6" idx="2"/>
            <a:endCxn id="7" idx="0"/>
          </p:cNvCxnSpPr>
          <p:nvPr/>
        </p:nvCxnSpPr>
        <p:spPr bwMode="auto">
          <a:xfrm rot="5400000">
            <a:off x="2701483" y="379755"/>
            <a:ext cx="454887" cy="307183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9" idx="0"/>
          </p:cNvCxnSpPr>
          <p:nvPr/>
        </p:nvCxnSpPr>
        <p:spPr bwMode="auto">
          <a:xfrm rot="16200000" flipH="1">
            <a:off x="4273119" y="1879953"/>
            <a:ext cx="454887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10" idx="0"/>
          </p:cNvCxnSpPr>
          <p:nvPr/>
        </p:nvCxnSpPr>
        <p:spPr bwMode="auto">
          <a:xfrm rot="16200000" flipH="1">
            <a:off x="5880474" y="272598"/>
            <a:ext cx="454887" cy="32861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  <a:endCxn id="8" idx="0"/>
          </p:cNvCxnSpPr>
          <p:nvPr/>
        </p:nvCxnSpPr>
        <p:spPr bwMode="auto">
          <a:xfrm rot="16200000" flipH="1">
            <a:off x="1237012" y="3130110"/>
            <a:ext cx="312011" cy="1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 bwMode="auto">
          <a:xfrm rot="5400000">
            <a:off x="7786710" y="3143248"/>
            <a:ext cx="28575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 bwMode="auto">
          <a:xfrm rot="5400000">
            <a:off x="4143372" y="3143248"/>
            <a:ext cx="28575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714488"/>
            <a:ext cx="8786874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/>
              <a:t>Основой для разработки перечней сведений, составляющей различные виды тайн, являются</a:t>
            </a:r>
            <a:r>
              <a:rPr lang="ru-RU" sz="2800" dirty="0" smtClean="0"/>
              <a:t>:</a:t>
            </a:r>
          </a:p>
          <a:p>
            <a:pPr lvl="0" algn="l">
              <a:lnSpc>
                <a:spcPts val="4000"/>
              </a:lnSpc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800" dirty="0" smtClean="0"/>
              <a:t> критерии отнесения информации к защищаемой;</a:t>
            </a:r>
          </a:p>
          <a:p>
            <a:pPr lvl="0" algn="l">
              <a:lnSpc>
                <a:spcPts val="4000"/>
              </a:lnSpc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800" dirty="0" smtClean="0"/>
              <a:t> условия отнесения информации к защищаемой;</a:t>
            </a:r>
          </a:p>
          <a:p>
            <a:pPr lvl="0" algn="l">
              <a:lnSpc>
                <a:spcPts val="4000"/>
              </a:lnSpc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800" dirty="0" smtClean="0"/>
              <a:t> понятие соответствующего вида тайны (их характеристики и показатели); </a:t>
            </a:r>
          </a:p>
          <a:p>
            <a:pPr algn="l">
              <a:lnSpc>
                <a:spcPts val="4000"/>
              </a:lnSpc>
              <a:buClr>
                <a:schemeClr val="bg2">
                  <a:lumMod val="90000"/>
                  <a:lumOff val="10000"/>
                </a:schemeClr>
              </a:buClr>
              <a:buFont typeface="Wingdings" pitchFamily="2" charset="2"/>
              <a:buChar char=""/>
            </a:pPr>
            <a:r>
              <a:rPr lang="ru-RU" sz="2800" dirty="0" smtClean="0"/>
              <a:t> специфика предприятия.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 необходимые для возможности отнесения конфиденциальной информации к защищаемой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071546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Гриф </a:t>
            </a:r>
            <a:r>
              <a:rPr lang="ru-RU" sz="2400" dirty="0" smtClean="0"/>
              <a:t>- надпись на документе или издании, определяющая особый порядок его использования.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Гриф ограничения доступа к документу </a:t>
            </a:r>
            <a:r>
              <a:rPr lang="ru-RU" sz="2400" dirty="0" smtClean="0"/>
              <a:t>- реквизит официального документа, свидетельствующий об особом характере информации, ограничивающий круг пользователей документа.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Гриф секретности </a:t>
            </a:r>
            <a:r>
              <a:rPr lang="ru-RU" sz="2400" dirty="0" smtClean="0"/>
              <a:t>- реквизиты, свидетельствующие о степени секретности сведений, содержащихся в их носителе, проставляемые на самом носителе и/или в сопроводительной документации на него.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Гриф согласования </a:t>
            </a:r>
            <a:r>
              <a:rPr lang="ru-RU" sz="2400" dirty="0" smtClean="0"/>
              <a:t>- реквизит официального документа, выражающий согласие учреждения или его органа, не являющегося автором документа, с его содержанием.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16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грифов  делопроизводства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576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600" dirty="0" smtClean="0">
                <a:cs typeface="Times New Roman" pitchFamily="18" charset="0"/>
              </a:rPr>
              <a:t>     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Защищаемая информация</a:t>
            </a:r>
            <a:endParaRPr lang="ru-RU" sz="2600" b="1" u="sng" dirty="0">
              <a:cs typeface="Times New Roman" pitchFamily="18" charset="0"/>
            </a:endParaRPr>
          </a:p>
          <a:p>
            <a:pPr algn="just"/>
            <a:endParaRPr lang="ru-RU" sz="2600" dirty="0"/>
          </a:p>
          <a:p>
            <a:pPr algn="l"/>
            <a:r>
              <a:rPr lang="ru-RU" sz="2600" dirty="0">
                <a:cs typeface="Times New Roman" pitchFamily="18" charset="0"/>
              </a:rPr>
              <a:t>      </a:t>
            </a:r>
            <a:r>
              <a:rPr lang="ru-RU" sz="2600" i="1" dirty="0" smtClean="0"/>
              <a:t>Для облегчения системы контроля все документы следует разделить на группы:</a:t>
            </a:r>
          </a:p>
          <a:p>
            <a:pPr algn="l"/>
            <a:endParaRPr lang="ru-RU" sz="800" i="1" dirty="0" smtClean="0"/>
          </a:p>
          <a:p>
            <a:pPr algn="l">
              <a:lnSpc>
                <a:spcPts val="3700"/>
              </a:lnSpc>
            </a:pPr>
            <a:r>
              <a:rPr lang="ru-RU" sz="2600" dirty="0" smtClean="0"/>
              <a:t>1. Документы общего пользования.</a:t>
            </a:r>
          </a:p>
          <a:p>
            <a:pPr algn="l">
              <a:lnSpc>
                <a:spcPts val="3700"/>
              </a:lnSpc>
            </a:pPr>
            <a:r>
              <a:rPr lang="ru-RU" sz="2600" dirty="0" smtClean="0"/>
              <a:t>2. Документы для служебного пользования.</a:t>
            </a:r>
          </a:p>
          <a:p>
            <a:pPr algn="l">
              <a:lnSpc>
                <a:spcPts val="3700"/>
              </a:lnSpc>
            </a:pPr>
            <a:r>
              <a:rPr lang="ru-RU" sz="2600" dirty="0" smtClean="0"/>
              <a:t>3. Документы секретного характера.</a:t>
            </a:r>
          </a:p>
          <a:p>
            <a:pPr algn="l"/>
            <a:endParaRPr lang="ru-RU" sz="800" dirty="0" smtClean="0"/>
          </a:p>
          <a:p>
            <a:pPr algn="l"/>
            <a:r>
              <a:rPr lang="ru-RU" sz="2600" dirty="0" smtClean="0"/>
              <a:t>Каждой категории необходимо присвоить свой гриф. </a:t>
            </a:r>
          </a:p>
          <a:p>
            <a:pPr algn="l"/>
            <a:r>
              <a:rPr lang="ru-RU" sz="2600" dirty="0" smtClean="0"/>
              <a:t>Это можно сделать при помощи штампов, специальных отметок, а можно использовать цветовую гамму (общего пользования - белый цвет, служебного - желтые, секретные - красного).</a:t>
            </a:r>
            <a:endParaRPr lang="ru-RU" sz="2600" dirty="0"/>
          </a:p>
          <a:p>
            <a:pPr algn="just" eaLnBrk="0" hangingPunct="0"/>
            <a:r>
              <a:rPr lang="ru-RU" sz="2600" dirty="0">
                <a:cs typeface="Times New Roman" pitchFamily="18" charset="0"/>
              </a:rPr>
              <a:t>      </a:t>
            </a:r>
            <a:endParaRPr lang="ru-RU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500042"/>
            <a:ext cx="878687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400" dirty="0">
                <a:cs typeface="Times New Roman" pitchFamily="18" charset="0"/>
              </a:rPr>
              <a:t>     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Требования к осуществлению работ с каждой категорией документов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/>
          </a:p>
          <a:p>
            <a:pPr algn="l"/>
            <a:r>
              <a:rPr lang="ru-RU" sz="2400" dirty="0" smtClean="0">
                <a:cs typeface="Times New Roman" pitchFamily="18" charset="0"/>
              </a:rPr>
              <a:t>     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Документы общего пользования. </a:t>
            </a:r>
            <a:r>
              <a:rPr lang="ru-RU" sz="2400" dirty="0" smtClean="0"/>
              <a:t>Предварительный контроль содержания, в дальнейшем свободный оборот (копирование, пересылка и т.п.), уничтожается обычным порядком.</a:t>
            </a:r>
          </a:p>
          <a:p>
            <a:pPr algn="l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Документы служебного пользования</a:t>
            </a:r>
            <a:r>
              <a:rPr lang="ru-RU" sz="2400" i="1" dirty="0" smtClean="0"/>
              <a:t>. </a:t>
            </a:r>
            <a:r>
              <a:rPr lang="ru-RU" sz="2400" dirty="0" smtClean="0"/>
              <a:t>Предварительный контроль содержания с присвоением грифа «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служебного пользования</a:t>
            </a:r>
            <a:r>
              <a:rPr lang="ru-RU" sz="2400" dirty="0" smtClean="0"/>
              <a:t>». </a:t>
            </a:r>
          </a:p>
          <a:p>
            <a:pPr algn="l"/>
            <a:r>
              <a:rPr lang="ru-RU" sz="2400" dirty="0" smtClean="0"/>
              <a:t>Ограничение доступа (только для ограниченного круга работников). Учет и хранение в соответствующем реестре. Копирование ограничено, указывается цель копирования и для кого делается копия. Уничтожение производится с составлением акта.</a:t>
            </a:r>
          </a:p>
          <a:p>
            <a:pPr algn="just" eaLnBrk="0" hangingPunct="0"/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357158" y="500042"/>
            <a:ext cx="842968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400" dirty="0">
                <a:cs typeface="Times New Roman" pitchFamily="18" charset="0"/>
              </a:rPr>
              <a:t>     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Требования к осуществлению работ с каждой категорией документов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/>
          </a:p>
          <a:p>
            <a:pPr algn="l"/>
            <a:r>
              <a:rPr lang="ru-RU" sz="2400" dirty="0" smtClean="0">
                <a:cs typeface="Times New Roman" pitchFamily="18" charset="0"/>
              </a:rPr>
              <a:t>     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Документы секретного характера.</a:t>
            </a:r>
            <a:r>
              <a:rPr lang="ru-RU" sz="2400" b="1" i="1" dirty="0" smtClean="0"/>
              <a:t> </a:t>
            </a:r>
            <a:r>
              <a:rPr lang="ru-RU" sz="2400" b="1" dirty="0" smtClean="0"/>
              <a:t>Присвоение грифа «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Коммерческая тайна</a:t>
            </a:r>
            <a:r>
              <a:rPr lang="ru-RU" sz="2400" b="1" dirty="0" smtClean="0"/>
              <a:t>». </a:t>
            </a:r>
          </a:p>
          <a:p>
            <a:pPr algn="l">
              <a:buFont typeface="Arial" pitchFamily="34" charset="0"/>
              <a:buChar char="−"/>
            </a:pPr>
            <a:r>
              <a:rPr lang="ru-RU" sz="2400" b="1" dirty="0" smtClean="0"/>
              <a:t>  Ограничение доступа (только для ограниченного круга работников, имеющих соответствующий допуск). </a:t>
            </a:r>
          </a:p>
          <a:p>
            <a:pPr algn="l">
              <a:buFont typeface="Arial" pitchFamily="34" charset="0"/>
              <a:buChar char="−"/>
            </a:pPr>
            <a:r>
              <a:rPr lang="ru-RU" sz="2400" b="1" dirty="0" smtClean="0"/>
              <a:t>  Список лиц знакомых с информацией обязателен. </a:t>
            </a:r>
          </a:p>
          <a:p>
            <a:pPr algn="l">
              <a:buFont typeface="Arial" pitchFamily="34" charset="0"/>
              <a:buChar char="−"/>
            </a:pPr>
            <a:r>
              <a:rPr lang="ru-RU" sz="2400" b="1" dirty="0" smtClean="0"/>
              <a:t>  При ознакомлении оформляется обязательство о неразглашении документа. </a:t>
            </a:r>
          </a:p>
          <a:p>
            <a:pPr algn="l">
              <a:buFont typeface="Arial" pitchFamily="34" charset="0"/>
              <a:buChar char="−"/>
            </a:pPr>
            <a:r>
              <a:rPr lang="ru-RU" sz="2400" b="1" dirty="0" smtClean="0"/>
              <a:t>  Копирование и уничтожение производится под жестким контролем ответственных работников с оформлением соответствующей документации.</a:t>
            </a:r>
          </a:p>
          <a:p>
            <a:pPr algn="just" eaLnBrk="0" hangingPunct="0"/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1643050"/>
            <a:ext cx="8644030" cy="1857388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Тайна (в области защиты информации)</a:t>
            </a:r>
            <a:r>
              <a:rPr lang="ru-RU" sz="2800" b="1" dirty="0" smtClean="0"/>
              <a:t> </a:t>
            </a:r>
            <a:r>
              <a:rPr lang="ru-RU" sz="2800" dirty="0" smtClean="0"/>
              <a:t>— это субъективная категория, когда сведения о каких-то событиях, явлениях, предметах скрываются по тем или иным соображениям собственником (владельцем) информации от посторонних лиц.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714752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Защищаемой информацией </a:t>
            </a:r>
            <a:r>
              <a:rPr lang="ru-RU" sz="2800" dirty="0" smtClean="0"/>
              <a:t>называется информация, подлежащая защите в соответствии с требованиями правовых документов или требованиями, устанавливаемыми обладателем информации.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500174"/>
            <a:ext cx="9001156" cy="4367226"/>
          </a:xfrm>
        </p:spPr>
        <p:txBody>
          <a:bodyPr/>
          <a:lstStyle/>
          <a:p>
            <a:pPr lvl="0" algn="just"/>
            <a:r>
              <a:rPr lang="ru-RU" sz="2400" i="1" dirty="0" smtClean="0"/>
              <a:t>засекречивать информацию, может только ее собственник </a:t>
            </a:r>
            <a:r>
              <a:rPr lang="ru-RU" sz="2400" dirty="0" smtClean="0"/>
              <a:t>(владелец) или уполномоченные им на то лица; </a:t>
            </a:r>
          </a:p>
          <a:p>
            <a:pPr lvl="0" algn="just"/>
            <a:r>
              <a:rPr lang="ru-RU" sz="2400" i="1" dirty="0" smtClean="0"/>
              <a:t>чем важнее для собственника информация, тем тщательнее он ее защищает</a:t>
            </a:r>
            <a:r>
              <a:rPr lang="ru-RU" sz="2400" dirty="0" smtClean="0"/>
              <a:t>; собственник определяет ей различную степень секретности; </a:t>
            </a:r>
          </a:p>
          <a:p>
            <a:pPr lvl="0" algn="just"/>
            <a:r>
              <a:rPr lang="ru-RU" sz="2400" i="1" dirty="0" smtClean="0"/>
              <a:t>защищаемая информация должна приносить определенную пользу </a:t>
            </a:r>
            <a:r>
              <a:rPr lang="ru-RU" sz="2400" dirty="0" smtClean="0"/>
              <a:t>ее собственнику и оправдывать затрачиваемые на ее защиту силы и средства; </a:t>
            </a:r>
          </a:p>
          <a:p>
            <a:pPr algn="just"/>
            <a:r>
              <a:rPr lang="ru-RU" sz="2400" i="1" dirty="0" smtClean="0"/>
              <a:t>секретная информация обладает определенным генетическим свойством</a:t>
            </a:r>
            <a:r>
              <a:rPr lang="ru-RU" sz="2400" dirty="0" smtClean="0"/>
              <a:t>: если эта информация является основанием для создания новой информации (документов, изделий и т. п.), то созданная на этой основе информация является, как правило, секретной.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857232"/>
            <a:ext cx="8643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Признаки защищаемой информации:</a:t>
            </a:r>
            <a:endParaRPr lang="ru-RU" sz="2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857232"/>
            <a:ext cx="828680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sz="2400" b="1" dirty="0" smtClean="0"/>
              <a:t>Владельцы</a:t>
            </a:r>
            <a:r>
              <a:rPr lang="ru-RU" sz="2400" dirty="0" smtClean="0"/>
              <a:t> (собственники) </a:t>
            </a:r>
            <a:r>
              <a:rPr lang="ru-RU" sz="2400" b="1" dirty="0" smtClean="0"/>
              <a:t>защищаемой информации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643050"/>
            <a:ext cx="2500330" cy="9286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ru-RU" sz="2400" dirty="0" smtClean="0"/>
              <a:t>Государство и его структуры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14612" y="1571612"/>
            <a:ext cx="621507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000" dirty="0" smtClean="0"/>
              <a:t>сведения, являющиеся </a:t>
            </a:r>
            <a:r>
              <a:rPr lang="ru-RU" sz="2000" dirty="0" err="1" smtClean="0"/>
              <a:t>гос</a:t>
            </a:r>
            <a:r>
              <a:rPr lang="ru-RU" sz="2000" dirty="0" smtClean="0"/>
              <a:t>. тайной, служебной тайной, иные виды ЗИ, принадлежащей государству или ведомству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2714620"/>
            <a:ext cx="2500330" cy="11541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300" dirty="0" smtClean="0"/>
              <a:t>Предприятия,  товарищества,  АО</a:t>
            </a:r>
            <a:endParaRPr lang="ru-RU" sz="23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143380"/>
            <a:ext cx="250033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Общественные организации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12" y="2714620"/>
            <a:ext cx="6215074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ru-RU" sz="2200" dirty="0" smtClean="0"/>
              <a:t>информация является их собственностью</a:t>
            </a:r>
            <a:br>
              <a:rPr lang="ru-RU" sz="2200" dirty="0" smtClean="0"/>
            </a:br>
            <a:r>
              <a:rPr lang="ru-RU" sz="2200" dirty="0" smtClean="0"/>
              <a:t>и составляет коммерческую тайну</a:t>
            </a:r>
            <a:endParaRPr lang="ru-RU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4071942"/>
            <a:ext cx="6215074" cy="9286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/>
            <a:r>
              <a:rPr lang="ru-RU" sz="2200" dirty="0" smtClean="0"/>
              <a:t>партийная тайна, не исключена также государственная и коммерческая тайна</a:t>
            </a:r>
            <a:endParaRPr lang="ru-RU" sz="2200" dirty="0"/>
          </a:p>
        </p:txBody>
      </p:sp>
      <p:sp>
        <p:nvSpPr>
          <p:cNvPr id="45" name="TextBox 44"/>
          <p:cNvSpPr txBox="1"/>
          <p:nvPr/>
        </p:nvSpPr>
        <p:spPr>
          <a:xfrm>
            <a:off x="214282" y="5214950"/>
            <a:ext cx="2500330" cy="9286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ru-RU" sz="2400" dirty="0" smtClean="0"/>
              <a:t>Граждане государства </a:t>
            </a:r>
            <a:endParaRPr lang="ru-RU" sz="24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 bwMode="auto">
          <a:xfrm rot="5400000">
            <a:off x="-2214578" y="3357562"/>
            <a:ext cx="442915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6" idx="1"/>
          </p:cNvCxnSpPr>
          <p:nvPr/>
        </p:nvCxnSpPr>
        <p:spPr bwMode="auto">
          <a:xfrm flipV="1">
            <a:off x="0" y="1142984"/>
            <a:ext cx="285720" cy="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 bwMode="auto">
          <a:xfrm rot="10800000">
            <a:off x="0" y="1928802"/>
            <a:ext cx="21428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>
            <a:off x="0" y="3143248"/>
            <a:ext cx="21428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 bwMode="auto">
          <a:xfrm rot="10800000">
            <a:off x="0" y="4429132"/>
            <a:ext cx="21428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 bwMode="auto">
          <a:xfrm rot="10800000">
            <a:off x="0" y="5572140"/>
            <a:ext cx="21428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714612" y="5143512"/>
            <a:ext cx="6215074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200" dirty="0" smtClean="0"/>
              <a:t>тайна переписки, телефонных и телеграфных разговоров, врачебная тайна, персональные данные и </a:t>
            </a:r>
            <a:r>
              <a:rPr lang="ru-RU" sz="2200" dirty="0" err="1" smtClean="0"/>
              <a:t>др</a:t>
            </a:r>
            <a:endParaRPr lang="ru-RU" sz="2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5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3214686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Информацией с ограниченным доступом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2800" i="1" dirty="0" smtClean="0">
                <a:latin typeface="+mn-lt"/>
              </a:rPr>
              <a:t>называется информация, доступ к которой ограничен в соответствии с Федеральным Законом с целью защиты прав и законных интересов субъектов права на тайну.</a:t>
            </a:r>
            <a:endParaRPr lang="ru-RU" sz="2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071546"/>
            <a:ext cx="492922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ЗАЩИЩАЕМАЯ ИНФОРМАЦИЯ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928802"/>
            <a:ext cx="407196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Информация с ограниченным доступом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1928802"/>
            <a:ext cx="442915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Открытая информация, представляющая ценность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rot="10800000" flipV="1">
            <a:off x="2857488" y="1571612"/>
            <a:ext cx="714380" cy="35719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 bwMode="auto">
          <a:xfrm>
            <a:off x="5000628" y="1571612"/>
            <a:ext cx="714380" cy="35719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714356"/>
            <a:ext cx="8929718" cy="1000132"/>
          </a:xfrm>
        </p:spPr>
        <p:txBody>
          <a:bodyPr/>
          <a:lstStyle/>
          <a:p>
            <a:pPr eaLnBrk="1" hangingPunct="1"/>
            <a:r>
              <a:rPr lang="ru-RU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Признаки информации с ограниченным доступом</a:t>
            </a: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718131"/>
            <a:ext cx="87154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ru-RU" sz="2800" dirty="0" smtClean="0"/>
              <a:t>Информация имеет действительную или потенциальную ценность для ее обладателя в силу неизвестности ее третьим лицам. Такими лицами могут быть государство, юридические или и физические лица.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ru-RU" sz="2800" dirty="0" smtClean="0"/>
              <a:t>К информации нет свободного доступа на законном основании. Возможность сохранения ее неизвестной для третьих лиц установлена законом.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ru-RU" sz="2800" dirty="0" smtClean="0"/>
              <a:t>Обладатель информации принимает меры по ее защите.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857232"/>
            <a:ext cx="7786742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ru-RU" sz="2400" b="1" dirty="0" smtClean="0"/>
              <a:t>Информация с ограниченным доступом 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785926"/>
            <a:ext cx="4286280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ru-RU" sz="2400" b="1" i="1" dirty="0" smtClean="0"/>
              <a:t>Государственная тайна 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714620"/>
            <a:ext cx="4500594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защищаемые государством сведения в области его военной </a:t>
            </a:r>
            <a:r>
              <a:rPr lang="ru-RU" sz="2400" dirty="0" err="1" smtClean="0"/>
              <a:t>внешнеполитичес</a:t>
            </a:r>
            <a:r>
              <a:rPr lang="en-US" sz="2400" dirty="0" smtClean="0"/>
              <a:t>-</a:t>
            </a:r>
            <a:r>
              <a:rPr lang="ru-RU" sz="2400" dirty="0" smtClean="0"/>
              <a:t>кой, экономической, разве</a:t>
            </a:r>
            <a:r>
              <a:rPr lang="en-US" sz="2400" dirty="0" smtClean="0"/>
              <a:t>-</a:t>
            </a:r>
            <a:r>
              <a:rPr lang="ru-RU" sz="2400" dirty="0" err="1" smtClean="0"/>
              <a:t>довательной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контрразведо-вательной</a:t>
            </a:r>
            <a:r>
              <a:rPr lang="ru-RU" sz="2400" dirty="0" smtClean="0"/>
              <a:t> и оперативно-розыскной деятельности, распространение которых может нанести ущерб безопасности РФ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14910" y="1785926"/>
            <a:ext cx="3929090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ru-RU" sz="2400" b="1" i="1" dirty="0" smtClean="0"/>
              <a:t>Конфиденциальная информация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2714620"/>
            <a:ext cx="4000496" cy="37862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just"/>
            <a:r>
              <a:rPr lang="ru-RU" sz="2400" dirty="0" smtClean="0"/>
              <a:t>это сведения, независимо от формы их предоставления, которые не могут быть переданы лицом, получившим доступ к данным сведениям, третьим лицам без согласия их правообладателя</a:t>
            </a:r>
            <a:endParaRPr lang="ru-RU" sz="2400" dirty="0"/>
          </a:p>
        </p:txBody>
      </p:sp>
      <p:cxnSp>
        <p:nvCxnSpPr>
          <p:cNvPr id="14" name="Прямая со стрелкой 13"/>
          <p:cNvCxnSpPr>
            <a:stCxn id="6" idx="2"/>
            <a:endCxn id="7" idx="0"/>
          </p:cNvCxnSpPr>
          <p:nvPr/>
        </p:nvCxnSpPr>
        <p:spPr bwMode="auto">
          <a:xfrm rot="5400000">
            <a:off x="3375414" y="625059"/>
            <a:ext cx="285752" cy="203598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10" idx="0"/>
          </p:cNvCxnSpPr>
          <p:nvPr/>
        </p:nvCxnSpPr>
        <p:spPr bwMode="auto">
          <a:xfrm rot="16200000" flipH="1">
            <a:off x="5714992" y="321463"/>
            <a:ext cx="285752" cy="26431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85728"/>
            <a:ext cx="864396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097" name="Group 1"/>
          <p:cNvGrpSpPr>
            <a:grpSpLocks noChangeAspect="1"/>
          </p:cNvGrpSpPr>
          <p:nvPr/>
        </p:nvGrpSpPr>
        <p:grpSpPr bwMode="auto">
          <a:xfrm>
            <a:off x="142844" y="1500150"/>
            <a:ext cx="8858312" cy="5357850"/>
            <a:chOff x="2816" y="971"/>
            <a:chExt cx="7201" cy="7346"/>
          </a:xfrm>
        </p:grpSpPr>
        <p:sp>
          <p:nvSpPr>
            <p:cNvPr id="410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816" y="971"/>
              <a:ext cx="7201" cy="734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2996" y="1106"/>
              <a:ext cx="6918" cy="649"/>
            </a:xfrm>
            <a:prstGeom prst="downArrowCallout">
              <a:avLst>
                <a:gd name="adj1" fmla="val 114961"/>
                <a:gd name="adj2" fmla="val 157801"/>
                <a:gd name="adj3" fmla="val 16157"/>
                <a:gd name="adj4" fmla="val 60278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3734" tIns="31867" rIns="63734" bIns="318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171700" algn="l"/>
                </a:tabLst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  <a:ea typeface="Times New Roman" pitchFamily="18" charset="0"/>
                  <a:cs typeface="Arial" pitchFamily="34" charset="0"/>
                </a:rPr>
                <a:t>Конфиденциальные сведения в Российской   Федерации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874" y="1950"/>
              <a:ext cx="3086" cy="58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sy="50000" kx="-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3734" tIns="31867" rIns="63734" bIns="318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1. Персональные данные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5313" y="2832"/>
              <a:ext cx="4704" cy="88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sy="50000" kx="-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3734" tIns="31867" rIns="63734" bIns="318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Сведения, составляющие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тайну следствия и судопроизводства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313" y="3909"/>
              <a:ext cx="4704" cy="97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sy="50000" kx="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3734" tIns="31867" rIns="63734" bIns="318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4. Сведения, связанные с профессиональной деятельностью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2874" y="4987"/>
              <a:ext cx="3310" cy="97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sy="50000" kx="-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3734" tIns="31867" rIns="63734" bIns="318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5. Сведения, связанные с коммерческой деятельностью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4849" y="6064"/>
              <a:ext cx="5110" cy="17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sy="50000" kx="-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3734" tIns="31867" rIns="63734" bIns="318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6. Сведения о сущности изобретения,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полезной модели или промышленного образца до официальной публикации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информации о них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2874" y="3420"/>
              <a:ext cx="2149" cy="5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sy="50000" kx="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3734" tIns="31867" rIns="63734" bIns="318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3. Служебная тайна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2844" y="714356"/>
            <a:ext cx="9001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Указ Президента РФ от 6.03.1997 года № 188 «Об утверждении перечня сведений конфиденциального характера»</a:t>
            </a:r>
            <a:endParaRPr lang="ru-RU" sz="22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9">
      <a:dk1>
        <a:srgbClr val="000000"/>
      </a:dk1>
      <a:lt1>
        <a:srgbClr val="FFFFFF"/>
      </a:lt1>
      <a:dk2>
        <a:srgbClr val="000000"/>
      </a:dk2>
      <a:lt2>
        <a:srgbClr val="440044"/>
      </a:lt2>
      <a:accent1>
        <a:srgbClr val="FFCCCC"/>
      </a:accent1>
      <a:accent2>
        <a:srgbClr val="790571"/>
      </a:accent2>
      <a:accent3>
        <a:srgbClr val="FFFFFF"/>
      </a:accent3>
      <a:accent4>
        <a:srgbClr val="000000"/>
      </a:accent4>
      <a:accent5>
        <a:srgbClr val="FFE2E2"/>
      </a:accent5>
      <a:accent6>
        <a:srgbClr val="6D0466"/>
      </a:accent6>
      <a:hlink>
        <a:srgbClr val="993366"/>
      </a:hlink>
      <a:folHlink>
        <a:srgbClr val="9F839F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625</TotalTime>
  <Words>1519</Words>
  <Application>Microsoft Office PowerPoint</Application>
  <PresentationFormat>Экран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Пиксел</vt:lpstr>
      <vt:lpstr>ЗАЩИЩАЕМАЯ ИНФОРМАЦИЯ КЛАССИФИКАЦИЯ КОНФИДЕНЦИАЛЬНОЙ ИНФОРМАЦИИ </vt:lpstr>
      <vt:lpstr>Слайд 2</vt:lpstr>
      <vt:lpstr>Тайна (в области защиты информации) — это субъективная категория, когда сведения о каких-то событиях, явлениях, предметах скрываются по тем или иным соображениям собственником (владельцем) информации от посторонних лиц. </vt:lpstr>
      <vt:lpstr>Слайд 4</vt:lpstr>
      <vt:lpstr>Слайд 5</vt:lpstr>
      <vt:lpstr>Слайд 6</vt:lpstr>
      <vt:lpstr>Признаки информации с ограниченным доступом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Катя</dc:creator>
  <cp:lastModifiedBy>spek</cp:lastModifiedBy>
  <cp:revision>75</cp:revision>
  <dcterms:created xsi:type="dcterms:W3CDTF">2008-03-20T16:23:32Z</dcterms:created>
  <dcterms:modified xsi:type="dcterms:W3CDTF">2014-03-12T08:05:03Z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00080070030000000000010243100207f6000400038000</vt:lpwstr>
  </property>
</Properties>
</file>