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29"/>
  </p:notesMasterIdLst>
  <p:handoutMasterIdLst>
    <p:handoutMasterId r:id="rId30"/>
  </p:handoutMasterIdLst>
  <p:sldIdLst>
    <p:sldId id="346" r:id="rId2"/>
    <p:sldId id="364" r:id="rId3"/>
    <p:sldId id="365" r:id="rId4"/>
    <p:sldId id="347" r:id="rId5"/>
    <p:sldId id="366" r:id="rId6"/>
    <p:sldId id="367" r:id="rId7"/>
    <p:sldId id="349" r:id="rId8"/>
    <p:sldId id="348" r:id="rId9"/>
    <p:sldId id="368" r:id="rId10"/>
    <p:sldId id="351" r:id="rId11"/>
    <p:sldId id="352" r:id="rId12"/>
    <p:sldId id="354" r:id="rId13"/>
    <p:sldId id="355" r:id="rId14"/>
    <p:sldId id="369" r:id="rId15"/>
    <p:sldId id="370" r:id="rId16"/>
    <p:sldId id="372" r:id="rId17"/>
    <p:sldId id="295" r:id="rId18"/>
    <p:sldId id="297" r:id="rId19"/>
    <p:sldId id="296" r:id="rId20"/>
    <p:sldId id="356" r:id="rId21"/>
    <p:sldId id="298" r:id="rId22"/>
    <p:sldId id="357" r:id="rId23"/>
    <p:sldId id="299" r:id="rId24"/>
    <p:sldId id="358" r:id="rId25"/>
    <p:sldId id="300" r:id="rId26"/>
    <p:sldId id="301" r:id="rId27"/>
    <p:sldId id="302" r:id="rId28"/>
  </p:sldIdLst>
  <p:sldSz cx="9144000" cy="6858000" type="screen4x3"/>
  <p:notesSz cx="6781800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1582A-65E3-49D0-ACD4-909DCCA23488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CDA89-8E14-48E2-BC90-DB211B53B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234BB-B45B-4CF4-9EFF-2DD3FA55C845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714875"/>
            <a:ext cx="54260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243F7-264A-444D-8A24-18A1265B8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243F7-264A-444D-8A24-18A1265B8EF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C3CC7DC-8B9B-4089-8543-6C3266A6C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2601-31A7-436D-A500-EA60C1C92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173BB-1E5F-4894-AFDB-32D8E85F7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5F31EC4-2F84-4264-A528-AC9E930E49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856501D-B80B-4EAC-B988-3B0667209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A73F3-D646-4DD9-9C1D-B458955B43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B155-C312-46EC-95B3-D2E6DFB478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3AD8CC7-A380-40DB-AF3F-A51B480620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4568-735B-4376-BF8E-8D03E3ECC2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2D6D0FC-AD3A-44FE-BE4E-2BCB8BDDF9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8701CB5-F012-4900-AEC4-3F663AA4F9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7D994EB-5121-49F5-8214-A2BEA3714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714620"/>
            <a:ext cx="7467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Угрозы информационной безопасности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071802" y="0"/>
            <a:ext cx="5715040" cy="857232"/>
          </a:xfrm>
        </p:spPr>
        <p:txBody>
          <a:bodyPr>
            <a:noAutofit/>
          </a:bodyPr>
          <a:lstStyle/>
          <a:p>
            <a:r>
              <a:rPr lang="ru-RU" sz="2400" b="1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Основные определения и критерии классификации угроз</a:t>
            </a:r>
            <a:endParaRPr lang="ru-RU" sz="2400" b="1" i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928670"/>
            <a:ext cx="8501122" cy="2123658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Угроза безопасности информации </a:t>
            </a:r>
            <a:r>
              <a:rPr lang="ru-RU" sz="2200" dirty="0" smtClean="0"/>
              <a:t>– </a:t>
            </a:r>
          </a:p>
          <a:p>
            <a:pPr algn="just"/>
            <a:r>
              <a:rPr lang="ru-RU" sz="2200" dirty="0" smtClean="0"/>
              <a:t>совокупность условий и факторов, создающих потенциальную или реально существующую опасность, в результате которой возможны утечка информации, неправомерное </a:t>
            </a:r>
            <a:r>
              <a:rPr lang="ru-RU" sz="2200" dirty="0" err="1" smtClean="0"/>
              <a:t>модифициро-вание</a:t>
            </a:r>
            <a:r>
              <a:rPr lang="ru-RU" sz="2200" dirty="0" smtClean="0"/>
              <a:t> (искажение, подмена), уничтожение информации или неправомерное блокирование доступа к ней</a:t>
            </a:r>
            <a:endParaRPr lang="ru-RU" sz="22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1714480" y="321468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5001422" y="321389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7144562" y="321389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5720" y="3357562"/>
            <a:ext cx="3000396" cy="1107996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/>
              <a:t>Угрозы конфиденциальной безопасности</a:t>
            </a:r>
            <a:endParaRPr lang="ru-RU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4000496" y="3357562"/>
            <a:ext cx="2214578" cy="1107996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/>
              <a:t>Угрозы целостности информации</a:t>
            </a:r>
            <a:endParaRPr lang="ru-RU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6500826" y="3357562"/>
            <a:ext cx="2143140" cy="1107996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/>
              <a:t>Угрозы</a:t>
            </a:r>
          </a:p>
          <a:p>
            <a:r>
              <a:rPr lang="ru-RU" sz="2200" dirty="0" smtClean="0"/>
              <a:t> доступности информации</a:t>
            </a:r>
            <a:endParaRPr lang="ru-RU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285720" y="4929198"/>
            <a:ext cx="3000396" cy="785818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ru-RU" sz="2200" dirty="0" smtClean="0"/>
              <a:t>Утечка информации</a:t>
            </a:r>
            <a:endParaRPr lang="ru-RU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4000496" y="4929198"/>
            <a:ext cx="4500594" cy="769441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/>
              <a:t>Неправомерное воздействие на информацию</a:t>
            </a:r>
            <a:endParaRPr lang="ru-RU" sz="22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7358876" y="471409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786711" y="4714487"/>
            <a:ext cx="428628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1" idx="2"/>
            <a:endCxn id="14" idx="0"/>
          </p:cNvCxnSpPr>
          <p:nvPr/>
        </p:nvCxnSpPr>
        <p:spPr>
          <a:xfrm rot="5400000">
            <a:off x="1554098" y="4697378"/>
            <a:ext cx="46364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4282" y="928670"/>
            <a:ext cx="8501122" cy="554528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Непреднамеренные ошибки штатных пользователей </a:t>
            </a:r>
            <a:r>
              <a:rPr lang="ru-RU" dirty="0" smtClean="0"/>
              <a:t>(</a:t>
            </a:r>
            <a:r>
              <a:rPr lang="ru-RU" b="1" dirty="0" smtClean="0"/>
              <a:t>с точки зрения размера ущерба</a:t>
            </a:r>
            <a:r>
              <a:rPr lang="ru-RU" dirty="0" smtClean="0"/>
              <a:t>), операторов, системных администраторов и других лиц, обслуживающих информационные системы. </a:t>
            </a:r>
          </a:p>
          <a:p>
            <a:pPr algn="just">
              <a:buNone/>
            </a:pPr>
            <a:endParaRPr lang="ru-RU" sz="800" i="1" dirty="0" smtClean="0"/>
          </a:p>
          <a:p>
            <a:pPr algn="just">
              <a:buNone/>
            </a:pPr>
            <a:r>
              <a:rPr lang="ru-RU" i="1" dirty="0" smtClean="0"/>
              <a:t>    Основной способ борьбы с </a:t>
            </a:r>
            <a:r>
              <a:rPr lang="ru-RU" b="1" i="1" dirty="0" smtClean="0"/>
              <a:t>непреднамеренными ошибками</a:t>
            </a:r>
            <a:r>
              <a:rPr lang="ru-RU" i="1" dirty="0" smtClean="0"/>
              <a:t> – </a:t>
            </a:r>
          </a:p>
          <a:p>
            <a:pPr algn="just">
              <a:buNone/>
            </a:pPr>
            <a:r>
              <a:rPr lang="ru-RU" i="1" dirty="0" smtClean="0"/>
              <a:t>        максимальная автоматизация и строгий контроль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20" y="0"/>
            <a:ext cx="4857784" cy="857232"/>
          </a:xfrm>
        </p:spPr>
        <p:txBody>
          <a:bodyPr>
            <a:noAutofit/>
          </a:bodyPr>
          <a:lstStyle/>
          <a:p>
            <a:r>
              <a:rPr lang="ru-RU" sz="2400" b="1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Наиболее распространенные угрозы доступности</a:t>
            </a:r>
            <a:endParaRPr lang="ru-RU" sz="2400" b="1" i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43174" y="4000504"/>
            <a:ext cx="4071946" cy="2447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7290" y="142852"/>
            <a:ext cx="6572296" cy="461665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 smtClean="0"/>
              <a:t>Угрозы</a:t>
            </a:r>
            <a:r>
              <a:rPr lang="ru-RU" sz="2400" b="1" dirty="0" smtClean="0"/>
              <a:t> доступности по </a:t>
            </a:r>
            <a:r>
              <a:rPr lang="ru-RU" sz="2400" b="1" dirty="0"/>
              <a:t>компонентам ИС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2001026" y="78500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4215604" y="78500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7073124" y="78500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4282" y="928670"/>
            <a:ext cx="2571768" cy="1143008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Отказ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пользователей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488" y="928670"/>
            <a:ext cx="2786082" cy="1143008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Внутренний отказ ИС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86446" y="928670"/>
            <a:ext cx="3000396" cy="1143008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Отказ 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поддерживающей инфраструктуры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57158" y="5715016"/>
            <a:ext cx="21431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-1464511" y="3893347"/>
            <a:ext cx="3644132" cy="7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57158" y="2643182"/>
            <a:ext cx="21431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57158" y="3857628"/>
            <a:ext cx="21431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00034" y="2285992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нежелание работать с </a:t>
            </a:r>
            <a:r>
              <a:rPr lang="ru-RU" sz="2000" dirty="0" smtClean="0"/>
              <a:t>ИС</a:t>
            </a:r>
            <a:endParaRPr lang="ru-RU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500034" y="3214686"/>
            <a:ext cx="23574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невозможность работать с </a:t>
            </a:r>
            <a:r>
              <a:rPr lang="ru-RU" sz="2000" dirty="0" smtClean="0"/>
              <a:t>ИС </a:t>
            </a:r>
            <a:r>
              <a:rPr lang="ru-RU" sz="2000" dirty="0"/>
              <a:t>в силу </a:t>
            </a:r>
            <a:r>
              <a:rPr lang="ru-RU" sz="2000" dirty="0" smtClean="0"/>
              <a:t>отсутствия соответствующей подготовки</a:t>
            </a:r>
            <a:endParaRPr lang="ru-RU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500034" y="5000636"/>
            <a:ext cx="22860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невозможность работать с </a:t>
            </a:r>
            <a:r>
              <a:rPr lang="ru-RU" sz="2000" dirty="0" smtClean="0"/>
              <a:t>ИС </a:t>
            </a:r>
            <a:r>
              <a:rPr lang="ru-RU" sz="2000" dirty="0"/>
              <a:t>в силу </a:t>
            </a:r>
            <a:r>
              <a:rPr lang="ru-RU" sz="2000" dirty="0" smtClean="0"/>
              <a:t>отсутствия </a:t>
            </a:r>
            <a:r>
              <a:rPr lang="ru-RU" sz="2000" dirty="0"/>
              <a:t>технической </a:t>
            </a:r>
            <a:r>
              <a:rPr lang="ru-RU" sz="2000" dirty="0" smtClean="0"/>
              <a:t>поддержки</a:t>
            </a:r>
            <a:endParaRPr lang="ru-RU" sz="2000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5400000">
            <a:off x="750464" y="4250140"/>
            <a:ext cx="4357718" cy="7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928926" y="2643182"/>
            <a:ext cx="21431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928926" y="3500438"/>
            <a:ext cx="21431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928926" y="4214818"/>
            <a:ext cx="21431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928926" y="5000636"/>
            <a:ext cx="21431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928926" y="5786454"/>
            <a:ext cx="21431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928926" y="6429396"/>
            <a:ext cx="21431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143240" y="2143116"/>
            <a:ext cx="2714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отступление от </a:t>
            </a:r>
            <a:r>
              <a:rPr lang="ru-RU" sz="2000" dirty="0"/>
              <a:t>установленных правил эксплуатации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143240" y="3214686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выход системы из штатного режима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143240" y="4000504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ошибки при </a:t>
            </a:r>
            <a:r>
              <a:rPr lang="ru-RU" sz="2000" dirty="0" err="1" smtClean="0"/>
              <a:t>конфигу-рировании</a:t>
            </a:r>
            <a:r>
              <a:rPr lang="ru-RU" sz="2000" dirty="0" smtClean="0"/>
              <a:t> </a:t>
            </a:r>
            <a:r>
              <a:rPr lang="ru-RU" sz="2000" dirty="0"/>
              <a:t>системы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143240" y="4786322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отказы </a:t>
            </a:r>
            <a:r>
              <a:rPr lang="ru-RU" sz="2000" dirty="0" smtClean="0"/>
              <a:t>ПО </a:t>
            </a:r>
            <a:r>
              <a:rPr lang="ru-RU" sz="2000" dirty="0"/>
              <a:t>и </a:t>
            </a:r>
            <a:r>
              <a:rPr lang="ru-RU" sz="2000" dirty="0" err="1" smtClean="0"/>
              <a:t>аппа-ратного</a:t>
            </a:r>
            <a:r>
              <a:rPr lang="ru-RU" sz="2000" dirty="0" smtClean="0"/>
              <a:t> </a:t>
            </a:r>
            <a:r>
              <a:rPr lang="ru-RU" sz="2000" dirty="0"/>
              <a:t>обеспечения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143240" y="557214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разрушение данных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214678" y="6000768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повреждение аппаратуры</a:t>
            </a: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rot="5400000">
            <a:off x="4107653" y="3893347"/>
            <a:ext cx="3644132" cy="7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5929322" y="3000372"/>
            <a:ext cx="21431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5929322" y="4643446"/>
            <a:ext cx="21431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929322" y="5715016"/>
            <a:ext cx="21431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072198" y="2143116"/>
            <a:ext cx="26432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нарушение работы </a:t>
            </a:r>
          </a:p>
          <a:p>
            <a:r>
              <a:rPr lang="ru-RU" sz="2000" dirty="0"/>
              <a:t>систем связи</a:t>
            </a:r>
          </a:p>
          <a:p>
            <a:r>
              <a:rPr lang="ru-RU" sz="2000" dirty="0"/>
              <a:t>электропитания</a:t>
            </a:r>
          </a:p>
          <a:p>
            <a:r>
              <a:rPr lang="ru-RU" sz="2000" dirty="0" err="1"/>
              <a:t>водо</a:t>
            </a:r>
            <a:r>
              <a:rPr lang="ru-RU" sz="2000" dirty="0"/>
              <a:t>- и/или теплоснабжения, кондиционирования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072198" y="4143380"/>
            <a:ext cx="2643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разрушение или повреждение помещений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143636" y="5226784"/>
            <a:ext cx="25717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нежелание обслуживающего персонала</a:t>
            </a:r>
          </a:p>
          <a:p>
            <a:r>
              <a:rPr lang="ru-RU" sz="2000" dirty="0"/>
              <a:t>выполнять свои обязанности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28" grpId="0"/>
      <p:bldP spid="30" grpId="0"/>
      <p:bldP spid="31" grpId="0"/>
      <p:bldP spid="41" grpId="0"/>
      <p:bldP spid="42" grpId="0"/>
      <p:bldP spid="43" grpId="0"/>
      <p:bldP spid="44" grpId="0"/>
      <p:bldP spid="45" grpId="0"/>
      <p:bldP spid="46" grpId="0"/>
      <p:bldP spid="67" grpId="0"/>
      <p:bldP spid="68" grpId="0"/>
      <p:bldP spid="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1071546"/>
            <a:ext cx="850112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46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42844" y="857232"/>
            <a:ext cx="8715436" cy="554528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dirty="0" smtClean="0"/>
              <a:t>Опасны так называемые 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"обиженные" сотрудники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dirty="0" smtClean="0"/>
              <a:t>- нынешние и бывшие. </a:t>
            </a:r>
          </a:p>
          <a:p>
            <a:pPr algn="just">
              <a:buNone/>
            </a:pPr>
            <a:r>
              <a:rPr lang="ru-RU" dirty="0" smtClean="0"/>
              <a:t>Как правило, они стремятся нанести вред организации-"обидчику", например:</a:t>
            </a:r>
          </a:p>
          <a:p>
            <a:pPr lvl="0" algn="just">
              <a:buClrTx/>
              <a:buFont typeface="Wingdings" pitchFamily="2" charset="2"/>
              <a:buChar char="q"/>
            </a:pPr>
            <a:r>
              <a:rPr lang="ru-RU" dirty="0" smtClean="0"/>
              <a:t>испортить оборудование; </a:t>
            </a:r>
          </a:p>
          <a:p>
            <a:pPr lvl="0" algn="just">
              <a:buClrTx/>
              <a:buFont typeface="Wingdings" pitchFamily="2" charset="2"/>
              <a:buChar char="q"/>
            </a:pPr>
            <a:r>
              <a:rPr lang="ru-RU" dirty="0" smtClean="0"/>
              <a:t>встроить логическую </a:t>
            </a:r>
            <a:r>
              <a:rPr lang="ru-RU" i="1" dirty="0" smtClean="0"/>
              <a:t>бомбу</a:t>
            </a:r>
            <a:r>
              <a:rPr lang="ru-RU" dirty="0" smtClean="0"/>
              <a:t>, которая со временем разрушит программы и/или данные; </a:t>
            </a:r>
          </a:p>
          <a:p>
            <a:pPr lvl="0" algn="just">
              <a:buClrTx/>
              <a:buFont typeface="Wingdings" pitchFamily="2" charset="2"/>
              <a:buChar char="q"/>
            </a:pPr>
            <a:r>
              <a:rPr lang="ru-RU" dirty="0" smtClean="0"/>
              <a:t>удалить данные.</a:t>
            </a:r>
          </a:p>
          <a:p>
            <a:pPr lvl="0" algn="just">
              <a:buClrTx/>
              <a:buNone/>
            </a:pPr>
            <a:endParaRPr lang="ru-RU" sz="1200" dirty="0" smtClean="0"/>
          </a:p>
          <a:p>
            <a:pPr algn="just">
              <a:buNone/>
            </a:pPr>
            <a:r>
              <a:rPr lang="ru-RU" dirty="0" smtClean="0"/>
              <a:t>    Необходимо следить за тем, чтобы при увольнении сотрудника его права доступа (логического и физического) к информационным ресурсам аннулировались.</a:t>
            </a:r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20" y="0"/>
            <a:ext cx="4857784" cy="857232"/>
          </a:xfrm>
        </p:spPr>
        <p:txBody>
          <a:bodyPr>
            <a:noAutofit/>
          </a:bodyPr>
          <a:lstStyle/>
          <a:p>
            <a:r>
              <a:rPr lang="ru-RU" sz="2400" b="1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Наиболее распространенные угрозы доступности</a:t>
            </a:r>
            <a:endParaRPr lang="ru-RU" sz="2400" b="1" i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86842" cy="766785"/>
          </a:xfrm>
        </p:spPr>
        <p:txBody>
          <a:bodyPr>
            <a:noAutofit/>
          </a:bodyPr>
          <a:lstStyle/>
          <a:p>
            <a:pPr algn="r" eaLnBrk="1" hangingPunct="1"/>
            <a:r>
              <a:rPr lang="ru-RU" sz="2400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МЕРЫ ПРИ УЛИЧЕНИИ СОТРУДНИКА В</a:t>
            </a:r>
            <a:br>
              <a:rPr lang="ru-RU" sz="2400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</a:br>
            <a:r>
              <a:rPr lang="ru-RU" sz="2400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ПРОМЫШЛЕННОМ ШПИОНАЖЕ</a:t>
            </a:r>
          </a:p>
        </p:txBody>
      </p:sp>
      <p:sp>
        <p:nvSpPr>
          <p:cNvPr id="73731" name="Rectangle 5"/>
          <p:cNvSpPr>
            <a:spLocks noChangeArrowheads="1"/>
          </p:cNvSpPr>
          <p:nvPr/>
        </p:nvSpPr>
        <p:spPr bwMode="auto">
          <a:xfrm>
            <a:off x="0" y="928670"/>
            <a:ext cx="9144000" cy="49859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/>
              <a:t>немедленно лишить его всех прав доступа к ИТ; 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/>
              <a:t>немедленно скорректировать права доступа к общим </a:t>
            </a:r>
            <a:r>
              <a:rPr lang="ru-RU" sz="2400" dirty="0" err="1"/>
              <a:t>ин-формационным</a:t>
            </a:r>
            <a:r>
              <a:rPr lang="ru-RU" sz="2400" dirty="0"/>
              <a:t> ресурсам (базам данных, принтерам, факсам), перекрыть входы во внешние сети или изменить правила доступа к ним; 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/>
              <a:t>все сотрудники должны сменить личные пароли, при этом до их сведения доводится следующая информация: «Сотрудник N с (дата) не работает. При любых попытках контакта с его стороны немедленно сообщать в службу безопасности»; 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/>
              <a:t>некоторое время контроль ИС осуществляется в усиленном режиме.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4282" y="500042"/>
            <a:ext cx="8482042" cy="5857916"/>
          </a:xfrm>
        </p:spPr>
        <p:txBody>
          <a:bodyPr>
            <a:noAutofit/>
          </a:bodyPr>
          <a:lstStyle/>
          <a:p>
            <a:pPr algn="just">
              <a:lnSpc>
                <a:spcPts val="3100"/>
              </a:lnSpc>
              <a:buNone/>
            </a:pPr>
            <a:r>
              <a:rPr lang="ru-RU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Кражи</a:t>
            </a:r>
            <a:r>
              <a:rPr lang="ru-RU" b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подлоги</a:t>
            </a:r>
            <a:r>
              <a:rPr lang="ru-RU" b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800" dirty="0" smtClean="0">
              <a:solidFill>
                <a:srgbClr val="00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3100"/>
              </a:lnSpc>
              <a:buNone/>
            </a:pPr>
            <a:r>
              <a:rPr lang="ru-RU" dirty="0" smtClean="0"/>
              <a:t>    </a:t>
            </a:r>
            <a:r>
              <a:rPr lang="ru-RU" sz="1050" dirty="0" smtClean="0"/>
              <a:t>    </a:t>
            </a:r>
            <a:r>
              <a:rPr lang="ru-RU" dirty="0" smtClean="0"/>
              <a:t>С целью нарушения </a:t>
            </a:r>
            <a:r>
              <a:rPr lang="ru-RU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статической целостности</a:t>
            </a:r>
            <a:r>
              <a:rPr lang="ru-RU" b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злоумышленник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(как правило, штатный сотрудник) может:</a:t>
            </a:r>
          </a:p>
          <a:p>
            <a:pPr lvl="0" algn="just"/>
            <a:r>
              <a:rPr lang="ru-RU" dirty="0" smtClean="0"/>
              <a:t>ввести неверные данные; </a:t>
            </a:r>
          </a:p>
          <a:p>
            <a:pPr lvl="0" algn="just"/>
            <a:r>
              <a:rPr lang="ru-RU" dirty="0" smtClean="0"/>
              <a:t>изменить данные.</a:t>
            </a:r>
            <a:r>
              <a:rPr lang="ru-RU" sz="100" dirty="0" smtClean="0"/>
              <a:t> </a:t>
            </a:r>
          </a:p>
          <a:p>
            <a:pPr algn="just">
              <a:lnSpc>
                <a:spcPts val="3200"/>
              </a:lnSpc>
              <a:spcBef>
                <a:spcPts val="1800"/>
              </a:spcBef>
              <a:buNone/>
            </a:pPr>
            <a:r>
              <a:rPr lang="ru-RU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Внедрение </a:t>
            </a:r>
            <a:r>
              <a:rPr lang="ru-RU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вредоносного ПО</a:t>
            </a:r>
            <a:endParaRPr lang="ru-RU" dirty="0" smtClean="0"/>
          </a:p>
          <a:p>
            <a:pPr algn="just">
              <a:lnSpc>
                <a:spcPts val="3200"/>
              </a:lnSpc>
              <a:spcBef>
                <a:spcPts val="1800"/>
              </a:spcBef>
              <a:buNone/>
            </a:pPr>
            <a:r>
              <a:rPr lang="ru-RU" i="1" dirty="0" smtClean="0"/>
              <a:t>        </a:t>
            </a:r>
            <a:r>
              <a:rPr lang="ru-RU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Угрозами динамической целостности </a:t>
            </a:r>
            <a:r>
              <a:rPr lang="ru-RU" dirty="0" smtClean="0"/>
              <a:t>являются переупорядочение, </a:t>
            </a:r>
            <a:r>
              <a:rPr lang="ru-RU" i="1" dirty="0" smtClean="0"/>
              <a:t>кража</a:t>
            </a:r>
            <a:r>
              <a:rPr lang="ru-RU" dirty="0" smtClean="0"/>
              <a:t>, дублирование данных или внесение дополнительных сообщений (сетевых пакетов и т.п.). </a:t>
            </a:r>
          </a:p>
          <a:p>
            <a:pPr algn="just">
              <a:lnSpc>
                <a:spcPts val="3200"/>
              </a:lnSpc>
              <a:spcBef>
                <a:spcPts val="1800"/>
              </a:spcBef>
              <a:buNone/>
            </a:pPr>
            <a:r>
              <a:rPr lang="ru-RU" dirty="0" smtClean="0"/>
              <a:t>        Соответствующие действия в сетевой среде называются </a:t>
            </a:r>
            <a:r>
              <a:rPr lang="ru-RU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активным прослушиванием.</a:t>
            </a:r>
          </a:p>
          <a:p>
            <a:pPr lvl="0" algn="just">
              <a:buNone/>
            </a:pPr>
            <a:endParaRPr lang="ru-RU" i="1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428992" y="0"/>
            <a:ext cx="5329278" cy="50004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fontAlgn="auto">
              <a:spcAft>
                <a:spcPts val="0"/>
              </a:spcAft>
            </a:pP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Основные угрозы целостности</a:t>
            </a:r>
            <a:endParaRPr kumimoji="0" lang="ru-RU" sz="2400" b="1" i="1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4282" y="714356"/>
            <a:ext cx="8482042" cy="5643602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  <a:buNone/>
            </a:pPr>
            <a:r>
              <a:rPr lang="ru-RU" i="1" dirty="0" smtClean="0"/>
              <a:t>Угрозы конфиденциальности информации могут носить </a:t>
            </a:r>
            <a:r>
              <a:rPr lang="ru-RU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некомпьютерный и вообще нетехнический характер</a:t>
            </a:r>
            <a:r>
              <a:rPr lang="ru-RU" b="1" dirty="0" smtClean="0"/>
              <a:t>. </a:t>
            </a:r>
            <a:endParaRPr lang="ru-RU" dirty="0" smtClean="0"/>
          </a:p>
          <a:p>
            <a:pPr>
              <a:lnSpc>
                <a:spcPts val="3200"/>
              </a:lnSpc>
              <a:buNone/>
            </a:pPr>
            <a:r>
              <a:rPr lang="ru-RU" b="1" dirty="0" smtClean="0"/>
              <a:t>    1. </a:t>
            </a:r>
            <a:r>
              <a:rPr lang="ru-RU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Неправильное хранение данных на резервных носителях.</a:t>
            </a:r>
            <a:endParaRPr lang="ru-RU" b="1" dirty="0" smtClean="0"/>
          </a:p>
          <a:p>
            <a:pPr>
              <a:lnSpc>
                <a:spcPts val="3200"/>
              </a:lnSpc>
              <a:buNone/>
            </a:pPr>
            <a:r>
              <a:rPr lang="ru-RU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b="1" dirty="0" smtClean="0"/>
              <a:t>3.</a:t>
            </a:r>
            <a:r>
              <a:rPr lang="ru-RU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Перехват данных </a:t>
            </a:r>
            <a:r>
              <a:rPr lang="ru-RU" b="1" dirty="0" smtClean="0"/>
              <a:t>(</a:t>
            </a:r>
            <a:r>
              <a:rPr lang="ru-RU" dirty="0" smtClean="0"/>
              <a:t>данные передаются по многим каналам, их защита может оказаться весьма сложной и дорогостоящей)</a:t>
            </a:r>
          </a:p>
          <a:p>
            <a:pPr>
              <a:lnSpc>
                <a:spcPts val="3200"/>
              </a:lnSpc>
              <a:buNone/>
            </a:pPr>
            <a:r>
              <a:rPr lang="ru-RU" b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b="1" dirty="0" smtClean="0"/>
              <a:t>4.</a:t>
            </a:r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Злоупотребление полномочиями.</a:t>
            </a:r>
            <a:endParaRPr lang="ru-RU" b="1" dirty="0" smtClean="0">
              <a:solidFill>
                <a:srgbClr val="00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3200"/>
              </a:lnSpc>
              <a:buNone/>
            </a:pPr>
            <a:r>
              <a:rPr lang="ru-RU" b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ru-RU" b="1" i="1" dirty="0">
              <a:solidFill>
                <a:srgbClr val="00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28794" y="0"/>
            <a:ext cx="6829476" cy="50004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fontAlgn="auto">
              <a:spcAft>
                <a:spcPts val="0"/>
              </a:spcAft>
            </a:pP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Основные угрозы конфиденциальности</a:t>
            </a:r>
            <a:endParaRPr kumimoji="0" lang="ru-RU" sz="2400" b="1" i="1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298" y="0"/>
            <a:ext cx="6215106" cy="488968"/>
          </a:xfrm>
        </p:spPr>
        <p:txBody>
          <a:bodyPr>
            <a:normAutofit/>
          </a:bodyPr>
          <a:lstStyle/>
          <a:p>
            <a:r>
              <a:rPr lang="ru-RU" sz="2400" b="1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Программные  </a:t>
            </a:r>
            <a:r>
              <a:rPr lang="ru-RU" sz="2400" b="1" i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атаки на </a:t>
            </a:r>
            <a:r>
              <a:rPr lang="ru-RU" sz="2400" b="1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доступность</a:t>
            </a:r>
            <a:endParaRPr lang="ru-RU" sz="2400" b="1" i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42844" y="571480"/>
            <a:ext cx="8572560" cy="5902472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endParaRPr lang="ru-RU" b="1" i="1" dirty="0" smtClean="0">
              <a:solidFill>
                <a:srgbClr val="00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80000"/>
              </a:lnSpc>
            </a:pPr>
            <a:r>
              <a:rPr lang="ru-RU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Атака</a:t>
            </a:r>
            <a:r>
              <a:rPr lang="ru-RU" dirty="0" smtClean="0"/>
              <a:t> </a:t>
            </a:r>
            <a:r>
              <a:rPr lang="ru-RU" dirty="0"/>
              <a:t>– любое действие или последовательность действий, использующих уязвимости информационной системы и приводящих к нарушению политики безопасности.</a:t>
            </a:r>
          </a:p>
          <a:p>
            <a:pPr algn="just">
              <a:lnSpc>
                <a:spcPct val="80000"/>
              </a:lnSpc>
            </a:pPr>
            <a:r>
              <a:rPr lang="ru-RU" b="1" i="1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Механизм безопасности </a:t>
            </a:r>
            <a:r>
              <a:rPr lang="ru-RU" dirty="0"/>
              <a:t>– программное и/или аппаратное средство, которое определяет и/или предотвращает атаку.</a:t>
            </a:r>
          </a:p>
          <a:p>
            <a:pPr algn="just">
              <a:lnSpc>
                <a:spcPct val="80000"/>
              </a:lnSpc>
            </a:pPr>
            <a:r>
              <a:rPr lang="ru-RU" b="1" i="1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Сервис безопасности </a:t>
            </a:r>
            <a:r>
              <a:rPr lang="ru-RU" dirty="0"/>
              <a:t>- сервис, который обеспечивает </a:t>
            </a:r>
            <a:r>
              <a:rPr lang="ru-RU" dirty="0" smtClean="0"/>
              <a:t>безопасность </a:t>
            </a:r>
            <a:r>
              <a:rPr lang="ru-RU" dirty="0"/>
              <a:t>систем и/или передаваемых данных, либо определяет осуществление </a:t>
            </a:r>
            <a:r>
              <a:rPr lang="ru-RU" i="1" dirty="0"/>
              <a:t>атаки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5720" y="4281485"/>
            <a:ext cx="8429684" cy="257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6929454" y="6429396"/>
            <a:ext cx="1785950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488" y="0"/>
            <a:ext cx="5829312" cy="631844"/>
          </a:xfrm>
        </p:spPr>
        <p:txBody>
          <a:bodyPr>
            <a:normAutofit fontScale="90000"/>
          </a:bodyPr>
          <a:lstStyle/>
          <a:p>
            <a:r>
              <a:rPr lang="ru-RU" b="1" i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Классификация сетевых атак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85720" y="1000108"/>
            <a:ext cx="8482042" cy="2908300"/>
          </a:xfrm>
        </p:spPr>
        <p:txBody>
          <a:bodyPr/>
          <a:lstStyle/>
          <a:p>
            <a:pPr>
              <a:buNone/>
            </a:pPr>
            <a:r>
              <a:rPr lang="ru-RU" sz="2800" dirty="0"/>
              <a:t>При описании сетевых атак в общем случае используется следующее представление:</a:t>
            </a:r>
          </a:p>
          <a:p>
            <a:pPr lvl="1"/>
            <a:r>
              <a:rPr lang="ru-RU" sz="2600" dirty="0"/>
              <a:t>существует информационный поток от отправителя (файл, пользователь, компьютер) к получателю (файл, пользователь, компьютер): </a:t>
            </a:r>
          </a:p>
        </p:txBody>
      </p:sp>
      <p:pic>
        <p:nvPicPr>
          <p:cNvPr id="64517" name="Picture 5" descr="Информационный пот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929066"/>
            <a:ext cx="5329238" cy="6715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4282" y="571480"/>
            <a:ext cx="8429684" cy="5902472"/>
          </a:xfrm>
        </p:spPr>
        <p:txBody>
          <a:bodyPr>
            <a:noAutofit/>
          </a:bodyPr>
          <a:lstStyle/>
          <a:p>
            <a:pPr algn="just">
              <a:lnSpc>
                <a:spcPts val="3400"/>
              </a:lnSpc>
              <a:buNone/>
            </a:pPr>
            <a:r>
              <a:rPr lang="ru-RU" dirty="0"/>
              <a:t>Классификация атак на информационную систему может быть выполнена по нескольким признакам:</a:t>
            </a:r>
          </a:p>
          <a:p>
            <a:pPr lvl="1">
              <a:lnSpc>
                <a:spcPts val="3400"/>
              </a:lnSpc>
            </a:pPr>
            <a:r>
              <a:rPr lang="ru-RU" sz="2400" b="1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месту возникновения</a:t>
            </a:r>
            <a:r>
              <a:rPr lang="ru-RU" sz="2400" dirty="0">
                <a:solidFill>
                  <a:srgbClr val="0099CC"/>
                </a:solidFill>
              </a:rPr>
              <a:t>:</a:t>
            </a:r>
          </a:p>
          <a:p>
            <a:pPr lvl="2" algn="just">
              <a:lnSpc>
                <a:spcPts val="3400"/>
              </a:lnSpc>
            </a:pPr>
            <a:r>
              <a:rPr lang="ru-RU" sz="2400" dirty="0" smtClean="0"/>
              <a:t> </a:t>
            </a:r>
            <a:r>
              <a:rPr lang="ru-RU" sz="2400" b="1" i="1" u="sng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Локальные </a:t>
            </a:r>
            <a:r>
              <a:rPr lang="ru-RU" sz="2400" b="1" i="1" u="sng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атаки </a:t>
            </a:r>
            <a:r>
              <a:rPr lang="ru-RU" sz="2400" dirty="0"/>
              <a:t>(источником данного вида атак являются пользователи и/или программы локальной системы);</a:t>
            </a:r>
          </a:p>
          <a:p>
            <a:pPr lvl="2" algn="just">
              <a:lnSpc>
                <a:spcPts val="3400"/>
              </a:lnSpc>
            </a:pPr>
            <a:r>
              <a:rPr lang="ru-RU" sz="2400" dirty="0" smtClean="0"/>
              <a:t> </a:t>
            </a:r>
            <a:r>
              <a:rPr lang="ru-RU" sz="2400" b="1" i="1" u="sng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Удаленные </a:t>
            </a:r>
            <a:r>
              <a:rPr lang="ru-RU" sz="2400" b="1" i="1" u="sng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атаки </a:t>
            </a:r>
            <a:r>
              <a:rPr lang="ru-RU" sz="2400" dirty="0"/>
              <a:t>(источником атаки выступают удаленные пользователи, сервисы или приложения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0"/>
            <a:ext cx="43621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Классификация атак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214818"/>
            <a:ext cx="3333760" cy="250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472386" cy="43971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УГРОЗЫ ИНФОРМАЦИОННОЙ БЕЗОПАСНСТИ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000108"/>
            <a:ext cx="8501122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ОБЕСПЕЧЕНИЕ ИНФОРМАЦИОННОЙ БЕЗОПАСНОСТИ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928802"/>
            <a:ext cx="2714644" cy="1357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объекты информационной безопасности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1928802"/>
            <a:ext cx="2643206" cy="1357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угрозы </a:t>
            </a:r>
            <a:r>
              <a:rPr lang="ru-RU" sz="2400" dirty="0" smtClean="0"/>
              <a:t>объектам ИБ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72198" y="1928802"/>
            <a:ext cx="2643206" cy="1357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деятельность по защите этих объектов</a:t>
            </a:r>
            <a:endParaRPr lang="ru-RU" sz="2400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1714480" y="1428736"/>
            <a:ext cx="2143140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4179091" y="167876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214942" y="1428736"/>
            <a:ext cx="2000264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429124" y="3571876"/>
            <a:ext cx="2071702" cy="10715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силы обеспечения ИБ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072298" y="3571876"/>
            <a:ext cx="2071702" cy="10715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способы обеспечения ИБ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29124" y="4857760"/>
            <a:ext cx="2071702" cy="10715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средства обеспечения ИБ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072298" y="4857760"/>
            <a:ext cx="2071702" cy="10715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методы обеспечения ИБ</a:t>
            </a:r>
            <a:endParaRPr lang="ru-RU" sz="2400" b="1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5715802" y="4356900"/>
            <a:ext cx="2142346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4" idx="3"/>
            <a:endCxn id="16" idx="1"/>
          </p:cNvCxnSpPr>
          <p:nvPr/>
        </p:nvCxnSpPr>
        <p:spPr>
          <a:xfrm>
            <a:off x="6500826" y="4107661"/>
            <a:ext cx="57147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7" idx="3"/>
            <a:endCxn id="18" idx="1"/>
          </p:cNvCxnSpPr>
          <p:nvPr/>
        </p:nvCxnSpPr>
        <p:spPr>
          <a:xfrm>
            <a:off x="6500826" y="5393545"/>
            <a:ext cx="57147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42844" y="571480"/>
            <a:ext cx="8715436" cy="5902472"/>
          </a:xfrm>
        </p:spPr>
        <p:txBody>
          <a:bodyPr>
            <a:noAutofit/>
          </a:bodyPr>
          <a:lstStyle/>
          <a:p>
            <a:pPr lvl="1" algn="just">
              <a:lnSpc>
                <a:spcPts val="3500"/>
              </a:lnSpc>
              <a:buNone/>
            </a:pPr>
            <a:r>
              <a:rPr lang="ru-RU" sz="2400" b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воздействию на информационную систему:</a:t>
            </a:r>
          </a:p>
          <a:p>
            <a:pPr lvl="2" algn="just">
              <a:lnSpc>
                <a:spcPts val="3500"/>
              </a:lnSpc>
            </a:pPr>
            <a:r>
              <a:rPr lang="ru-RU" sz="2400" b="1" i="1" u="sng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Активные атаки </a:t>
            </a:r>
            <a:r>
              <a:rPr lang="ru-RU" sz="2400" dirty="0" smtClean="0"/>
              <a:t>(результатом воздействия которых является нарушение деятельности информационной системы);</a:t>
            </a:r>
          </a:p>
          <a:p>
            <a:pPr lvl="2" algn="just">
              <a:lnSpc>
                <a:spcPts val="3500"/>
              </a:lnSpc>
            </a:pPr>
            <a:r>
              <a:rPr lang="ru-RU" sz="2400" b="1" i="1" u="sng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Пассивные атаки </a:t>
            </a:r>
            <a:r>
              <a:rPr lang="ru-RU" sz="2400" dirty="0" smtClean="0"/>
              <a:t>(ориентированные на получение информации из системы, не нарушая функционирование информационной системы)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0"/>
            <a:ext cx="43621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Классификация атак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974093"/>
            <a:ext cx="4500594" cy="23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142852"/>
            <a:ext cx="4043362" cy="488968"/>
          </a:xfrm>
        </p:spPr>
        <p:txBody>
          <a:bodyPr>
            <a:normAutofit fontScale="90000"/>
          </a:bodyPr>
          <a:lstStyle/>
          <a:p>
            <a:r>
              <a:rPr lang="ru-RU" b="1" i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Сетевые атаки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785794"/>
            <a:ext cx="8839200" cy="3429024"/>
          </a:xfrm>
        </p:spPr>
        <p:txBody>
          <a:bodyPr>
            <a:noAutofit/>
          </a:bodyPr>
          <a:lstStyle/>
          <a:p>
            <a:pPr algn="just">
              <a:lnSpc>
                <a:spcPts val="3200"/>
              </a:lnSpc>
            </a:pPr>
            <a:r>
              <a:rPr lang="ru-RU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Пассивной</a:t>
            </a:r>
            <a:r>
              <a:rPr lang="ru-RU" dirty="0" smtClean="0"/>
              <a:t> </a:t>
            </a:r>
            <a:r>
              <a:rPr lang="ru-RU" dirty="0"/>
              <a:t>называется такая </a:t>
            </a:r>
            <a:r>
              <a:rPr lang="ru-RU" i="1" dirty="0"/>
              <a:t>атака</a:t>
            </a:r>
            <a:r>
              <a:rPr lang="ru-RU" dirty="0"/>
              <a:t>, при которой </a:t>
            </a:r>
            <a:r>
              <a:rPr lang="ru-RU" i="1" dirty="0"/>
              <a:t>противник</a:t>
            </a:r>
            <a:r>
              <a:rPr lang="ru-RU" dirty="0"/>
              <a:t> не имеет возможности модифицировать передаваемые сообщения и вставлять в информационный канал между отправителем и получателем свои сообщения. </a:t>
            </a:r>
            <a:endParaRPr lang="ru-RU" dirty="0" smtClean="0"/>
          </a:p>
          <a:p>
            <a:pPr algn="just">
              <a:lnSpc>
                <a:spcPts val="3200"/>
              </a:lnSpc>
            </a:pPr>
            <a:r>
              <a:rPr lang="ru-RU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Целью</a:t>
            </a:r>
            <a:r>
              <a:rPr lang="ru-RU" b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пассивной атаки</a:t>
            </a:r>
            <a:r>
              <a:rPr lang="ru-RU" b="1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может быть только прослушивание передаваемых сообщений и анализ трафика.</a:t>
            </a:r>
          </a:p>
        </p:txBody>
      </p:sp>
      <p:pic>
        <p:nvPicPr>
          <p:cNvPr id="65541" name="Picture 5" descr="Пассивная атака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1000100" y="4429132"/>
            <a:ext cx="6135614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85720" y="571480"/>
            <a:ext cx="8358246" cy="5072098"/>
          </a:xfrm>
        </p:spPr>
        <p:txBody>
          <a:bodyPr>
            <a:noAutofit/>
          </a:bodyPr>
          <a:lstStyle/>
          <a:p>
            <a:pPr algn="just">
              <a:lnSpc>
                <a:spcPts val="3100"/>
              </a:lnSpc>
            </a:pPr>
            <a:r>
              <a:rPr lang="ru-RU" b="1" i="1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Активной</a:t>
            </a:r>
            <a:r>
              <a:rPr lang="ru-RU" dirty="0"/>
              <a:t> называется такая </a:t>
            </a:r>
            <a:r>
              <a:rPr lang="ru-RU" i="1" dirty="0"/>
              <a:t>атака</a:t>
            </a:r>
            <a:r>
              <a:rPr lang="ru-RU" dirty="0"/>
              <a:t>, при которой </a:t>
            </a:r>
            <a:r>
              <a:rPr lang="ru-RU" i="1" dirty="0"/>
              <a:t>противник</a:t>
            </a:r>
            <a:r>
              <a:rPr lang="ru-RU" dirty="0"/>
              <a:t> имеет возможность модифицировать передаваемые сообщения и вставлять свои сообщения. </a:t>
            </a:r>
            <a:endParaRPr lang="ru-RU" dirty="0" smtClean="0"/>
          </a:p>
          <a:p>
            <a:pPr algn="just">
              <a:lnSpc>
                <a:spcPts val="3100"/>
              </a:lnSpc>
              <a:buNone/>
            </a:pPr>
            <a:r>
              <a:rPr lang="ru-RU" dirty="0" smtClean="0"/>
              <a:t>Различают </a:t>
            </a:r>
            <a:r>
              <a:rPr lang="ru-RU" dirty="0"/>
              <a:t>следующие </a:t>
            </a:r>
            <a:r>
              <a:rPr lang="ru-RU" b="1" i="1" u="sng" dirty="0"/>
              <a:t>типы активных атак</a:t>
            </a:r>
            <a:r>
              <a:rPr lang="ru-RU" dirty="0"/>
              <a:t>:</a:t>
            </a:r>
          </a:p>
          <a:p>
            <a:pPr algn="just">
              <a:lnSpc>
                <a:spcPts val="3100"/>
              </a:lnSpc>
              <a:buNone/>
            </a:pPr>
            <a:r>
              <a:rPr lang="ru-RU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Отказ в обслуживании </a:t>
            </a:r>
            <a:r>
              <a:rPr lang="ru-RU" dirty="0" smtClean="0"/>
              <a:t>-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DoS-атака</a:t>
            </a:r>
            <a:r>
              <a:rPr lang="ru-RU" i="1" dirty="0" smtClean="0"/>
              <a:t> (</a:t>
            </a:r>
            <a:r>
              <a:rPr lang="ru-RU" i="1" dirty="0" err="1" smtClean="0"/>
              <a:t>Denial</a:t>
            </a:r>
            <a:r>
              <a:rPr lang="ru-RU" i="1" dirty="0" smtClean="0"/>
              <a:t> </a:t>
            </a:r>
            <a:r>
              <a:rPr lang="ru-RU" i="1" dirty="0" err="1" smtClean="0"/>
              <a:t>of</a:t>
            </a:r>
            <a:r>
              <a:rPr lang="ru-RU" i="1" dirty="0" smtClean="0"/>
              <a:t> </a:t>
            </a:r>
            <a:r>
              <a:rPr lang="ru-RU" i="1" dirty="0" err="1" smtClean="0"/>
              <a:t>Service</a:t>
            </a:r>
            <a:r>
              <a:rPr lang="ru-RU" i="1" dirty="0" smtClean="0"/>
              <a:t>)</a:t>
            </a:r>
          </a:p>
          <a:p>
            <a:pPr lvl="1" algn="just">
              <a:lnSpc>
                <a:spcPts val="3100"/>
              </a:lnSpc>
              <a:buNone/>
            </a:pPr>
            <a:r>
              <a:rPr lang="ru-RU" sz="2400" b="1" dirty="0" smtClean="0"/>
              <a:t>    Атака на вычислительную систему с целью довести её до отказа, то есть создание таких условий, при которых правомерные пользователи системы не могут получить доступ к предоставляемым системой ресурсам (серверам).</a:t>
            </a:r>
            <a:endParaRPr lang="ru-RU" sz="2400" b="1" dirty="0"/>
          </a:p>
          <a:p>
            <a:pPr algn="just">
              <a:lnSpc>
                <a:spcPct val="80000"/>
              </a:lnSpc>
            </a:pPr>
            <a:endParaRPr lang="ru-RU" sz="16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100638" y="0"/>
            <a:ext cx="3329014" cy="500042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1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Сетевые атаки</a:t>
            </a:r>
            <a:endParaRPr kumimoji="0" lang="ru-RU" sz="3000" b="1" i="1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42844" y="571480"/>
            <a:ext cx="8501122" cy="1857388"/>
          </a:xfrm>
        </p:spPr>
        <p:txBody>
          <a:bodyPr>
            <a:noAutofit/>
          </a:bodyPr>
          <a:lstStyle/>
          <a:p>
            <a:pPr algn="just">
              <a:lnSpc>
                <a:spcPts val="3200"/>
              </a:lnSpc>
              <a:buNone/>
            </a:pPr>
            <a:r>
              <a:rPr lang="ru-RU" dirty="0" smtClean="0"/>
              <a:t>          Если атака выполняется одновременно с большого числа компьютеров, говорят о </a:t>
            </a:r>
            <a:r>
              <a:rPr lang="ru-RU" b="1" i="1" u="sng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DDoS-атаке</a:t>
            </a:r>
            <a:r>
              <a:rPr lang="ru-RU" dirty="0" smtClean="0"/>
              <a:t> (</a:t>
            </a:r>
            <a:r>
              <a:rPr lang="ru-RU" i="1" dirty="0" err="1" smtClean="0"/>
              <a:t>Distributed</a:t>
            </a:r>
            <a:r>
              <a:rPr lang="ru-RU" i="1" dirty="0" smtClean="0"/>
              <a:t> </a:t>
            </a:r>
            <a:r>
              <a:rPr lang="ru-RU" i="1" dirty="0" err="1" smtClean="0"/>
              <a:t>Denial</a:t>
            </a:r>
            <a:r>
              <a:rPr lang="ru-RU" i="1" dirty="0" smtClean="0"/>
              <a:t> </a:t>
            </a:r>
            <a:r>
              <a:rPr lang="ru-RU" i="1" dirty="0" err="1" smtClean="0"/>
              <a:t>of</a:t>
            </a:r>
            <a:r>
              <a:rPr lang="ru-RU" i="1" dirty="0" smtClean="0"/>
              <a:t> </a:t>
            </a:r>
            <a:r>
              <a:rPr lang="ru-RU" i="1" dirty="0" err="1" smtClean="0"/>
              <a:t>Service</a:t>
            </a:r>
            <a:r>
              <a:rPr lang="ru-RU" dirty="0" smtClean="0"/>
              <a:t>, </a:t>
            </a:r>
            <a:r>
              <a:rPr lang="ru-RU" i="1" dirty="0" smtClean="0"/>
              <a:t>распределённая атака типа «отказ в обслуживании»</a:t>
            </a:r>
            <a:r>
              <a:rPr lang="ru-RU" dirty="0" smtClean="0"/>
              <a:t>). </a:t>
            </a:r>
            <a:r>
              <a:rPr lang="ru-RU" sz="2400" dirty="0" smtClean="0"/>
              <a:t> </a:t>
            </a:r>
          </a:p>
          <a:p>
            <a:pPr algn="just">
              <a:lnSpc>
                <a:spcPct val="80000"/>
              </a:lnSpc>
            </a:pPr>
            <a:endParaRPr lang="ru-RU" sz="16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100638" y="0"/>
            <a:ext cx="3329014" cy="500042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1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Сетевые атаки</a:t>
            </a:r>
            <a:endParaRPr kumimoji="0" lang="ru-RU" sz="3000" b="1" i="1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467417"/>
            <a:ext cx="5143536" cy="375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42844" y="571480"/>
            <a:ext cx="8501122" cy="2071702"/>
          </a:xfrm>
        </p:spPr>
        <p:txBody>
          <a:bodyPr>
            <a:noAutofit/>
          </a:bodyPr>
          <a:lstStyle/>
          <a:p>
            <a:pPr lvl="1" algn="just">
              <a:lnSpc>
                <a:spcPts val="3200"/>
              </a:lnSpc>
              <a:buNone/>
            </a:pPr>
            <a:r>
              <a:rPr lang="ru-RU" sz="2400" dirty="0" smtClean="0"/>
              <a:t>Классическим примером такой </a:t>
            </a:r>
            <a:r>
              <a:rPr lang="ru-RU" sz="2400" i="1" dirty="0" smtClean="0"/>
              <a:t>атаки</a:t>
            </a:r>
            <a:r>
              <a:rPr lang="ru-RU" sz="2400" dirty="0" smtClean="0"/>
              <a:t> в сетях TCP/IP является </a:t>
            </a:r>
            <a:r>
              <a:rPr lang="ru-RU" sz="2400" b="1" i="1" dirty="0" smtClean="0"/>
              <a:t>SYN-атака</a:t>
            </a:r>
            <a:r>
              <a:rPr lang="ru-RU" sz="2400" dirty="0" smtClean="0"/>
              <a:t>, при которой нарушитель посылает пакеты, инициирующие установление </a:t>
            </a:r>
            <a:r>
              <a:rPr lang="ru-RU" sz="2400" dirty="0" err="1" smtClean="0"/>
              <a:t>ТСР-соединения</a:t>
            </a:r>
            <a:r>
              <a:rPr lang="ru-RU" sz="2400" dirty="0" smtClean="0"/>
              <a:t>, но не посылает пакеты, завершающие установление этого соединения. </a:t>
            </a:r>
          </a:p>
          <a:p>
            <a:pPr>
              <a:lnSpc>
                <a:spcPct val="80000"/>
              </a:lnSpc>
            </a:pPr>
            <a:endParaRPr lang="ru-RU" sz="16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100638" y="0"/>
            <a:ext cx="3329014" cy="500042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1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Сетевые атаки</a:t>
            </a:r>
            <a:endParaRPr kumimoji="0" lang="ru-RU" sz="3000" b="1" i="1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071810"/>
            <a:ext cx="5000660" cy="2208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ts val="3300"/>
              </a:lnSpc>
              <a:buNone/>
            </a:pPr>
            <a:r>
              <a:rPr lang="ru-RU" sz="2400" dirty="0" smtClean="0"/>
              <a:t>В результате может произойти переполнение памяти на сервере, и серверу не удастся установить соединение с законными пользователями.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071810"/>
            <a:ext cx="3513797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7158" y="785794"/>
            <a:ext cx="8482042" cy="2787669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  <a:buNone/>
            </a:pPr>
            <a:r>
              <a:rPr lang="ru-RU" sz="2400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Модификация </a:t>
            </a:r>
            <a:r>
              <a:rPr lang="ru-RU" sz="2400" b="1" i="1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потока данных </a:t>
            </a:r>
            <a:r>
              <a:rPr lang="ru-RU" sz="2400" dirty="0"/>
              <a:t>- </a:t>
            </a:r>
            <a:r>
              <a:rPr lang="ru-RU" sz="2400" i="1" dirty="0"/>
              <a:t>атака "</a:t>
            </a:r>
            <a:r>
              <a:rPr lang="ru-RU" sz="2400" i="1" dirty="0" err="1"/>
              <a:t>man</a:t>
            </a:r>
            <a:r>
              <a:rPr lang="ru-RU" sz="2400" i="1" dirty="0"/>
              <a:t> </a:t>
            </a:r>
            <a:r>
              <a:rPr lang="ru-RU" sz="2400" i="1" dirty="0" err="1"/>
              <a:t>in</a:t>
            </a:r>
            <a:r>
              <a:rPr lang="ru-RU" sz="2400" i="1" dirty="0"/>
              <a:t> </a:t>
            </a:r>
            <a:r>
              <a:rPr lang="ru-RU" sz="2400" i="1" dirty="0" err="1"/>
              <a:t>the</a:t>
            </a:r>
            <a:r>
              <a:rPr lang="ru-RU" sz="2400" i="1" dirty="0"/>
              <a:t> </a:t>
            </a:r>
            <a:r>
              <a:rPr lang="ru-RU" sz="2400" i="1" dirty="0" err="1"/>
              <a:t>middle</a:t>
            </a:r>
            <a:r>
              <a:rPr lang="ru-RU" sz="2400" i="1" dirty="0"/>
              <a:t>"</a:t>
            </a:r>
            <a:r>
              <a:rPr lang="ru-RU" sz="2400" dirty="0"/>
              <a:t> </a:t>
            </a:r>
          </a:p>
          <a:p>
            <a:pPr>
              <a:lnSpc>
                <a:spcPts val="3400"/>
              </a:lnSpc>
              <a:buNone/>
            </a:pPr>
            <a:r>
              <a:rPr lang="ru-RU" sz="2400" b="1" dirty="0"/>
              <a:t>Модификация потока данных означает либо изменение содержимого пересылаемого сообщения, либо изменение порядка сообщений.</a:t>
            </a:r>
          </a:p>
          <a:p>
            <a:pPr>
              <a:lnSpc>
                <a:spcPct val="80000"/>
              </a:lnSpc>
            </a:pPr>
            <a:endParaRPr lang="ru-RU" sz="2400" dirty="0"/>
          </a:p>
        </p:txBody>
      </p:sp>
      <p:pic>
        <p:nvPicPr>
          <p:cNvPr id="67589" name="Picture 5" descr="Атака &quot;man in the middl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786190"/>
            <a:ext cx="5832475" cy="2105025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429256" y="0"/>
            <a:ext cx="3329014" cy="500042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1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Сетевые атаки</a:t>
            </a:r>
            <a:endParaRPr kumimoji="0" lang="ru-RU" sz="3000" b="1" i="1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7158" y="714356"/>
            <a:ext cx="8482042" cy="2500330"/>
          </a:xfrm>
        </p:spPr>
        <p:txBody>
          <a:bodyPr>
            <a:normAutofit/>
          </a:bodyPr>
          <a:lstStyle/>
          <a:p>
            <a:pPr>
              <a:lnSpc>
                <a:spcPts val="3300"/>
              </a:lnSpc>
              <a:buNone/>
            </a:pPr>
            <a:r>
              <a:rPr lang="ru-RU" sz="2400" b="1" i="1" u="sng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Создание </a:t>
            </a:r>
            <a:r>
              <a:rPr lang="ru-RU" sz="2400" b="1" i="1" u="sng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ложного потока (фальсификация) </a:t>
            </a:r>
          </a:p>
          <a:p>
            <a:pPr>
              <a:lnSpc>
                <a:spcPts val="3300"/>
              </a:lnSpc>
              <a:buNone/>
            </a:pPr>
            <a:r>
              <a:rPr lang="ru-RU" sz="2400" i="1" dirty="0"/>
              <a:t>Фальсификация</a:t>
            </a:r>
            <a:r>
              <a:rPr lang="ru-RU" sz="2400" dirty="0"/>
              <a:t> (нарушение аутентичности) означает попытку одного субъекта выдать себя за другого</a:t>
            </a:r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  <p:pic>
        <p:nvPicPr>
          <p:cNvPr id="68613" name="Picture 5" descr="Создание ложного пото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786058"/>
            <a:ext cx="5616575" cy="2027237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429256" y="0"/>
            <a:ext cx="3329014" cy="500042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1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Сетевые атаки</a:t>
            </a:r>
            <a:endParaRPr kumimoji="0" lang="ru-RU" sz="3000" b="1" i="1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500042"/>
            <a:ext cx="8696324" cy="24765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ru-RU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Повторное </a:t>
            </a:r>
            <a:r>
              <a:rPr lang="ru-RU" b="1" i="1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</a:t>
            </a:r>
          </a:p>
          <a:p>
            <a:pPr>
              <a:lnSpc>
                <a:spcPts val="3100"/>
              </a:lnSpc>
              <a:buNone/>
            </a:pPr>
            <a:r>
              <a:rPr lang="ru-RU" b="1" dirty="0" smtClean="0"/>
              <a:t>Означает </a:t>
            </a:r>
            <a:r>
              <a:rPr lang="ru-RU" b="1" dirty="0"/>
              <a:t>пассивный захват данных с последующей их пересылкой для получения несанкционированного доступа - это так называемая </a:t>
            </a:r>
            <a:r>
              <a:rPr lang="ru-RU" b="1" i="1" dirty="0"/>
              <a:t>replay-атака</a:t>
            </a:r>
            <a:r>
              <a:rPr lang="ru-RU" b="1" dirty="0"/>
              <a:t>. </a:t>
            </a:r>
            <a:endParaRPr lang="ru-RU" sz="800" dirty="0" smtClean="0"/>
          </a:p>
          <a:p>
            <a:pPr>
              <a:lnSpc>
                <a:spcPts val="3100"/>
              </a:lnSpc>
              <a:buNone/>
            </a:pPr>
            <a:r>
              <a:rPr lang="ru-RU" dirty="0" smtClean="0"/>
              <a:t>На </a:t>
            </a:r>
            <a:r>
              <a:rPr lang="ru-RU" dirty="0"/>
              <a:t>самом деле </a:t>
            </a:r>
            <a:r>
              <a:rPr lang="ru-RU" i="1" dirty="0"/>
              <a:t>replay-атаки</a:t>
            </a:r>
            <a:r>
              <a:rPr lang="ru-RU" dirty="0"/>
              <a:t> являются одним из вариантов фальсификации, но в силу того, что это один из наиболее распространенных вариантов </a:t>
            </a:r>
            <a:r>
              <a:rPr lang="ru-RU" i="1" dirty="0"/>
              <a:t>атаки</a:t>
            </a:r>
            <a:r>
              <a:rPr lang="ru-RU" dirty="0"/>
              <a:t> для получения несанкционированного доступа, его часто рассматривают как отдельный тип </a:t>
            </a:r>
            <a:r>
              <a:rPr lang="ru-RU" i="1" dirty="0"/>
              <a:t>атаки</a:t>
            </a:r>
            <a:r>
              <a:rPr lang="ru-RU" dirty="0"/>
              <a:t>.</a:t>
            </a:r>
          </a:p>
          <a:p>
            <a:pPr>
              <a:lnSpc>
                <a:spcPct val="80000"/>
              </a:lnSpc>
            </a:pPr>
            <a:endParaRPr lang="ru-RU" sz="1800" dirty="0"/>
          </a:p>
        </p:txBody>
      </p:sp>
      <p:pic>
        <p:nvPicPr>
          <p:cNvPr id="69637" name="Picture 5" descr="Replay-ата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357694"/>
            <a:ext cx="5543550" cy="2000250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429256" y="0"/>
            <a:ext cx="3329014" cy="500042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1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Сетевые атаки</a:t>
            </a:r>
            <a:endParaRPr kumimoji="0" lang="ru-RU" sz="3000" b="1" i="1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472386" cy="43971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УГРОЗЫ ИНФОРМАЦИОННОЙ БЕЗОПАСНСТИ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688" y="1285860"/>
            <a:ext cx="85011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Цель </a:t>
            </a:r>
            <a:r>
              <a:rPr lang="ru-RU" sz="2800" b="1" dirty="0"/>
              <a:t>деятельности по обеспечению </a:t>
            </a:r>
            <a:r>
              <a:rPr lang="ru-RU" sz="2800" b="1" dirty="0" smtClean="0"/>
              <a:t>информационной безопасности</a:t>
            </a:r>
            <a:r>
              <a:rPr lang="ru-RU" sz="2800" dirty="0" smtClean="0"/>
              <a:t>: ликвидация </a:t>
            </a:r>
            <a:r>
              <a:rPr lang="ru-RU" sz="2800" dirty="0"/>
              <a:t>угроз объектам информационной безопасности и минимизация возможного ущерба, который может быть нанесен вследствие реализации данных угроз. </a:t>
            </a:r>
          </a:p>
        </p:txBody>
      </p:sp>
      <p:pic>
        <p:nvPicPr>
          <p:cNvPr id="2050" name="Picture 2" descr="http://im2-tub-ru.yandex.net/i?id=205862353-1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000504"/>
            <a:ext cx="3071834" cy="22587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71802" y="0"/>
            <a:ext cx="5715040" cy="857232"/>
          </a:xfrm>
        </p:spPr>
        <p:txBody>
          <a:bodyPr>
            <a:noAutofit/>
          </a:bodyPr>
          <a:lstStyle/>
          <a:p>
            <a:r>
              <a:rPr lang="ru-RU" sz="2400" b="1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Основные определения и критерии классификации угроз</a:t>
            </a:r>
            <a:endParaRPr lang="ru-RU" sz="2400" b="1" i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4282" y="1142984"/>
            <a:ext cx="8286808" cy="5330968"/>
          </a:xfrm>
        </p:spPr>
        <p:txBody>
          <a:bodyPr>
            <a:noAutofit/>
          </a:bodyPr>
          <a:lstStyle/>
          <a:p>
            <a:pPr algn="just"/>
            <a:r>
              <a:rPr lang="ru-RU" sz="2800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Угроза</a:t>
            </a:r>
            <a:r>
              <a:rPr lang="ru-RU" sz="2800" dirty="0" smtClean="0"/>
              <a:t> - </a:t>
            </a:r>
            <a:r>
              <a:rPr lang="ru-RU" sz="2800" b="1" i="1" dirty="0" smtClean="0"/>
              <a:t>это потенциальная возможность определенным образом нарушить информационную безопасность.</a:t>
            </a:r>
          </a:p>
          <a:p>
            <a:pPr algn="just"/>
            <a:r>
              <a:rPr lang="ru-RU" sz="2800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Атака</a:t>
            </a:r>
            <a:r>
              <a:rPr lang="ru-RU" sz="2800" b="1" i="1" dirty="0" smtClean="0"/>
              <a:t> </a:t>
            </a:r>
            <a:r>
              <a:rPr lang="ru-RU" sz="2800" i="1" dirty="0" smtClean="0"/>
              <a:t>-</a:t>
            </a:r>
            <a:r>
              <a:rPr lang="ru-RU" sz="2800" b="1" i="1" dirty="0" smtClean="0"/>
              <a:t> </a:t>
            </a:r>
            <a:r>
              <a:rPr lang="ru-RU" sz="2800" b="1" dirty="0" smtClean="0"/>
              <a:t>попытка реализации </a:t>
            </a:r>
            <a:r>
              <a:rPr lang="ru-RU" sz="2800" b="1" i="1" dirty="0" smtClean="0"/>
              <a:t>угрозы</a:t>
            </a:r>
            <a:r>
              <a:rPr lang="ru-RU" sz="2800" dirty="0" smtClean="0"/>
              <a:t>.</a:t>
            </a:r>
          </a:p>
          <a:p>
            <a:pPr algn="just">
              <a:buNone/>
            </a:pPr>
            <a:endParaRPr lang="ru-RU" sz="1100" dirty="0" smtClean="0"/>
          </a:p>
          <a:p>
            <a:pPr algn="just">
              <a:buNone/>
            </a:pPr>
            <a:r>
              <a:rPr lang="ru-RU" sz="2800" dirty="0" smtClean="0"/>
              <a:t>Тот, кто предпринимает такую попытку, называется    </a:t>
            </a:r>
            <a:r>
              <a:rPr lang="ru-RU" sz="2800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злоумышленником</a:t>
            </a:r>
            <a:r>
              <a:rPr lang="ru-RU" sz="2800" dirty="0" smtClean="0"/>
              <a:t>.</a:t>
            </a:r>
          </a:p>
          <a:p>
            <a:pPr algn="just">
              <a:buNone/>
            </a:pPr>
            <a:endParaRPr lang="ru-RU" sz="1000" dirty="0" smtClean="0"/>
          </a:p>
          <a:p>
            <a:pPr algn="just">
              <a:buNone/>
            </a:pPr>
            <a:r>
              <a:rPr lang="ru-RU" sz="2800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Источники угроз </a:t>
            </a:r>
            <a:r>
              <a:rPr lang="ru-RU" sz="2800" dirty="0" smtClean="0"/>
              <a:t>-</a:t>
            </a:r>
            <a:r>
              <a:rPr lang="ru-RU" sz="2800" b="1" i="1" dirty="0" smtClean="0"/>
              <a:t> </a:t>
            </a:r>
            <a:r>
              <a:rPr lang="ru-RU" sz="2800" dirty="0" smtClean="0"/>
              <a:t>потенциальные </a:t>
            </a:r>
            <a:r>
              <a:rPr lang="ru-RU" sz="2800" i="1" dirty="0" smtClean="0"/>
              <a:t>злоумышленники</a:t>
            </a:r>
            <a:endParaRPr lang="ru-RU" sz="2800" b="1" i="1" dirty="0" smtClean="0"/>
          </a:p>
          <a:p>
            <a:pPr algn="just">
              <a:lnSpc>
                <a:spcPct val="150000"/>
              </a:lnSpc>
            </a:pPr>
            <a:endParaRPr lang="ru-RU" sz="28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43240" y="1214422"/>
            <a:ext cx="5857916" cy="1357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just"/>
            <a:r>
              <a:rPr lang="ru-RU" sz="2400" dirty="0"/>
              <a:t>нацеленность угрозы на нанесение вреда тем или иным конкретным свойствам объекта безопасности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472386" cy="43971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УГРОЗЫ ИНФОРМАЦИОННОЙ БЕЗОПАСНСТИ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642918"/>
            <a:ext cx="328614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СВОЙСТВА УГРОЗЫ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1643050"/>
            <a:ext cx="271464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Избирательность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3500438"/>
            <a:ext cx="271464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Предсказуемость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5500702"/>
            <a:ext cx="271464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Вредоносность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143240" y="2643182"/>
            <a:ext cx="5857916" cy="22145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just"/>
            <a:r>
              <a:rPr lang="ru-RU" sz="2400" dirty="0"/>
              <a:t>наличие признаков </a:t>
            </a:r>
            <a:r>
              <a:rPr lang="ru-RU" sz="2400" dirty="0" smtClean="0"/>
              <a:t>возникновения, </a:t>
            </a:r>
            <a:r>
              <a:rPr lang="ru-RU" sz="2400" dirty="0"/>
              <a:t>позволяющих </a:t>
            </a:r>
            <a:r>
              <a:rPr lang="ru-RU" sz="2400" dirty="0" smtClean="0"/>
              <a:t>прогнозировать </a:t>
            </a:r>
            <a:r>
              <a:rPr lang="ru-RU" sz="2400" dirty="0"/>
              <a:t>возможность появления угрозы и определять конкретные объекты безопасности, на которые она будет направлена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43240" y="5000636"/>
            <a:ext cx="5857916" cy="1357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just"/>
            <a:r>
              <a:rPr lang="ru-RU" sz="2400" dirty="0"/>
              <a:t>возможность нанесения вреда различной тяжести объекту </a:t>
            </a:r>
            <a:r>
              <a:rPr lang="ru-RU" sz="2400" dirty="0" err="1" smtClean="0"/>
              <a:t>безопас-ности</a:t>
            </a:r>
            <a:endParaRPr lang="ru-RU" sz="24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-2071734" y="3286124"/>
            <a:ext cx="457203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14282" y="1714488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14282" y="3571876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14282" y="5572140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14282" y="1000108"/>
            <a:ext cx="21431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472386" cy="43971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УГРОЗЫ ИНФОРМАЦИОННОЙ БЕЗОПАСНСТИ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4282" y="642919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Угроза всегда порождает </a:t>
            </a:r>
            <a:r>
              <a:rPr lang="ru-RU" sz="2400" b="1" dirty="0" smtClean="0"/>
              <a:t>опасность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214422"/>
            <a:ext cx="878687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Опасность</a:t>
            </a:r>
            <a:r>
              <a:rPr lang="ru-RU" sz="2400" dirty="0"/>
              <a:t> </a:t>
            </a:r>
            <a:r>
              <a:rPr lang="ru-RU" sz="2400" dirty="0" smtClean="0"/>
              <a:t>- состояние</a:t>
            </a:r>
            <a:r>
              <a:rPr lang="ru-RU" sz="2400" dirty="0"/>
              <a:t>, в котором находится объект безопасности вследствие возникновения угрозы этому объекту</a:t>
            </a:r>
            <a:r>
              <a:rPr lang="ru-RU" sz="2400" dirty="0" smtClean="0"/>
              <a:t>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2400" b="1" dirty="0" smtClean="0"/>
              <a:t>Возможный </a:t>
            </a:r>
            <a:r>
              <a:rPr lang="ru-RU" sz="2400" b="1" dirty="0"/>
              <a:t>вред определяет величину </a:t>
            </a:r>
            <a:r>
              <a:rPr lang="ru-RU" sz="2400" b="1" dirty="0" smtClean="0"/>
              <a:t>опасности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Окно опасности </a:t>
            </a:r>
            <a:r>
              <a:rPr lang="ru-RU" sz="2400" b="1" i="1" dirty="0" smtClean="0"/>
              <a:t>- </a:t>
            </a:r>
            <a:r>
              <a:rPr lang="ru-RU" sz="2400" i="1" dirty="0" smtClean="0"/>
              <a:t>промежуток времени  от  момента, когда появляется возможность  использовать слабое место, и до  момента,   когда пробел ликвидируется.</a:t>
            </a:r>
            <a:endParaRPr lang="ru-RU" sz="2400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29322" y="4572008"/>
            <a:ext cx="2833694" cy="2125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71802" y="0"/>
            <a:ext cx="5715040" cy="857232"/>
          </a:xfrm>
        </p:spPr>
        <p:txBody>
          <a:bodyPr>
            <a:noAutofit/>
          </a:bodyPr>
          <a:lstStyle/>
          <a:p>
            <a:r>
              <a:rPr lang="ru-RU" sz="2400" b="1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Основные определения и критерии классификации угроз</a:t>
            </a:r>
            <a:endParaRPr lang="ru-RU" sz="2400" b="1" i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4282" y="928670"/>
            <a:ext cx="8643998" cy="557216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dirty="0" smtClean="0"/>
              <a:t>   У</a:t>
            </a:r>
            <a:r>
              <a:rPr lang="ru-RU" i="1" dirty="0" smtClean="0"/>
              <a:t>гроза</a:t>
            </a:r>
            <a:r>
              <a:rPr lang="ru-RU" dirty="0" smtClean="0"/>
              <a:t> является следствием наличия </a:t>
            </a:r>
            <a:r>
              <a:rPr lang="ru-RU" b="1" i="1" dirty="0" smtClean="0"/>
              <a:t>уязвимых мест </a:t>
            </a:r>
            <a:r>
              <a:rPr lang="ru-RU" dirty="0" smtClean="0"/>
              <a:t>в защите информационных систем </a:t>
            </a:r>
          </a:p>
          <a:p>
            <a:pPr algn="just">
              <a:buNone/>
            </a:pPr>
            <a:r>
              <a:rPr lang="ru-RU" sz="1100" dirty="0" smtClean="0"/>
              <a:t>  </a:t>
            </a:r>
            <a:r>
              <a:rPr lang="ru-RU" sz="100" dirty="0" smtClean="0"/>
              <a:t>      </a:t>
            </a:r>
            <a:endParaRPr lang="ru-RU" sz="1100" dirty="0" smtClean="0"/>
          </a:p>
          <a:p>
            <a:pPr algn="just">
              <a:buNone/>
            </a:pPr>
            <a:r>
              <a:rPr lang="ru-RU" dirty="0" smtClean="0"/>
              <a:t>     Для закрытия </a:t>
            </a:r>
            <a:r>
              <a:rPr lang="ru-RU" i="1" dirty="0" smtClean="0"/>
              <a:t>окна опасности</a:t>
            </a:r>
            <a:r>
              <a:rPr lang="ru-RU" dirty="0" smtClean="0"/>
              <a:t> должны произойти </a:t>
            </a:r>
            <a:r>
              <a:rPr lang="ru-RU" b="1" i="1" dirty="0" smtClean="0"/>
              <a:t>следующие события</a:t>
            </a:r>
            <a:r>
              <a:rPr lang="ru-RU" dirty="0" smtClean="0"/>
              <a:t>:</a:t>
            </a:r>
          </a:p>
          <a:p>
            <a:pPr algn="just">
              <a:buNone/>
            </a:pPr>
            <a:endParaRPr lang="ru-RU" sz="800" dirty="0" smtClean="0"/>
          </a:p>
          <a:p>
            <a:pPr lvl="0" algn="just"/>
            <a:r>
              <a:rPr lang="ru-RU" i="1" dirty="0" smtClean="0"/>
              <a:t>должно стать известно о средствах использования пробела в защите; </a:t>
            </a:r>
            <a:endParaRPr lang="ru-RU" dirty="0" smtClean="0"/>
          </a:p>
          <a:p>
            <a:pPr lvl="0" algn="just"/>
            <a:r>
              <a:rPr lang="ru-RU" i="1" dirty="0" smtClean="0"/>
              <a:t>должны быть выпущены соответствующие заплаты; </a:t>
            </a:r>
            <a:endParaRPr lang="ru-RU" dirty="0" smtClean="0"/>
          </a:p>
          <a:p>
            <a:pPr lvl="0" algn="just"/>
            <a:r>
              <a:rPr lang="ru-RU" i="1" dirty="0" smtClean="0"/>
              <a:t>заплаты должны быть установлены в защищаемой ИС.</a:t>
            </a:r>
            <a:endParaRPr lang="ru-RU" dirty="0" smtClean="0"/>
          </a:p>
          <a:p>
            <a:pPr algn="just">
              <a:buNone/>
            </a:pPr>
            <a:endParaRPr lang="ru-RU" dirty="0" smtClean="0"/>
          </a:p>
        </p:txBody>
      </p:sp>
      <p:pic>
        <p:nvPicPr>
          <p:cNvPr id="23554" name="Picture 2" descr="APT &amp;vcy;&amp;ycy;&amp;ncy;&amp;ucy;&amp;zhcy;&amp;dcy;&amp;acy;&amp;yucy;&amp;tcy; &amp;zcy;&amp;acy;&amp;shchcy;&amp;icy;&amp;tcy;&amp;ncy;&amp;icy;&amp;kcy;&amp;ocy;&amp;vcy; &amp;icy;&amp;ncy;&amp;fcy;&amp;ocy;&amp;rcy;&amp;mcy;&amp;acy;&amp;tscy;&amp;icy;&amp;icy; &amp;mcy;&amp;iecy;&amp;ncy;&amp;yacy;&amp;tcy;&amp;softcy; &amp;pcy;&amp;rcy;&amp;icy;&amp;ocy;&amp;rcy;&amp;icy;&amp;tcy;&amp;iecy;&amp;t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786322"/>
            <a:ext cx="2571768" cy="19245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4282" y="928670"/>
            <a:ext cx="8429684" cy="554528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smtClean="0"/>
              <a:t>Для </a:t>
            </a:r>
            <a:r>
              <a:rPr lang="ru-RU" sz="2800" b="1" dirty="0"/>
              <a:t>характеристики </a:t>
            </a:r>
            <a:r>
              <a:rPr lang="ru-RU" sz="2800" b="1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угрозы </a:t>
            </a:r>
            <a:r>
              <a:rPr lang="ru-RU" sz="2800" b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информационной безопасности</a:t>
            </a:r>
            <a:r>
              <a:rPr lang="ru-RU" sz="2800" b="1" dirty="0" smtClean="0"/>
              <a:t> </a:t>
            </a:r>
            <a:r>
              <a:rPr lang="ru-RU" sz="2800" b="1" dirty="0"/>
              <a:t>используются следующие параметры</a:t>
            </a:r>
            <a:r>
              <a:rPr lang="ru-RU" sz="2800" dirty="0"/>
              <a:t>:</a:t>
            </a:r>
          </a:p>
          <a:p>
            <a:pPr lvl="1"/>
            <a:r>
              <a:rPr lang="ru-RU" sz="2800" dirty="0"/>
              <a:t>Источник </a:t>
            </a:r>
            <a:r>
              <a:rPr lang="ru-RU" sz="2800" dirty="0" smtClean="0"/>
              <a:t>угрозы.</a:t>
            </a:r>
            <a:endParaRPr lang="ru-RU" sz="2800" dirty="0"/>
          </a:p>
          <a:p>
            <a:pPr lvl="1"/>
            <a:r>
              <a:rPr lang="ru-RU" sz="2800" dirty="0"/>
              <a:t>Метод воздействия на </a:t>
            </a:r>
            <a:r>
              <a:rPr lang="ru-RU" sz="2800" dirty="0" smtClean="0"/>
              <a:t>объект.</a:t>
            </a:r>
            <a:endParaRPr lang="ru-RU" sz="2800" dirty="0"/>
          </a:p>
          <a:p>
            <a:pPr lvl="1"/>
            <a:r>
              <a:rPr lang="ru-RU" sz="2800" dirty="0"/>
              <a:t>Уязвимости, которые могут быть </a:t>
            </a:r>
            <a:r>
              <a:rPr lang="ru-RU" sz="2800" dirty="0" smtClean="0"/>
              <a:t>использованы.</a:t>
            </a:r>
            <a:endParaRPr lang="ru-RU" sz="2800" dirty="0"/>
          </a:p>
          <a:p>
            <a:pPr lvl="1"/>
            <a:r>
              <a:rPr lang="ru-RU" sz="2800" dirty="0"/>
              <a:t>Ресурсы, которые могут пострадать от реализации.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071802" y="0"/>
            <a:ext cx="5715040" cy="857232"/>
          </a:xfrm>
        </p:spPr>
        <p:txBody>
          <a:bodyPr>
            <a:noAutofit/>
          </a:bodyPr>
          <a:lstStyle/>
          <a:p>
            <a:r>
              <a:rPr lang="ru-RU" sz="2400" b="1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Основные определения и критерии классификации угроз</a:t>
            </a:r>
            <a:endParaRPr lang="ru-RU" sz="2400" b="1" i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2530" name="Picture 2" descr="&amp;Icy;&amp;ncy;&amp;fcy;&amp;ocy;&amp;rcy;&amp;mcy;&amp;acy;&amp;tscy;&amp;icy;&amp;ocy;&amp;ncy;&amp;ncy;&amp;acy;&amp;yacy; &amp;zcy;&amp;acy;&amp;shchcy;&amp;icy;&amp;tcy;&amp;acy; &amp;pcy;&amp;rcy;&amp;iecy;&amp;dcy;&amp;pcy;&amp;rcy;&amp;icy;&amp;yacy;&amp;tcy;&amp;icy;&amp;yacy;. &amp;Ocy;&amp;bcy;&amp;iecy;&amp;scy;&amp;pcy;&amp;iecy;&amp;chcy;&amp;iecy;&amp;ncy;&amp;icy;&amp;iecy; &amp;icy;&amp;ncy;&amp;fcy;&amp;ocy;&amp;rcy;&amp;mcy;&amp;acy;&amp;tscy;&amp;icy;&amp;ocy;&amp;ncy;&amp;ncy;&amp;ocy;&amp;jcy; &amp;bcy;&amp;iecy;&amp;zcy;&amp;ocy;&amp;pcy;&amp;acy;&amp;scy;&amp;ncy;&amp;ocy;&amp;scy;&amp;tcy;&amp;icy; &amp;bcy;&amp;icy;&amp;zcy;&amp;ncy;&amp;iecy;&amp;scy;&amp;acy;."/>
          <p:cNvPicPr>
            <a:picLocks noChangeAspect="1" noChangeArrowheads="1"/>
          </p:cNvPicPr>
          <p:nvPr/>
        </p:nvPicPr>
        <p:blipFill>
          <a:blip r:embed="rId2" cstate="print"/>
          <a:srcRect t="4818" r="6785" b="6852"/>
          <a:stretch>
            <a:fillRect/>
          </a:stretch>
        </p:blipFill>
        <p:spPr bwMode="auto">
          <a:xfrm>
            <a:off x="5429256" y="4735388"/>
            <a:ext cx="3357586" cy="21226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0"/>
            <a:ext cx="5400684" cy="43971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КЛАССИФИКАЦИЯ УГРОЗ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09881"/>
            <a:ext cx="228598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</a:t>
            </a:r>
            <a:r>
              <a:rPr lang="ru-RU" sz="2400" dirty="0" smtClean="0"/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объектам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84" y="609881"/>
            <a:ext cx="228601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масштабу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29454" y="609881"/>
            <a:ext cx="221454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причине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609881"/>
            <a:ext cx="235745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актуализации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071546"/>
            <a:ext cx="2285984" cy="1357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Персонал, </a:t>
            </a:r>
          </a:p>
          <a:p>
            <a:pPr algn="ctr"/>
            <a:r>
              <a:rPr lang="ru-RU" sz="2000" dirty="0" smtClean="0"/>
              <a:t>финансы, </a:t>
            </a:r>
          </a:p>
          <a:p>
            <a:pPr algn="ctr"/>
            <a:r>
              <a:rPr lang="ru-RU" sz="2000" dirty="0" smtClean="0"/>
              <a:t>матер. ценности,</a:t>
            </a:r>
          </a:p>
          <a:p>
            <a:pPr algn="ctr"/>
            <a:r>
              <a:rPr lang="ru-RU" sz="2000" dirty="0" smtClean="0"/>
              <a:t>Информация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85984" y="1071546"/>
            <a:ext cx="2285984" cy="1357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Глобальные</a:t>
            </a:r>
          </a:p>
          <a:p>
            <a:pPr algn="ctr"/>
            <a:r>
              <a:rPr lang="ru-RU" sz="2000" dirty="0" smtClean="0"/>
              <a:t>Региональные</a:t>
            </a:r>
          </a:p>
          <a:p>
            <a:pPr algn="ctr"/>
            <a:r>
              <a:rPr lang="ru-RU" sz="2000" dirty="0" smtClean="0"/>
              <a:t>Организация</a:t>
            </a:r>
          </a:p>
          <a:p>
            <a:pPr algn="ctr"/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1071546"/>
            <a:ext cx="2357454" cy="1357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Весьма вероятные</a:t>
            </a:r>
          </a:p>
          <a:p>
            <a:pPr algn="ctr"/>
            <a:r>
              <a:rPr lang="ru-RU" sz="2000" dirty="0" smtClean="0"/>
              <a:t>Вероятные</a:t>
            </a:r>
          </a:p>
          <a:p>
            <a:pPr algn="ctr"/>
            <a:r>
              <a:rPr lang="ru-RU" sz="2000" dirty="0" smtClean="0"/>
              <a:t>Маловероятные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929454" y="1071546"/>
            <a:ext cx="2214546" cy="1357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dirty="0" smtClean="0"/>
              <a:t>Стихийные</a:t>
            </a:r>
          </a:p>
          <a:p>
            <a:pPr algn="ctr"/>
            <a:r>
              <a:rPr lang="ru-RU" sz="1900" dirty="0" smtClean="0"/>
              <a:t>Преднамеренные</a:t>
            </a:r>
          </a:p>
          <a:p>
            <a:pPr algn="ctr"/>
            <a:r>
              <a:rPr lang="ru-RU" sz="1900" dirty="0" smtClean="0"/>
              <a:t>Закономерные</a:t>
            </a:r>
          </a:p>
          <a:p>
            <a:pPr algn="ctr"/>
            <a:r>
              <a:rPr lang="ru-RU" sz="1900" dirty="0" smtClean="0"/>
              <a:t>Случайные</a:t>
            </a:r>
            <a:endParaRPr lang="ru-RU" sz="19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3500438"/>
            <a:ext cx="2285984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характеру</a:t>
            </a: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ущерба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5984" y="3500438"/>
            <a:ext cx="2286016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Расположение источника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29454" y="3500438"/>
            <a:ext cx="2214546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величине</a:t>
            </a: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ущерба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0" y="3500438"/>
            <a:ext cx="2357454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характеру</a:t>
            </a:r>
          </a:p>
          <a:p>
            <a:pPr algn="ctr"/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воздействия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4286256"/>
            <a:ext cx="2285984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Материальный</a:t>
            </a:r>
          </a:p>
          <a:p>
            <a:pPr algn="ctr"/>
            <a:r>
              <a:rPr lang="ru-RU" sz="2200" dirty="0" smtClean="0"/>
              <a:t>Моральный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285984" y="4286256"/>
            <a:ext cx="2285984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lang="ru-RU" sz="2200" dirty="0" smtClean="0"/>
          </a:p>
          <a:p>
            <a:pPr algn="ctr"/>
            <a:r>
              <a:rPr lang="ru-RU" sz="2200" dirty="0" smtClean="0"/>
              <a:t>Внутренние</a:t>
            </a:r>
          </a:p>
          <a:p>
            <a:pPr algn="ctr"/>
            <a:r>
              <a:rPr lang="ru-RU" sz="2200" dirty="0" smtClean="0"/>
              <a:t>Внешние</a:t>
            </a:r>
          </a:p>
          <a:p>
            <a:pPr algn="ctr"/>
            <a:endParaRPr lang="ru-RU" sz="2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4286256"/>
            <a:ext cx="2357454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Активные</a:t>
            </a:r>
          </a:p>
          <a:p>
            <a:pPr algn="ctr"/>
            <a:r>
              <a:rPr lang="ru-RU" sz="2200" dirty="0" smtClean="0"/>
              <a:t>Пассивные</a:t>
            </a:r>
            <a:endParaRPr lang="ru-RU" sz="2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929454" y="4286256"/>
            <a:ext cx="2214546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Предельный</a:t>
            </a:r>
          </a:p>
          <a:p>
            <a:pPr algn="ctr"/>
            <a:r>
              <a:rPr lang="ru-RU" sz="2000" dirty="0" smtClean="0"/>
              <a:t>Значительный</a:t>
            </a:r>
          </a:p>
          <a:p>
            <a:pPr algn="ctr"/>
            <a:r>
              <a:rPr lang="ru-RU" sz="2000" dirty="0" smtClean="0"/>
              <a:t>Незначительный</a:t>
            </a:r>
            <a:endParaRPr lang="ru-RU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1428728" y="2643182"/>
            <a:ext cx="6072230" cy="642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just"/>
            <a:r>
              <a:rPr lang="ru-RU" sz="2000" b="1" i="1" dirty="0" smtClean="0"/>
              <a:t>                                  </a:t>
            </a:r>
            <a:r>
              <a:rPr lang="ru-RU" sz="3600" b="1" i="1" dirty="0" smtClean="0"/>
              <a:t>Угрозы </a:t>
            </a:r>
            <a:endParaRPr lang="ru-RU" sz="3600" dirty="0"/>
          </a:p>
        </p:txBody>
      </p:sp>
      <p:cxnSp>
        <p:nvCxnSpPr>
          <p:cNvPr id="27" name="Прямая со стрелкой 26"/>
          <p:cNvCxnSpPr>
            <a:endCxn id="12" idx="2"/>
          </p:cNvCxnSpPr>
          <p:nvPr/>
        </p:nvCxnSpPr>
        <p:spPr>
          <a:xfrm rot="10800000">
            <a:off x="1142992" y="2428868"/>
            <a:ext cx="285736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>
            <a:off x="3214678" y="2428868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5500694" y="2428868"/>
            <a:ext cx="500066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15" idx="2"/>
          </p:cNvCxnSpPr>
          <p:nvPr/>
        </p:nvCxnSpPr>
        <p:spPr>
          <a:xfrm flipV="1">
            <a:off x="7500958" y="2428868"/>
            <a:ext cx="535769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0800000" flipV="1">
            <a:off x="1285852" y="3286124"/>
            <a:ext cx="285736" cy="2143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0800000" flipV="1">
            <a:off x="3286116" y="3286124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5429256" y="3286124"/>
            <a:ext cx="500066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7215206" y="3286124"/>
            <a:ext cx="535769" cy="2143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0" y="5643578"/>
            <a:ext cx="9144000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аспекту информационной безопасности </a:t>
            </a:r>
            <a:endParaRPr lang="ru-RU" sz="2200" dirty="0" smtClean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6000768"/>
            <a:ext cx="9144000" cy="642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 smtClean="0"/>
              <a:t>(доступность, целостность, конфиденциальность), против которого </a:t>
            </a:r>
            <a:r>
              <a:rPr lang="ru-RU" sz="2400" i="1" dirty="0" smtClean="0"/>
              <a:t>угрозы</a:t>
            </a:r>
            <a:r>
              <a:rPr lang="ru-RU" sz="2400" dirty="0" smtClean="0"/>
              <a:t> направлены в первую очередь</a:t>
            </a:r>
            <a:endParaRPr lang="ru-RU" sz="22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3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835</TotalTime>
  <Words>1297</Words>
  <Application>Microsoft Office PowerPoint</Application>
  <PresentationFormat>Экран (4:3)</PresentationFormat>
  <Paragraphs>189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Эркер</vt:lpstr>
      <vt:lpstr>Угрозы информационной безопасности</vt:lpstr>
      <vt:lpstr>УГРОЗЫ ИНФОРМАЦИОННОЙ БЕЗОПАСНСТИ</vt:lpstr>
      <vt:lpstr>УГРОЗЫ ИНФОРМАЦИОННОЙ БЕЗОПАСНСТИ</vt:lpstr>
      <vt:lpstr>Основные определения и критерии классификации угроз</vt:lpstr>
      <vt:lpstr>УГРОЗЫ ИНФОРМАЦИОННОЙ БЕЗОПАСНСТИ</vt:lpstr>
      <vt:lpstr>УГРОЗЫ ИНФОРМАЦИОННОЙ БЕЗОПАСНСТИ</vt:lpstr>
      <vt:lpstr>Основные определения и критерии классификации угроз</vt:lpstr>
      <vt:lpstr>Основные определения и критерии классификации угроз</vt:lpstr>
      <vt:lpstr>КЛАССИФИКАЦИЯ УГРОЗ</vt:lpstr>
      <vt:lpstr>Основные определения и критерии классификации угроз</vt:lpstr>
      <vt:lpstr>Наиболее распространенные угрозы доступности</vt:lpstr>
      <vt:lpstr>Слайд 12</vt:lpstr>
      <vt:lpstr>Наиболее распространенные угрозы доступности</vt:lpstr>
      <vt:lpstr>МЕРЫ ПРИ УЛИЧЕНИИ СОТРУДНИКА В  ПРОМЫШЛЕННОМ ШПИОНАЖЕ</vt:lpstr>
      <vt:lpstr>Слайд 15</vt:lpstr>
      <vt:lpstr>Слайд 16</vt:lpstr>
      <vt:lpstr>Программные  атаки на доступность</vt:lpstr>
      <vt:lpstr>Классификация сетевых атак</vt:lpstr>
      <vt:lpstr>Слайд 19</vt:lpstr>
      <vt:lpstr>Слайд 20</vt:lpstr>
      <vt:lpstr>Сетевые атаки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Ira</dc:creator>
  <cp:lastModifiedBy>spek</cp:lastModifiedBy>
  <cp:revision>98</cp:revision>
  <dcterms:created xsi:type="dcterms:W3CDTF">1601-01-01T00:00:00Z</dcterms:created>
  <dcterms:modified xsi:type="dcterms:W3CDTF">2016-02-25T04:13:06Z</dcterms:modified>
</cp:coreProperties>
</file>